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6"/>
  </p:notesMasterIdLst>
  <p:handoutMasterIdLst>
    <p:handoutMasterId r:id="rId47"/>
  </p:handoutMasterIdLst>
  <p:sldIdLst>
    <p:sldId id="256" r:id="rId2"/>
    <p:sldId id="556" r:id="rId3"/>
    <p:sldId id="501" r:id="rId4"/>
    <p:sldId id="502" r:id="rId5"/>
    <p:sldId id="503" r:id="rId6"/>
    <p:sldId id="504" r:id="rId7"/>
    <p:sldId id="505" r:id="rId8"/>
    <p:sldId id="507" r:id="rId9"/>
    <p:sldId id="508" r:id="rId10"/>
    <p:sldId id="509" r:id="rId11"/>
    <p:sldId id="510" r:id="rId12"/>
    <p:sldId id="511" r:id="rId13"/>
    <p:sldId id="512" r:id="rId14"/>
    <p:sldId id="513" r:id="rId15"/>
    <p:sldId id="514" r:id="rId16"/>
    <p:sldId id="515" r:id="rId17"/>
    <p:sldId id="516" r:id="rId18"/>
    <p:sldId id="517" r:id="rId19"/>
    <p:sldId id="518" r:id="rId20"/>
    <p:sldId id="519" r:id="rId21"/>
    <p:sldId id="521" r:id="rId22"/>
    <p:sldId id="525" r:id="rId23"/>
    <p:sldId id="526" r:id="rId24"/>
    <p:sldId id="528" r:id="rId25"/>
    <p:sldId id="529" r:id="rId26"/>
    <p:sldId id="531" r:id="rId27"/>
    <p:sldId id="535" r:id="rId28"/>
    <p:sldId id="538" r:id="rId29"/>
    <p:sldId id="540" r:id="rId30"/>
    <p:sldId id="541" r:id="rId31"/>
    <p:sldId id="490" r:id="rId32"/>
    <p:sldId id="555" r:id="rId33"/>
    <p:sldId id="491" r:id="rId34"/>
    <p:sldId id="492" r:id="rId35"/>
    <p:sldId id="493" r:id="rId36"/>
    <p:sldId id="494" r:id="rId37"/>
    <p:sldId id="496" r:id="rId38"/>
    <p:sldId id="495" r:id="rId39"/>
    <p:sldId id="497" r:id="rId40"/>
    <p:sldId id="498" r:id="rId41"/>
    <p:sldId id="499" r:id="rId42"/>
    <p:sldId id="500" r:id="rId43"/>
    <p:sldId id="554" r:id="rId44"/>
    <p:sldId id="489" r:id="rId4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118" autoAdjust="0"/>
    <p:restoredTop sz="94576" autoAdjust="0"/>
  </p:normalViewPr>
  <p:slideViewPr>
    <p:cSldViewPr>
      <p:cViewPr varScale="1">
        <p:scale>
          <a:sx n="94" d="100"/>
          <a:sy n="94" d="100"/>
        </p:scale>
        <p:origin x="1488" y="1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3" Type="http://schemas.openxmlformats.org/officeDocument/2006/relationships/hyperlink" Target="http://www.projectaccelerator.co.uk/author/admin/" TargetMode="External"/><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CF8A97AF-61E4-454B-8F43-346B26F16B3A}"/>
              </a:ext>
            </a:extLst>
          </p:cNvPr>
          <p:cNvSpPr>
            <a:spLocks noChangeArrowheads="1" noTextEdit="1"/>
          </p:cNvSpPr>
          <p:nvPr>
            <p:ph type="sldImg"/>
          </p:nvPr>
        </p:nvSpPr>
        <p:spPr bwMode="auto">
          <a:xfrm>
            <a:off x="1104900" y="698500"/>
            <a:ext cx="4648200" cy="34861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17411" name="Rectangle 3">
            <a:extLst>
              <a:ext uri="{FF2B5EF4-FFF2-40B4-BE49-F238E27FC236}">
                <a16:creationId xmlns:a16="http://schemas.microsoft.com/office/drawing/2014/main" id="{4B1199DA-0987-6343-B0C8-6F7C094469E6}"/>
              </a:ext>
            </a:extLst>
          </p:cNvPr>
          <p:cNvSpPr>
            <a:spLocks noGrp="1" noChangeArrowheads="1"/>
          </p:cNvSpPr>
          <p:nvPr>
            <p:ph type="body" idx="1"/>
          </p:nvPr>
        </p:nvSpPr>
        <p:spPr bwMode="auto">
          <a:xfrm>
            <a:off x="685800" y="4416425"/>
            <a:ext cx="5486400" cy="4183063"/>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25387285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B1002FAB-FC8E-944A-9233-CE23DFB11F71}"/>
              </a:ext>
            </a:extLst>
          </p:cNvPr>
          <p:cNvSpPr>
            <a:spLocks noChangeArrowheads="1" noTextEdit="1"/>
          </p:cNvSpPr>
          <p:nvPr>
            <p:ph type="sldImg"/>
          </p:nvPr>
        </p:nvSpPr>
        <p:spPr bwMode="auto">
          <a:xfrm>
            <a:off x="1104900" y="698500"/>
            <a:ext cx="4648200" cy="34861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19459" name="Rectangle 3">
            <a:extLst>
              <a:ext uri="{FF2B5EF4-FFF2-40B4-BE49-F238E27FC236}">
                <a16:creationId xmlns:a16="http://schemas.microsoft.com/office/drawing/2014/main" id="{BFEA62CF-6FF1-7848-AC0F-175E6DE018C8}"/>
              </a:ext>
            </a:extLst>
          </p:cNvPr>
          <p:cNvSpPr>
            <a:spLocks noGrp="1" noChangeArrowheads="1"/>
          </p:cNvSpPr>
          <p:nvPr>
            <p:ph type="body" idx="1"/>
          </p:nvPr>
        </p:nvSpPr>
        <p:spPr bwMode="auto">
          <a:xfrm>
            <a:off x="685800" y="4416425"/>
            <a:ext cx="5486400" cy="4183063"/>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41776172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a:extLst>
              <a:ext uri="{FF2B5EF4-FFF2-40B4-BE49-F238E27FC236}">
                <a16:creationId xmlns:a16="http://schemas.microsoft.com/office/drawing/2014/main" id="{C8A24123-61A7-474E-A962-4F9CA5ABC0C2}"/>
              </a:ext>
            </a:extLst>
          </p:cNvPr>
          <p:cNvSpPr>
            <a:spLocks noGrp="1" noChangeArrowheads="1"/>
          </p:cNvSpPr>
          <p:nvPr>
            <p:ph type="sldNum" sz="quarter" idx="4294967295"/>
          </p:nvPr>
        </p:nvSpPr>
        <p:spPr bwMode="auto">
          <a:xfrm>
            <a:off x="3513138" y="8832850"/>
            <a:ext cx="2973387"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2338">
              <a:defRPr sz="2400">
                <a:solidFill>
                  <a:schemeClr val="tx1"/>
                </a:solidFill>
                <a:latin typeface="Times New Roman" panose="02020603050405020304" pitchFamily="18" charset="0"/>
              </a:defRPr>
            </a:lvl1pPr>
            <a:lvl2pPr marL="742950" indent="-285750" defTabSz="922338">
              <a:defRPr sz="2400">
                <a:solidFill>
                  <a:schemeClr val="tx1"/>
                </a:solidFill>
                <a:latin typeface="Times New Roman" panose="02020603050405020304" pitchFamily="18" charset="0"/>
              </a:defRPr>
            </a:lvl2pPr>
            <a:lvl3pPr marL="1143000" indent="-228600" defTabSz="922338">
              <a:defRPr sz="2400">
                <a:solidFill>
                  <a:schemeClr val="tx1"/>
                </a:solidFill>
                <a:latin typeface="Times New Roman" panose="02020603050405020304" pitchFamily="18" charset="0"/>
              </a:defRPr>
            </a:lvl3pPr>
            <a:lvl4pPr marL="1600200" indent="-228600" defTabSz="922338">
              <a:defRPr sz="2400">
                <a:solidFill>
                  <a:schemeClr val="tx1"/>
                </a:solidFill>
                <a:latin typeface="Times New Roman" panose="02020603050405020304" pitchFamily="18" charset="0"/>
              </a:defRPr>
            </a:lvl4pPr>
            <a:lvl5pPr marL="2057400" indent="-228600" defTabSz="922338">
              <a:defRPr sz="2400">
                <a:solidFill>
                  <a:schemeClr val="tx1"/>
                </a:solidFill>
                <a:latin typeface="Times New Roman" panose="02020603050405020304" pitchFamily="18" charset="0"/>
              </a:defRPr>
            </a:lvl5pPr>
            <a:lvl6pPr marL="2514600" indent="-228600" defTabSz="922338"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22338"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22338"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22338" eaLnBrk="0" fontAlgn="base" hangingPunct="0">
              <a:spcBef>
                <a:spcPct val="0"/>
              </a:spcBef>
              <a:spcAft>
                <a:spcPct val="0"/>
              </a:spcAft>
              <a:defRPr sz="2400">
                <a:solidFill>
                  <a:schemeClr val="tx1"/>
                </a:solidFill>
                <a:latin typeface="Times New Roman" panose="02020603050405020304" pitchFamily="18" charset="0"/>
              </a:defRPr>
            </a:lvl9pPr>
          </a:lstStyle>
          <a:p>
            <a:pPr algn="r"/>
            <a:fld id="{90982E05-34CD-8242-A6D3-85B2223A8304}" type="slidenum">
              <a:rPr lang="en-US" altLang="en-US">
                <a:latin typeface="Arial" panose="020B0604020202020204" pitchFamily="34" charset="0"/>
              </a:rPr>
              <a:pPr algn="r"/>
              <a:t>4</a:t>
            </a:fld>
            <a:endParaRPr lang="en-US" altLang="en-US">
              <a:latin typeface="Arial" panose="020B0604020202020204" pitchFamily="34" charset="0"/>
            </a:endParaRPr>
          </a:p>
        </p:txBody>
      </p:sp>
      <p:sp>
        <p:nvSpPr>
          <p:cNvPr id="21507" name="Rectangle 2">
            <a:extLst>
              <a:ext uri="{FF2B5EF4-FFF2-40B4-BE49-F238E27FC236}">
                <a16:creationId xmlns:a16="http://schemas.microsoft.com/office/drawing/2014/main" id="{830F68C4-55B9-5C4A-813D-932D31144112}"/>
              </a:ext>
            </a:extLst>
          </p:cNvPr>
          <p:cNvSpPr>
            <a:spLocks noChangeArrowheads="1" noTextEdit="1"/>
          </p:cNvSpPr>
          <p:nvPr>
            <p:ph type="sldImg"/>
          </p:nvPr>
        </p:nvSpPr>
        <p:spPr bwMode="auto">
          <a:xfrm>
            <a:off x="1104900" y="698500"/>
            <a:ext cx="4648200" cy="34861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21508" name="Rectangle 3">
            <a:extLst>
              <a:ext uri="{FF2B5EF4-FFF2-40B4-BE49-F238E27FC236}">
                <a16:creationId xmlns:a16="http://schemas.microsoft.com/office/drawing/2014/main" id="{64B6AB85-BDA0-BF4A-9DB7-5042234351EC}"/>
              </a:ext>
            </a:extLst>
          </p:cNvPr>
          <p:cNvSpPr>
            <a:spLocks noGrp="1" noChangeArrowheads="1"/>
          </p:cNvSpPr>
          <p:nvPr>
            <p:ph type="body" idx="1"/>
          </p:nvPr>
        </p:nvSpPr>
        <p:spPr bwMode="auto">
          <a:xfrm>
            <a:off x="685800" y="4416425"/>
            <a:ext cx="5486400" cy="4181475"/>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t>In order to define project management, we need to understand what a project is.</a:t>
            </a:r>
          </a:p>
          <a:p>
            <a:pPr eaLnBrk="1" hangingPunct="1"/>
            <a:endParaRPr lang="en-US" altLang="en-US"/>
          </a:p>
          <a:p>
            <a:pPr eaLnBrk="1" hangingPunct="1"/>
            <a:r>
              <a:rPr lang="en-US" altLang="en-US"/>
              <a:t>A project is a </a:t>
            </a:r>
            <a:r>
              <a:rPr lang="en-US" altLang="en-US" b="1"/>
              <a:t>temporary</a:t>
            </a:r>
            <a:r>
              <a:rPr lang="en-US" altLang="en-US"/>
              <a:t> and one-time endeavor undertaken to create a unique product or service, which brings about beneficial change or added value. </a:t>
            </a:r>
          </a:p>
          <a:p>
            <a:pPr eaLnBrk="1" hangingPunct="1"/>
            <a:r>
              <a:rPr lang="en-US" altLang="en-US"/>
              <a:t>Projects have end dates!</a:t>
            </a:r>
          </a:p>
          <a:p>
            <a:pPr eaLnBrk="1" hangingPunct="1"/>
            <a:endParaRPr lang="en-US" altLang="en-US"/>
          </a:p>
        </p:txBody>
      </p:sp>
    </p:spTree>
    <p:extLst>
      <p:ext uri="{BB962C8B-B14F-4D97-AF65-F5344CB8AC3E}">
        <p14:creationId xmlns:p14="http://schemas.microsoft.com/office/powerpoint/2010/main" val="26800239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A940920B-87CF-7544-ACD6-D1FB94C094AF}"/>
              </a:ext>
            </a:extLst>
          </p:cNvPr>
          <p:cNvSpPr>
            <a:spLocks noGrp="1" noChangeArrowheads="1"/>
          </p:cNvSpPr>
          <p:nvPr>
            <p:ph type="sldNum" sz="quarter" idx="4294967295"/>
          </p:nvPr>
        </p:nvSpPr>
        <p:spPr bwMode="auto">
          <a:xfrm>
            <a:off x="3513138" y="8832850"/>
            <a:ext cx="2973387"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2338">
              <a:defRPr sz="2400">
                <a:solidFill>
                  <a:schemeClr val="tx1"/>
                </a:solidFill>
                <a:latin typeface="Times New Roman" panose="02020603050405020304" pitchFamily="18" charset="0"/>
              </a:defRPr>
            </a:lvl1pPr>
            <a:lvl2pPr marL="742950" indent="-285750" defTabSz="922338">
              <a:defRPr sz="2400">
                <a:solidFill>
                  <a:schemeClr val="tx1"/>
                </a:solidFill>
                <a:latin typeface="Times New Roman" panose="02020603050405020304" pitchFamily="18" charset="0"/>
              </a:defRPr>
            </a:lvl2pPr>
            <a:lvl3pPr marL="1143000" indent="-228600" defTabSz="922338">
              <a:defRPr sz="2400">
                <a:solidFill>
                  <a:schemeClr val="tx1"/>
                </a:solidFill>
                <a:latin typeface="Times New Roman" panose="02020603050405020304" pitchFamily="18" charset="0"/>
              </a:defRPr>
            </a:lvl3pPr>
            <a:lvl4pPr marL="1600200" indent="-228600" defTabSz="922338">
              <a:defRPr sz="2400">
                <a:solidFill>
                  <a:schemeClr val="tx1"/>
                </a:solidFill>
                <a:latin typeface="Times New Roman" panose="02020603050405020304" pitchFamily="18" charset="0"/>
              </a:defRPr>
            </a:lvl4pPr>
            <a:lvl5pPr marL="2057400" indent="-228600" defTabSz="922338">
              <a:defRPr sz="2400">
                <a:solidFill>
                  <a:schemeClr val="tx1"/>
                </a:solidFill>
                <a:latin typeface="Times New Roman" panose="02020603050405020304" pitchFamily="18" charset="0"/>
              </a:defRPr>
            </a:lvl5pPr>
            <a:lvl6pPr marL="2514600" indent="-228600" defTabSz="922338"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22338"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22338"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22338" eaLnBrk="0" fontAlgn="base" hangingPunct="0">
              <a:spcBef>
                <a:spcPct val="0"/>
              </a:spcBef>
              <a:spcAft>
                <a:spcPct val="0"/>
              </a:spcAft>
              <a:defRPr sz="2400">
                <a:solidFill>
                  <a:schemeClr val="tx1"/>
                </a:solidFill>
                <a:latin typeface="Times New Roman" panose="02020603050405020304" pitchFamily="18" charset="0"/>
              </a:defRPr>
            </a:lvl9pPr>
          </a:lstStyle>
          <a:p>
            <a:pPr algn="r"/>
            <a:fld id="{C638185A-5B48-754E-B725-CDDFC5284E52}" type="slidenum">
              <a:rPr lang="en-US" altLang="en-US">
                <a:latin typeface="Arial" panose="020B0604020202020204" pitchFamily="34" charset="0"/>
              </a:rPr>
              <a:pPr algn="r"/>
              <a:t>5</a:t>
            </a:fld>
            <a:endParaRPr lang="en-US" altLang="en-US">
              <a:latin typeface="Arial" panose="020B0604020202020204" pitchFamily="34" charset="0"/>
            </a:endParaRPr>
          </a:p>
        </p:txBody>
      </p:sp>
      <p:sp>
        <p:nvSpPr>
          <p:cNvPr id="23555" name="Rectangle 2">
            <a:extLst>
              <a:ext uri="{FF2B5EF4-FFF2-40B4-BE49-F238E27FC236}">
                <a16:creationId xmlns:a16="http://schemas.microsoft.com/office/drawing/2014/main" id="{D6037C48-75A2-BB44-956C-BA31EE3A7773}"/>
              </a:ext>
            </a:extLst>
          </p:cNvPr>
          <p:cNvSpPr>
            <a:spLocks noChangeArrowheads="1" noTextEdit="1"/>
          </p:cNvSpPr>
          <p:nvPr>
            <p:ph type="sldImg"/>
          </p:nvPr>
        </p:nvSpPr>
        <p:spPr bwMode="auto">
          <a:xfrm>
            <a:off x="1104900" y="698500"/>
            <a:ext cx="4648200" cy="34861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23556" name="Rectangle 3">
            <a:extLst>
              <a:ext uri="{FF2B5EF4-FFF2-40B4-BE49-F238E27FC236}">
                <a16:creationId xmlns:a16="http://schemas.microsoft.com/office/drawing/2014/main" id="{5188F908-6905-D141-8E67-7DD31950C15C}"/>
              </a:ext>
            </a:extLst>
          </p:cNvPr>
          <p:cNvSpPr>
            <a:spLocks noGrp="1" noChangeArrowheads="1"/>
          </p:cNvSpPr>
          <p:nvPr>
            <p:ph type="body" idx="1"/>
          </p:nvPr>
        </p:nvSpPr>
        <p:spPr bwMode="auto">
          <a:xfrm>
            <a:off x="685800" y="4416425"/>
            <a:ext cx="5486400" cy="4181475"/>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t>Read the slide.  (CLICK)</a:t>
            </a:r>
          </a:p>
          <a:p>
            <a:pPr eaLnBrk="1" hangingPunct="1"/>
            <a:endParaRPr lang="en-US" altLang="en-US"/>
          </a:p>
        </p:txBody>
      </p:sp>
    </p:spTree>
    <p:extLst>
      <p:ext uri="{BB962C8B-B14F-4D97-AF65-F5344CB8AC3E}">
        <p14:creationId xmlns:p14="http://schemas.microsoft.com/office/powerpoint/2010/main" val="16360129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a:extLst>
              <a:ext uri="{FF2B5EF4-FFF2-40B4-BE49-F238E27FC236}">
                <a16:creationId xmlns:a16="http://schemas.microsoft.com/office/drawing/2014/main" id="{3EC89933-5507-9141-B2E3-F1DFDB546E10}"/>
              </a:ext>
            </a:extLst>
          </p:cNvPr>
          <p:cNvSpPr>
            <a:spLocks noGrp="1" noChangeArrowheads="1"/>
          </p:cNvSpPr>
          <p:nvPr>
            <p:ph type="sldNum" sz="quarter" idx="4294967295"/>
          </p:nvPr>
        </p:nvSpPr>
        <p:spPr bwMode="auto">
          <a:xfrm>
            <a:off x="3513138" y="8832850"/>
            <a:ext cx="2973387"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2338">
              <a:defRPr sz="2400">
                <a:solidFill>
                  <a:schemeClr val="tx1"/>
                </a:solidFill>
                <a:latin typeface="Times New Roman" panose="02020603050405020304" pitchFamily="18" charset="0"/>
              </a:defRPr>
            </a:lvl1pPr>
            <a:lvl2pPr marL="742950" indent="-285750" defTabSz="922338">
              <a:defRPr sz="2400">
                <a:solidFill>
                  <a:schemeClr val="tx1"/>
                </a:solidFill>
                <a:latin typeface="Times New Roman" panose="02020603050405020304" pitchFamily="18" charset="0"/>
              </a:defRPr>
            </a:lvl2pPr>
            <a:lvl3pPr marL="1143000" indent="-228600" defTabSz="922338">
              <a:defRPr sz="2400">
                <a:solidFill>
                  <a:schemeClr val="tx1"/>
                </a:solidFill>
                <a:latin typeface="Times New Roman" panose="02020603050405020304" pitchFamily="18" charset="0"/>
              </a:defRPr>
            </a:lvl3pPr>
            <a:lvl4pPr marL="1600200" indent="-228600" defTabSz="922338">
              <a:defRPr sz="2400">
                <a:solidFill>
                  <a:schemeClr val="tx1"/>
                </a:solidFill>
                <a:latin typeface="Times New Roman" panose="02020603050405020304" pitchFamily="18" charset="0"/>
              </a:defRPr>
            </a:lvl4pPr>
            <a:lvl5pPr marL="2057400" indent="-228600" defTabSz="922338">
              <a:defRPr sz="2400">
                <a:solidFill>
                  <a:schemeClr val="tx1"/>
                </a:solidFill>
                <a:latin typeface="Times New Roman" panose="02020603050405020304" pitchFamily="18" charset="0"/>
              </a:defRPr>
            </a:lvl5pPr>
            <a:lvl6pPr marL="2514600" indent="-228600" defTabSz="922338"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22338"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22338"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22338" eaLnBrk="0" fontAlgn="base" hangingPunct="0">
              <a:spcBef>
                <a:spcPct val="0"/>
              </a:spcBef>
              <a:spcAft>
                <a:spcPct val="0"/>
              </a:spcAft>
              <a:defRPr sz="2400">
                <a:solidFill>
                  <a:schemeClr val="tx1"/>
                </a:solidFill>
                <a:latin typeface="Times New Roman" panose="02020603050405020304" pitchFamily="18" charset="0"/>
              </a:defRPr>
            </a:lvl9pPr>
          </a:lstStyle>
          <a:p>
            <a:pPr algn="r"/>
            <a:fld id="{831314C9-119E-7C4A-A356-70B8EE9A4776}" type="slidenum">
              <a:rPr lang="en-US" altLang="en-US">
                <a:latin typeface="Arial" panose="020B0604020202020204" pitchFamily="34" charset="0"/>
              </a:rPr>
              <a:pPr algn="r"/>
              <a:t>6</a:t>
            </a:fld>
            <a:endParaRPr lang="en-US" altLang="en-US">
              <a:latin typeface="Arial" panose="020B0604020202020204" pitchFamily="34" charset="0"/>
            </a:endParaRPr>
          </a:p>
        </p:txBody>
      </p:sp>
      <p:sp>
        <p:nvSpPr>
          <p:cNvPr id="25603" name="Rectangle 2">
            <a:extLst>
              <a:ext uri="{FF2B5EF4-FFF2-40B4-BE49-F238E27FC236}">
                <a16:creationId xmlns:a16="http://schemas.microsoft.com/office/drawing/2014/main" id="{04B2CE8D-5CE2-7543-ACE7-1C6BF64AAC10}"/>
              </a:ext>
            </a:extLst>
          </p:cNvPr>
          <p:cNvSpPr>
            <a:spLocks noChangeArrowheads="1" noTextEdit="1"/>
          </p:cNvSpPr>
          <p:nvPr>
            <p:ph type="sldImg"/>
          </p:nvPr>
        </p:nvSpPr>
        <p:spPr bwMode="auto">
          <a:xfrm>
            <a:off x="1104900" y="698500"/>
            <a:ext cx="4648200" cy="34861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25604" name="Rectangle 3">
            <a:extLst>
              <a:ext uri="{FF2B5EF4-FFF2-40B4-BE49-F238E27FC236}">
                <a16:creationId xmlns:a16="http://schemas.microsoft.com/office/drawing/2014/main" id="{C85FCCF5-F168-2F47-8CA0-D756D5D1CB68}"/>
              </a:ext>
            </a:extLst>
          </p:cNvPr>
          <p:cNvSpPr>
            <a:spLocks noGrp="1" noChangeArrowheads="1"/>
          </p:cNvSpPr>
          <p:nvPr>
            <p:ph type="body" idx="1"/>
          </p:nvPr>
        </p:nvSpPr>
        <p:spPr bwMode="auto">
          <a:xfrm>
            <a:off x="685800" y="4416425"/>
            <a:ext cx="5486400" cy="4181475"/>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z="1300"/>
              <a:t>ASK THE AUDIENCE?? Do we have any project managers in the audience??  Does anyone know what the PM Triple Constraints are?  (GIVE CANDY)</a:t>
            </a:r>
          </a:p>
          <a:p>
            <a:pPr eaLnBrk="1" hangingPunct="1"/>
            <a:endParaRPr lang="en-US" altLang="en-US" sz="1300"/>
          </a:p>
          <a:p>
            <a:pPr eaLnBrk="1" hangingPunct="1"/>
            <a:r>
              <a:rPr lang="en-US" altLang="en-US" sz="1300"/>
              <a:t>The PM Triple constraints are the keys to quality and success!  These three are interdependent and create quite a balancing act for Project Managers.</a:t>
            </a:r>
          </a:p>
          <a:p>
            <a:pPr eaLnBrk="1" hangingPunct="1"/>
            <a:r>
              <a:rPr lang="en-US" altLang="en-US" sz="1300"/>
              <a:t>The time constraint is the amount of time available to complete a project.  All projects have deadlines or end dates.  This may be the most difficult constraint to manage.</a:t>
            </a:r>
          </a:p>
          <a:p>
            <a:pPr eaLnBrk="1" hangingPunct="1"/>
            <a:r>
              <a:rPr lang="en-US" altLang="en-US" sz="1300"/>
              <a:t>The cost constraint is the budgeted amount available for the project. Remember that cost also translates to resources – people, equipment, and materials.</a:t>
            </a:r>
          </a:p>
          <a:p>
            <a:pPr eaLnBrk="1" hangingPunct="1"/>
            <a:r>
              <a:rPr lang="en-US" altLang="en-US" sz="1300"/>
              <a:t>The scope constraint is what must be done to produce the project's end result – the system you need – meeting your requirements!</a:t>
            </a:r>
          </a:p>
          <a:p>
            <a:pPr eaLnBrk="1" hangingPunct="1"/>
            <a:r>
              <a:rPr lang="en-US" altLang="en-US" sz="1300"/>
              <a:t>These three constraints are often competing constraints:</a:t>
            </a:r>
          </a:p>
          <a:p>
            <a:pPr eaLnBrk="1" hangingPunct="1">
              <a:buFontTx/>
              <a:buChar char="•"/>
            </a:pPr>
            <a:r>
              <a:rPr lang="en-US" altLang="en-US" sz="1300"/>
              <a:t> increased scope typically means increased time and increased cost,</a:t>
            </a:r>
          </a:p>
          <a:p>
            <a:pPr eaLnBrk="1" hangingPunct="1">
              <a:buFontTx/>
              <a:buChar char="•"/>
            </a:pPr>
            <a:r>
              <a:rPr lang="en-US" altLang="en-US" sz="1300"/>
              <a:t> a tight time constraint could mean increased costs and reduced scope, </a:t>
            </a:r>
          </a:p>
          <a:p>
            <a:pPr eaLnBrk="1" hangingPunct="1">
              <a:buFontTx/>
              <a:buChar char="•"/>
            </a:pPr>
            <a:r>
              <a:rPr lang="en-US" altLang="en-US" sz="1300"/>
              <a:t>a tight budget could mean increased time and reduced scope, or managing the project over a longer period of time to take advantage of various funding opportunities </a:t>
            </a:r>
            <a:r>
              <a:rPr lang="en-US" altLang="en-US" sz="1300" b="1"/>
              <a:t>without a loss of continuity</a:t>
            </a:r>
            <a:r>
              <a:rPr lang="en-US" altLang="en-US" sz="1300"/>
              <a:t>!</a:t>
            </a:r>
          </a:p>
          <a:p>
            <a:pPr eaLnBrk="1" hangingPunct="1"/>
            <a:r>
              <a:rPr lang="en-US" altLang="en-US" sz="1300" u="sng"/>
              <a:t>The discipline of project management is about providing the tools and techniques that enable the project team (</a:t>
            </a:r>
            <a:r>
              <a:rPr lang="en-US" altLang="en-US" sz="1300" i="1" u="sng"/>
              <a:t>not just the project manager</a:t>
            </a:r>
            <a:r>
              <a:rPr lang="en-US" altLang="en-US" sz="1300" u="sng"/>
              <a:t>) to organize their work to meet these constraints.</a:t>
            </a:r>
          </a:p>
          <a:p>
            <a:pPr eaLnBrk="1" hangingPunct="1"/>
            <a:endParaRPr lang="en-US" altLang="en-US"/>
          </a:p>
          <a:p>
            <a:pPr eaLnBrk="1" hangingPunct="1"/>
            <a:endParaRPr lang="en-US" altLang="en-US"/>
          </a:p>
        </p:txBody>
      </p:sp>
    </p:spTree>
    <p:extLst>
      <p:ext uri="{BB962C8B-B14F-4D97-AF65-F5344CB8AC3E}">
        <p14:creationId xmlns:p14="http://schemas.microsoft.com/office/powerpoint/2010/main" val="31452540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a:extLst>
              <a:ext uri="{FF2B5EF4-FFF2-40B4-BE49-F238E27FC236}">
                <a16:creationId xmlns:a16="http://schemas.microsoft.com/office/drawing/2014/main" id="{FEB3B5B2-509B-5444-AC61-3392FBEE0051}"/>
              </a:ext>
            </a:extLst>
          </p:cNvPr>
          <p:cNvSpPr>
            <a:spLocks noGrp="1" noChangeArrowheads="1"/>
          </p:cNvSpPr>
          <p:nvPr>
            <p:ph type="sldNum" sz="quarter" idx="4294967295"/>
          </p:nvPr>
        </p:nvSpPr>
        <p:spPr bwMode="auto">
          <a:xfrm>
            <a:off x="3513138" y="8832850"/>
            <a:ext cx="2973387"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2338">
              <a:defRPr sz="2400">
                <a:solidFill>
                  <a:schemeClr val="tx1"/>
                </a:solidFill>
                <a:latin typeface="Times New Roman" panose="02020603050405020304" pitchFamily="18" charset="0"/>
              </a:defRPr>
            </a:lvl1pPr>
            <a:lvl2pPr marL="742950" indent="-285750" defTabSz="922338">
              <a:defRPr sz="2400">
                <a:solidFill>
                  <a:schemeClr val="tx1"/>
                </a:solidFill>
                <a:latin typeface="Times New Roman" panose="02020603050405020304" pitchFamily="18" charset="0"/>
              </a:defRPr>
            </a:lvl2pPr>
            <a:lvl3pPr marL="1143000" indent="-228600" defTabSz="922338">
              <a:defRPr sz="2400">
                <a:solidFill>
                  <a:schemeClr val="tx1"/>
                </a:solidFill>
                <a:latin typeface="Times New Roman" panose="02020603050405020304" pitchFamily="18" charset="0"/>
              </a:defRPr>
            </a:lvl3pPr>
            <a:lvl4pPr marL="1600200" indent="-228600" defTabSz="922338">
              <a:defRPr sz="2400">
                <a:solidFill>
                  <a:schemeClr val="tx1"/>
                </a:solidFill>
                <a:latin typeface="Times New Roman" panose="02020603050405020304" pitchFamily="18" charset="0"/>
              </a:defRPr>
            </a:lvl4pPr>
            <a:lvl5pPr marL="2057400" indent="-228600" defTabSz="922338">
              <a:defRPr sz="2400">
                <a:solidFill>
                  <a:schemeClr val="tx1"/>
                </a:solidFill>
                <a:latin typeface="Times New Roman" panose="02020603050405020304" pitchFamily="18" charset="0"/>
              </a:defRPr>
            </a:lvl5pPr>
            <a:lvl6pPr marL="2514600" indent="-228600" defTabSz="922338"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22338"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22338"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22338" eaLnBrk="0" fontAlgn="base" hangingPunct="0">
              <a:spcBef>
                <a:spcPct val="0"/>
              </a:spcBef>
              <a:spcAft>
                <a:spcPct val="0"/>
              </a:spcAft>
              <a:defRPr sz="2400">
                <a:solidFill>
                  <a:schemeClr val="tx1"/>
                </a:solidFill>
                <a:latin typeface="Times New Roman" panose="02020603050405020304" pitchFamily="18" charset="0"/>
              </a:defRPr>
            </a:lvl9pPr>
          </a:lstStyle>
          <a:p>
            <a:pPr algn="r"/>
            <a:fld id="{DA7F34BA-1818-3F45-9A64-D30C8C78A11E}" type="slidenum">
              <a:rPr lang="en-US" altLang="en-US">
                <a:latin typeface="Arial" panose="020B0604020202020204" pitchFamily="34" charset="0"/>
              </a:rPr>
              <a:pPr algn="r"/>
              <a:t>7</a:t>
            </a:fld>
            <a:endParaRPr lang="en-US" altLang="en-US">
              <a:latin typeface="Arial" panose="020B0604020202020204" pitchFamily="34" charset="0"/>
            </a:endParaRPr>
          </a:p>
        </p:txBody>
      </p:sp>
      <p:sp>
        <p:nvSpPr>
          <p:cNvPr id="27651" name="Rectangle 2">
            <a:extLst>
              <a:ext uri="{FF2B5EF4-FFF2-40B4-BE49-F238E27FC236}">
                <a16:creationId xmlns:a16="http://schemas.microsoft.com/office/drawing/2014/main" id="{D5A725C1-FFBD-F04B-84DC-9902DEB89FF8}"/>
              </a:ext>
            </a:extLst>
          </p:cNvPr>
          <p:cNvSpPr>
            <a:spLocks noChangeArrowheads="1" noTextEdit="1"/>
          </p:cNvSpPr>
          <p:nvPr>
            <p:ph type="sldImg"/>
          </p:nvPr>
        </p:nvSpPr>
        <p:spPr bwMode="auto">
          <a:xfrm>
            <a:off x="1104900" y="698500"/>
            <a:ext cx="4648200" cy="34861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27652" name="Rectangle 3">
            <a:extLst>
              <a:ext uri="{FF2B5EF4-FFF2-40B4-BE49-F238E27FC236}">
                <a16:creationId xmlns:a16="http://schemas.microsoft.com/office/drawing/2014/main" id="{3D82F7FD-8521-7A45-BD08-5D9A82C2BC26}"/>
              </a:ext>
            </a:extLst>
          </p:cNvPr>
          <p:cNvSpPr>
            <a:spLocks noGrp="1" noChangeArrowheads="1"/>
          </p:cNvSpPr>
          <p:nvPr>
            <p:ph type="body" idx="1"/>
          </p:nvPr>
        </p:nvSpPr>
        <p:spPr bwMode="auto">
          <a:xfrm>
            <a:off x="685800" y="4416425"/>
            <a:ext cx="5486400" cy="4181475"/>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t>The textbook definition of PM is:</a:t>
            </a:r>
          </a:p>
          <a:p>
            <a:pPr eaLnBrk="1" hangingPunct="1"/>
            <a:r>
              <a:rPr lang="en-US" altLang="en-US"/>
              <a:t>The application of knowledge, skills, tools and techniques to project activities to meet project requirements</a:t>
            </a:r>
          </a:p>
          <a:p>
            <a:pPr eaLnBrk="1" hangingPunct="1"/>
            <a:r>
              <a:rPr lang="en-US" altLang="en-US"/>
              <a:t>And</a:t>
            </a:r>
          </a:p>
          <a:p>
            <a:pPr eaLnBrk="1" hangingPunct="1"/>
            <a:r>
              <a:rPr lang="en-US" altLang="en-US"/>
              <a:t>Organizing and managing resources so the project is completed within defined scope, quality time, and cost constraints.</a:t>
            </a:r>
          </a:p>
        </p:txBody>
      </p:sp>
    </p:spTree>
    <p:extLst>
      <p:ext uri="{BB962C8B-B14F-4D97-AF65-F5344CB8AC3E}">
        <p14:creationId xmlns:p14="http://schemas.microsoft.com/office/powerpoint/2010/main" val="38562801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C21F4A70-DF63-5D45-A627-35044CD4F70E}"/>
              </a:ext>
            </a:extLst>
          </p:cNvPr>
          <p:cNvSpPr>
            <a:spLocks noGrp="1" noChangeArrowheads="1"/>
          </p:cNvSpPr>
          <p:nvPr>
            <p:ph type="sldNum" sz="quarter" idx="4294967295"/>
          </p:nvPr>
        </p:nvSpPr>
        <p:spPr bwMode="auto">
          <a:xfrm>
            <a:off x="3513138" y="8832850"/>
            <a:ext cx="2973387"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2338">
              <a:defRPr sz="2400">
                <a:solidFill>
                  <a:schemeClr val="tx1"/>
                </a:solidFill>
                <a:latin typeface="Times New Roman" panose="02020603050405020304" pitchFamily="18" charset="0"/>
              </a:defRPr>
            </a:lvl1pPr>
            <a:lvl2pPr marL="742950" indent="-285750" defTabSz="922338">
              <a:defRPr sz="2400">
                <a:solidFill>
                  <a:schemeClr val="tx1"/>
                </a:solidFill>
                <a:latin typeface="Times New Roman" panose="02020603050405020304" pitchFamily="18" charset="0"/>
              </a:defRPr>
            </a:lvl2pPr>
            <a:lvl3pPr marL="1143000" indent="-228600" defTabSz="922338">
              <a:defRPr sz="2400">
                <a:solidFill>
                  <a:schemeClr val="tx1"/>
                </a:solidFill>
                <a:latin typeface="Times New Roman" panose="02020603050405020304" pitchFamily="18" charset="0"/>
              </a:defRPr>
            </a:lvl3pPr>
            <a:lvl4pPr marL="1600200" indent="-228600" defTabSz="922338">
              <a:defRPr sz="2400">
                <a:solidFill>
                  <a:schemeClr val="tx1"/>
                </a:solidFill>
                <a:latin typeface="Times New Roman" panose="02020603050405020304" pitchFamily="18" charset="0"/>
              </a:defRPr>
            </a:lvl4pPr>
            <a:lvl5pPr marL="2057400" indent="-228600" defTabSz="922338">
              <a:defRPr sz="2400">
                <a:solidFill>
                  <a:schemeClr val="tx1"/>
                </a:solidFill>
                <a:latin typeface="Times New Roman" panose="02020603050405020304" pitchFamily="18" charset="0"/>
              </a:defRPr>
            </a:lvl5pPr>
            <a:lvl6pPr marL="2514600" indent="-228600" defTabSz="922338"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22338"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22338"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22338" eaLnBrk="0" fontAlgn="base" hangingPunct="0">
              <a:spcBef>
                <a:spcPct val="0"/>
              </a:spcBef>
              <a:spcAft>
                <a:spcPct val="0"/>
              </a:spcAft>
              <a:defRPr sz="2400">
                <a:solidFill>
                  <a:schemeClr val="tx1"/>
                </a:solidFill>
                <a:latin typeface="Times New Roman" panose="02020603050405020304" pitchFamily="18" charset="0"/>
              </a:defRPr>
            </a:lvl9pPr>
          </a:lstStyle>
          <a:p>
            <a:pPr algn="r"/>
            <a:fld id="{C9A0884B-8AB6-F544-9141-DA2528D38C94}" type="slidenum">
              <a:rPr lang="en-US" altLang="en-US">
                <a:latin typeface="Arial" panose="020B0604020202020204" pitchFamily="34" charset="0"/>
              </a:rPr>
              <a:pPr algn="r"/>
              <a:t>8</a:t>
            </a:fld>
            <a:endParaRPr lang="en-US" altLang="en-US">
              <a:latin typeface="Arial" panose="020B0604020202020204" pitchFamily="34" charset="0"/>
            </a:endParaRPr>
          </a:p>
        </p:txBody>
      </p:sp>
      <p:sp>
        <p:nvSpPr>
          <p:cNvPr id="29699" name="Rectangle 2">
            <a:extLst>
              <a:ext uri="{FF2B5EF4-FFF2-40B4-BE49-F238E27FC236}">
                <a16:creationId xmlns:a16="http://schemas.microsoft.com/office/drawing/2014/main" id="{EC4F1CCF-60D6-CF47-88A9-D308583BAC59}"/>
              </a:ext>
            </a:extLst>
          </p:cNvPr>
          <p:cNvSpPr>
            <a:spLocks noChangeArrowheads="1" noTextEdit="1"/>
          </p:cNvSpPr>
          <p:nvPr>
            <p:ph type="sldImg"/>
          </p:nvPr>
        </p:nvSpPr>
        <p:spPr bwMode="auto">
          <a:xfrm>
            <a:off x="1104900" y="698500"/>
            <a:ext cx="4648200" cy="34861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29700" name="Rectangle 3">
            <a:extLst>
              <a:ext uri="{FF2B5EF4-FFF2-40B4-BE49-F238E27FC236}">
                <a16:creationId xmlns:a16="http://schemas.microsoft.com/office/drawing/2014/main" id="{8101CD22-EF42-114A-9111-8CB0584E5FF8}"/>
              </a:ext>
            </a:extLst>
          </p:cNvPr>
          <p:cNvSpPr>
            <a:spLocks noGrp="1" noChangeArrowheads="1"/>
          </p:cNvSpPr>
          <p:nvPr>
            <p:ph type="body" idx="1"/>
          </p:nvPr>
        </p:nvSpPr>
        <p:spPr bwMode="auto">
          <a:xfrm>
            <a:off x="685800" y="4416425"/>
            <a:ext cx="5486400" cy="4181475"/>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b="1"/>
              <a:t>In order to demonstrate the importance of project management, let’s talk about what make projects fail and what makes them succeed</a:t>
            </a:r>
          </a:p>
        </p:txBody>
      </p:sp>
    </p:spTree>
    <p:extLst>
      <p:ext uri="{BB962C8B-B14F-4D97-AF65-F5344CB8AC3E}">
        <p14:creationId xmlns:p14="http://schemas.microsoft.com/office/powerpoint/2010/main" val="21921898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a:extLst>
              <a:ext uri="{FF2B5EF4-FFF2-40B4-BE49-F238E27FC236}">
                <a16:creationId xmlns:a16="http://schemas.microsoft.com/office/drawing/2014/main" id="{063F0C72-2E73-8B40-A6FF-2352FE05B257}"/>
              </a:ext>
            </a:extLst>
          </p:cNvPr>
          <p:cNvSpPr>
            <a:spLocks noGrp="1" noChangeArrowheads="1"/>
          </p:cNvSpPr>
          <p:nvPr>
            <p:ph type="sldNum" sz="quarter" idx="4294967295"/>
          </p:nvPr>
        </p:nvSpPr>
        <p:spPr bwMode="auto">
          <a:xfrm>
            <a:off x="3513138" y="8832850"/>
            <a:ext cx="2973387"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2338">
              <a:defRPr sz="2400">
                <a:solidFill>
                  <a:schemeClr val="tx1"/>
                </a:solidFill>
                <a:latin typeface="Times New Roman" panose="02020603050405020304" pitchFamily="18" charset="0"/>
              </a:defRPr>
            </a:lvl1pPr>
            <a:lvl2pPr marL="742950" indent="-285750" defTabSz="922338">
              <a:defRPr sz="2400">
                <a:solidFill>
                  <a:schemeClr val="tx1"/>
                </a:solidFill>
                <a:latin typeface="Times New Roman" panose="02020603050405020304" pitchFamily="18" charset="0"/>
              </a:defRPr>
            </a:lvl2pPr>
            <a:lvl3pPr marL="1143000" indent="-228600" defTabSz="922338">
              <a:defRPr sz="2400">
                <a:solidFill>
                  <a:schemeClr val="tx1"/>
                </a:solidFill>
                <a:latin typeface="Times New Roman" panose="02020603050405020304" pitchFamily="18" charset="0"/>
              </a:defRPr>
            </a:lvl3pPr>
            <a:lvl4pPr marL="1600200" indent="-228600" defTabSz="922338">
              <a:defRPr sz="2400">
                <a:solidFill>
                  <a:schemeClr val="tx1"/>
                </a:solidFill>
                <a:latin typeface="Times New Roman" panose="02020603050405020304" pitchFamily="18" charset="0"/>
              </a:defRPr>
            </a:lvl4pPr>
            <a:lvl5pPr marL="2057400" indent="-228600" defTabSz="922338">
              <a:defRPr sz="2400">
                <a:solidFill>
                  <a:schemeClr val="tx1"/>
                </a:solidFill>
                <a:latin typeface="Times New Roman" panose="02020603050405020304" pitchFamily="18" charset="0"/>
              </a:defRPr>
            </a:lvl5pPr>
            <a:lvl6pPr marL="2514600" indent="-228600" defTabSz="922338"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22338"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22338"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22338" eaLnBrk="0" fontAlgn="base" hangingPunct="0">
              <a:spcBef>
                <a:spcPct val="0"/>
              </a:spcBef>
              <a:spcAft>
                <a:spcPct val="0"/>
              </a:spcAft>
              <a:defRPr sz="2400">
                <a:solidFill>
                  <a:schemeClr val="tx1"/>
                </a:solidFill>
                <a:latin typeface="Times New Roman" panose="02020603050405020304" pitchFamily="18" charset="0"/>
              </a:defRPr>
            </a:lvl9pPr>
          </a:lstStyle>
          <a:p>
            <a:pPr algn="r"/>
            <a:fld id="{60B01C0D-B161-8043-97EE-CCF6FE3BD394}" type="slidenum">
              <a:rPr lang="en-US" altLang="en-US">
                <a:latin typeface="Arial" panose="020B0604020202020204" pitchFamily="34" charset="0"/>
              </a:rPr>
              <a:pPr algn="r"/>
              <a:t>9</a:t>
            </a:fld>
            <a:endParaRPr lang="en-US" altLang="en-US">
              <a:latin typeface="Arial" panose="020B0604020202020204" pitchFamily="34" charset="0"/>
            </a:endParaRPr>
          </a:p>
        </p:txBody>
      </p:sp>
      <p:sp>
        <p:nvSpPr>
          <p:cNvPr id="31747" name="Rectangle 2">
            <a:extLst>
              <a:ext uri="{FF2B5EF4-FFF2-40B4-BE49-F238E27FC236}">
                <a16:creationId xmlns:a16="http://schemas.microsoft.com/office/drawing/2014/main" id="{C7C4FBA7-20BC-7F41-972E-0852C8100B19}"/>
              </a:ext>
            </a:extLst>
          </p:cNvPr>
          <p:cNvSpPr>
            <a:spLocks noChangeArrowheads="1" noTextEdit="1"/>
          </p:cNvSpPr>
          <p:nvPr>
            <p:ph type="sldImg"/>
          </p:nvPr>
        </p:nvSpPr>
        <p:spPr bwMode="auto">
          <a:xfrm>
            <a:off x="1104900" y="698500"/>
            <a:ext cx="4648200" cy="34861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31748" name="Rectangle 3">
            <a:extLst>
              <a:ext uri="{FF2B5EF4-FFF2-40B4-BE49-F238E27FC236}">
                <a16:creationId xmlns:a16="http://schemas.microsoft.com/office/drawing/2014/main" id="{A709AF0D-B699-FA4D-BE7C-B6473AB825CD}"/>
              </a:ext>
            </a:extLst>
          </p:cNvPr>
          <p:cNvSpPr>
            <a:spLocks noGrp="1" noChangeArrowheads="1"/>
          </p:cNvSpPr>
          <p:nvPr>
            <p:ph type="body" idx="1"/>
          </p:nvPr>
        </p:nvSpPr>
        <p:spPr bwMode="auto">
          <a:xfrm>
            <a:off x="685800" y="4416425"/>
            <a:ext cx="5486400" cy="4181475"/>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t>Let’s start with why projects fail.</a:t>
            </a:r>
          </a:p>
          <a:p>
            <a:pPr eaLnBrk="1" hangingPunct="1"/>
            <a:endParaRPr lang="en-US" altLang="en-US"/>
          </a:p>
          <a:p>
            <a:pPr eaLnBrk="1" hangingPunct="1"/>
            <a:r>
              <a:rPr lang="en-US" altLang="en-US"/>
              <a:t>ASK the AUDIENCE!  Why do project fails?   (GIVE CANDY)</a:t>
            </a:r>
          </a:p>
          <a:p>
            <a:pPr eaLnBrk="1" hangingPunct="1"/>
            <a:endParaRPr lang="en-US" altLang="en-US"/>
          </a:p>
          <a:p>
            <a:pPr eaLnBrk="1" hangingPunct="1"/>
            <a:r>
              <a:rPr lang="en-US" altLang="en-US" b="1"/>
              <a:t>REMEMBER:</a:t>
            </a:r>
          </a:p>
          <a:p>
            <a:pPr eaLnBrk="1" hangingPunct="1"/>
            <a:r>
              <a:rPr lang="en-US" altLang="en-US" b="1"/>
              <a:t>Failure is an event, never a person!</a:t>
            </a:r>
          </a:p>
          <a:p>
            <a:pPr eaLnBrk="1" hangingPunct="1"/>
            <a:r>
              <a:rPr lang="en-US" altLang="en-US" b="1"/>
              <a:t>Failure is not delivering the project on time, within budget, and according to scope</a:t>
            </a:r>
            <a:r>
              <a:rPr lang="en-US" altLang="en-US"/>
              <a:t>.</a:t>
            </a:r>
          </a:p>
          <a:p>
            <a:pPr eaLnBrk="1" hangingPunct="1"/>
            <a:endParaRPr lang="en-US" altLang="en-US"/>
          </a:p>
          <a:p>
            <a:pPr eaLnBrk="1" hangingPunct="1"/>
            <a:r>
              <a:rPr lang="en-US" altLang="en-US"/>
              <a:t>We’re going to review some of the project management reasons why IT projects fail. The combination of one or more of these can easily introduce enough RISK into the project for it to become no longer viable.</a:t>
            </a:r>
          </a:p>
          <a:p>
            <a:pPr eaLnBrk="1" hangingPunct="1"/>
            <a:endParaRPr lang="en-US" altLang="en-US"/>
          </a:p>
        </p:txBody>
      </p:sp>
    </p:spTree>
    <p:extLst>
      <p:ext uri="{BB962C8B-B14F-4D97-AF65-F5344CB8AC3E}">
        <p14:creationId xmlns:p14="http://schemas.microsoft.com/office/powerpoint/2010/main" val="31329452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a:extLst>
              <a:ext uri="{FF2B5EF4-FFF2-40B4-BE49-F238E27FC236}">
                <a16:creationId xmlns:a16="http://schemas.microsoft.com/office/drawing/2014/main" id="{A423590D-7497-6C42-ACFA-B94E716D44B0}"/>
              </a:ext>
            </a:extLst>
          </p:cNvPr>
          <p:cNvSpPr>
            <a:spLocks noGrp="1" noChangeArrowheads="1"/>
          </p:cNvSpPr>
          <p:nvPr>
            <p:ph type="sldNum" sz="quarter" idx="4294967295"/>
          </p:nvPr>
        </p:nvSpPr>
        <p:spPr bwMode="auto">
          <a:xfrm>
            <a:off x="3513138" y="8832850"/>
            <a:ext cx="2973387"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2338">
              <a:defRPr sz="2400">
                <a:solidFill>
                  <a:schemeClr val="tx1"/>
                </a:solidFill>
                <a:latin typeface="Times New Roman" panose="02020603050405020304" pitchFamily="18" charset="0"/>
              </a:defRPr>
            </a:lvl1pPr>
            <a:lvl2pPr marL="742950" indent="-285750" defTabSz="922338">
              <a:defRPr sz="2400">
                <a:solidFill>
                  <a:schemeClr val="tx1"/>
                </a:solidFill>
                <a:latin typeface="Times New Roman" panose="02020603050405020304" pitchFamily="18" charset="0"/>
              </a:defRPr>
            </a:lvl2pPr>
            <a:lvl3pPr marL="1143000" indent="-228600" defTabSz="922338">
              <a:defRPr sz="2400">
                <a:solidFill>
                  <a:schemeClr val="tx1"/>
                </a:solidFill>
                <a:latin typeface="Times New Roman" panose="02020603050405020304" pitchFamily="18" charset="0"/>
              </a:defRPr>
            </a:lvl3pPr>
            <a:lvl4pPr marL="1600200" indent="-228600" defTabSz="922338">
              <a:defRPr sz="2400">
                <a:solidFill>
                  <a:schemeClr val="tx1"/>
                </a:solidFill>
                <a:latin typeface="Times New Roman" panose="02020603050405020304" pitchFamily="18" charset="0"/>
              </a:defRPr>
            </a:lvl4pPr>
            <a:lvl5pPr marL="2057400" indent="-228600" defTabSz="922338">
              <a:defRPr sz="2400">
                <a:solidFill>
                  <a:schemeClr val="tx1"/>
                </a:solidFill>
                <a:latin typeface="Times New Roman" panose="02020603050405020304" pitchFamily="18" charset="0"/>
              </a:defRPr>
            </a:lvl5pPr>
            <a:lvl6pPr marL="2514600" indent="-228600" defTabSz="922338"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22338"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22338"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22338" eaLnBrk="0" fontAlgn="base" hangingPunct="0">
              <a:spcBef>
                <a:spcPct val="0"/>
              </a:spcBef>
              <a:spcAft>
                <a:spcPct val="0"/>
              </a:spcAft>
              <a:defRPr sz="2400">
                <a:solidFill>
                  <a:schemeClr val="tx1"/>
                </a:solidFill>
                <a:latin typeface="Times New Roman" panose="02020603050405020304" pitchFamily="18" charset="0"/>
              </a:defRPr>
            </a:lvl9pPr>
          </a:lstStyle>
          <a:p>
            <a:pPr algn="r"/>
            <a:fld id="{D45EC6CB-F0A3-FA4B-9B33-83EBFA159F58}" type="slidenum">
              <a:rPr lang="en-US" altLang="en-US">
                <a:latin typeface="Arial" panose="020B0604020202020204" pitchFamily="34" charset="0"/>
              </a:rPr>
              <a:pPr algn="r"/>
              <a:t>10</a:t>
            </a:fld>
            <a:endParaRPr lang="en-US" altLang="en-US">
              <a:latin typeface="Arial" panose="020B0604020202020204" pitchFamily="34" charset="0"/>
            </a:endParaRPr>
          </a:p>
        </p:txBody>
      </p:sp>
      <p:sp>
        <p:nvSpPr>
          <p:cNvPr id="33795" name="Rectangle 2">
            <a:extLst>
              <a:ext uri="{FF2B5EF4-FFF2-40B4-BE49-F238E27FC236}">
                <a16:creationId xmlns:a16="http://schemas.microsoft.com/office/drawing/2014/main" id="{E71101E5-9F6A-6A4A-AF1A-4B04520871A6}"/>
              </a:ext>
            </a:extLst>
          </p:cNvPr>
          <p:cNvSpPr>
            <a:spLocks noChangeArrowheads="1" noTextEdit="1"/>
          </p:cNvSpPr>
          <p:nvPr>
            <p:ph type="sldImg"/>
          </p:nvPr>
        </p:nvSpPr>
        <p:spPr bwMode="auto">
          <a:xfrm>
            <a:off x="1104900" y="698500"/>
            <a:ext cx="4648200" cy="34861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33796" name="Rectangle 3">
            <a:extLst>
              <a:ext uri="{FF2B5EF4-FFF2-40B4-BE49-F238E27FC236}">
                <a16:creationId xmlns:a16="http://schemas.microsoft.com/office/drawing/2014/main" id="{26C689D3-EE57-9B4E-9980-16777B45E0D5}"/>
              </a:ext>
            </a:extLst>
          </p:cNvPr>
          <p:cNvSpPr>
            <a:spLocks noGrp="1" noChangeArrowheads="1"/>
          </p:cNvSpPr>
          <p:nvPr>
            <p:ph type="body" idx="1"/>
          </p:nvPr>
        </p:nvSpPr>
        <p:spPr bwMode="auto">
          <a:xfrm>
            <a:off x="685800" y="4416425"/>
            <a:ext cx="5486400" cy="4181475"/>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t>(CLICK)</a:t>
            </a:r>
          </a:p>
          <a:p>
            <a:pPr eaLnBrk="1" hangingPunct="1"/>
            <a:r>
              <a:rPr lang="en-US" altLang="en-US"/>
              <a:t>Weak business case –  is this just a whim or is there a real need for the project?  If so, prove it!</a:t>
            </a:r>
          </a:p>
          <a:p>
            <a:pPr eaLnBrk="1" hangingPunct="1"/>
            <a:endParaRPr lang="en-US" altLang="en-US"/>
          </a:p>
          <a:p>
            <a:pPr eaLnBrk="1" hangingPunct="1"/>
            <a:r>
              <a:rPr lang="en-US" altLang="en-US"/>
              <a:t>(CLICK)</a:t>
            </a:r>
          </a:p>
          <a:p>
            <a:pPr eaLnBrk="1" hangingPunct="1"/>
            <a:r>
              <a:rPr lang="en-US" altLang="en-US"/>
              <a:t>Senior management commitment is vital – these are the decision-makers and hold the purse strings.  You have to have their buy-in or else you set yourself up for failure.</a:t>
            </a:r>
          </a:p>
          <a:p>
            <a:pPr eaLnBrk="1" hangingPunct="1"/>
            <a:r>
              <a:rPr lang="en-US" altLang="en-US"/>
              <a:t>Every project has to have a CHAMPION = Senior management sponsor!</a:t>
            </a:r>
          </a:p>
          <a:p>
            <a:pPr eaLnBrk="1" hangingPunct="1"/>
            <a:endParaRPr lang="en-US" altLang="en-US"/>
          </a:p>
          <a:p>
            <a:pPr eaLnBrk="1" hangingPunct="1"/>
            <a:r>
              <a:rPr lang="en-US" altLang="en-US"/>
              <a:t>(CLICK)</a:t>
            </a:r>
          </a:p>
          <a:p>
            <a:pPr eaLnBrk="1" hangingPunct="1"/>
            <a:r>
              <a:rPr lang="en-US" altLang="en-US"/>
              <a:t>Inadequate project planning will always present problems.  You have to know what you are doing, why you are doing it, who’s doing what, when it needs to be done and how much it will cost.  </a:t>
            </a:r>
          </a:p>
          <a:p>
            <a:pPr eaLnBrk="1" hangingPunct="1"/>
            <a:endParaRPr lang="en-US" altLang="en-US"/>
          </a:p>
        </p:txBody>
      </p:sp>
    </p:spTree>
    <p:extLst>
      <p:ext uri="{BB962C8B-B14F-4D97-AF65-F5344CB8AC3E}">
        <p14:creationId xmlns:p14="http://schemas.microsoft.com/office/powerpoint/2010/main" val="39256428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a:extLst>
              <a:ext uri="{FF2B5EF4-FFF2-40B4-BE49-F238E27FC236}">
                <a16:creationId xmlns:a16="http://schemas.microsoft.com/office/drawing/2014/main" id="{1304CB7E-4851-0142-88BD-A1254DE1BC82}"/>
              </a:ext>
            </a:extLst>
          </p:cNvPr>
          <p:cNvSpPr>
            <a:spLocks noGrp="1" noChangeArrowheads="1"/>
          </p:cNvSpPr>
          <p:nvPr>
            <p:ph type="sldNum" sz="quarter" idx="4294967295"/>
          </p:nvPr>
        </p:nvSpPr>
        <p:spPr bwMode="auto">
          <a:xfrm>
            <a:off x="3513138" y="8832850"/>
            <a:ext cx="2973387"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2338">
              <a:defRPr sz="2400">
                <a:solidFill>
                  <a:schemeClr val="tx1"/>
                </a:solidFill>
                <a:latin typeface="Times New Roman" panose="02020603050405020304" pitchFamily="18" charset="0"/>
              </a:defRPr>
            </a:lvl1pPr>
            <a:lvl2pPr marL="742950" indent="-285750" defTabSz="922338">
              <a:defRPr sz="2400">
                <a:solidFill>
                  <a:schemeClr val="tx1"/>
                </a:solidFill>
                <a:latin typeface="Times New Roman" panose="02020603050405020304" pitchFamily="18" charset="0"/>
              </a:defRPr>
            </a:lvl2pPr>
            <a:lvl3pPr marL="1143000" indent="-228600" defTabSz="922338">
              <a:defRPr sz="2400">
                <a:solidFill>
                  <a:schemeClr val="tx1"/>
                </a:solidFill>
                <a:latin typeface="Times New Roman" panose="02020603050405020304" pitchFamily="18" charset="0"/>
              </a:defRPr>
            </a:lvl3pPr>
            <a:lvl4pPr marL="1600200" indent="-228600" defTabSz="922338">
              <a:defRPr sz="2400">
                <a:solidFill>
                  <a:schemeClr val="tx1"/>
                </a:solidFill>
                <a:latin typeface="Times New Roman" panose="02020603050405020304" pitchFamily="18" charset="0"/>
              </a:defRPr>
            </a:lvl4pPr>
            <a:lvl5pPr marL="2057400" indent="-228600" defTabSz="922338">
              <a:defRPr sz="2400">
                <a:solidFill>
                  <a:schemeClr val="tx1"/>
                </a:solidFill>
                <a:latin typeface="Times New Roman" panose="02020603050405020304" pitchFamily="18" charset="0"/>
              </a:defRPr>
            </a:lvl5pPr>
            <a:lvl6pPr marL="2514600" indent="-228600" defTabSz="922338"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22338"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22338"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22338" eaLnBrk="0" fontAlgn="base" hangingPunct="0">
              <a:spcBef>
                <a:spcPct val="0"/>
              </a:spcBef>
              <a:spcAft>
                <a:spcPct val="0"/>
              </a:spcAft>
              <a:defRPr sz="2400">
                <a:solidFill>
                  <a:schemeClr val="tx1"/>
                </a:solidFill>
                <a:latin typeface="Times New Roman" panose="02020603050405020304" pitchFamily="18" charset="0"/>
              </a:defRPr>
            </a:lvl9pPr>
          </a:lstStyle>
          <a:p>
            <a:pPr algn="r"/>
            <a:fld id="{CC01A3D4-EB09-9C45-8308-6DABBE389966}" type="slidenum">
              <a:rPr lang="en-US" altLang="en-US">
                <a:latin typeface="Arial" panose="020B0604020202020204" pitchFamily="34" charset="0"/>
              </a:rPr>
              <a:pPr algn="r"/>
              <a:t>11</a:t>
            </a:fld>
            <a:endParaRPr lang="en-US" altLang="en-US">
              <a:latin typeface="Arial" panose="020B0604020202020204" pitchFamily="34" charset="0"/>
            </a:endParaRPr>
          </a:p>
        </p:txBody>
      </p:sp>
      <p:sp>
        <p:nvSpPr>
          <p:cNvPr id="35843" name="Rectangle 2">
            <a:extLst>
              <a:ext uri="{FF2B5EF4-FFF2-40B4-BE49-F238E27FC236}">
                <a16:creationId xmlns:a16="http://schemas.microsoft.com/office/drawing/2014/main" id="{FAAC9AD7-21B2-D24A-BE9A-F3772F864C91}"/>
              </a:ext>
            </a:extLst>
          </p:cNvPr>
          <p:cNvSpPr>
            <a:spLocks noChangeArrowheads="1" noTextEdit="1"/>
          </p:cNvSpPr>
          <p:nvPr>
            <p:ph type="sldImg"/>
          </p:nvPr>
        </p:nvSpPr>
        <p:spPr bwMode="auto">
          <a:xfrm>
            <a:off x="1104900" y="698500"/>
            <a:ext cx="4648200" cy="34861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35844" name="Rectangle 3">
            <a:extLst>
              <a:ext uri="{FF2B5EF4-FFF2-40B4-BE49-F238E27FC236}">
                <a16:creationId xmlns:a16="http://schemas.microsoft.com/office/drawing/2014/main" id="{4154DD43-D57C-E340-A6DE-7B842DE2B4C8}"/>
              </a:ext>
            </a:extLst>
          </p:cNvPr>
          <p:cNvSpPr>
            <a:spLocks noGrp="1" noChangeArrowheads="1"/>
          </p:cNvSpPr>
          <p:nvPr>
            <p:ph type="body" idx="1"/>
          </p:nvPr>
        </p:nvSpPr>
        <p:spPr bwMode="auto">
          <a:xfrm>
            <a:off x="685800" y="4416425"/>
            <a:ext cx="5486400" cy="4181475"/>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t>(CLICK)</a:t>
            </a:r>
          </a:p>
          <a:p>
            <a:pPr eaLnBrk="1" hangingPunct="1"/>
            <a:r>
              <a:rPr lang="en-US" altLang="en-US"/>
              <a:t>Absence of user involvement is a showstopper. The users will be the staff who are going to live and breath the system once its implemented.  You need their expertise and their buy-in to make the project a success.  Leave them out and be ready to meet resistance to any change you try to implement.</a:t>
            </a:r>
          </a:p>
          <a:p>
            <a:pPr eaLnBrk="1" hangingPunct="1"/>
            <a:r>
              <a:rPr lang="en-US" altLang="en-US"/>
              <a:t>(CLICK)</a:t>
            </a:r>
          </a:p>
          <a:p>
            <a:pPr eaLnBrk="1" hangingPunct="1"/>
            <a:r>
              <a:rPr lang="en-US" altLang="en-US"/>
              <a:t>New or unfamiliar technology is always a risk.  It raises risks and fears.  You always need to manage risks.  So, do your homework in your planning phase to make sure the chosen solution will work for you!  You may want to perform a proof of concept and test it before deciding to move forward into full blown design and development.  Recognize that even if it does work, there are other implications that need to be closely scrutinized and planned for accordingly – such as training and support.</a:t>
            </a:r>
          </a:p>
          <a:p>
            <a:pPr eaLnBrk="1" hangingPunct="1"/>
            <a:endParaRPr lang="en-US" altLang="en-US"/>
          </a:p>
          <a:p>
            <a:pPr eaLnBrk="1" hangingPunct="1"/>
            <a:r>
              <a:rPr lang="en-US" altLang="en-US"/>
              <a:t>A lot of us here probably remember moving from DOS to Windows – that was scary at the time!  What a learning curve – moving from character-based to graphical interface!  I can remember in my past life at DOD moving from mainframes to client/server – change is always scary!  It’s just human nature!</a:t>
            </a:r>
          </a:p>
          <a:p>
            <a:pPr eaLnBrk="1" hangingPunct="1"/>
            <a:r>
              <a:rPr lang="en-US" altLang="en-US"/>
              <a:t>(CLICK)</a:t>
            </a:r>
          </a:p>
          <a:p>
            <a:pPr eaLnBrk="1" hangingPunct="1"/>
            <a:r>
              <a:rPr lang="en-US" altLang="en-US"/>
              <a:t>We can’t say it enough – requirements must be defined (no one can read your mind), clear (what do you really mean), and concise (I want this to do this).</a:t>
            </a:r>
          </a:p>
        </p:txBody>
      </p:sp>
    </p:spTree>
    <p:extLst>
      <p:ext uri="{BB962C8B-B14F-4D97-AF65-F5344CB8AC3E}">
        <p14:creationId xmlns:p14="http://schemas.microsoft.com/office/powerpoint/2010/main" val="39176581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a:extLst>
              <a:ext uri="{FF2B5EF4-FFF2-40B4-BE49-F238E27FC236}">
                <a16:creationId xmlns:a16="http://schemas.microsoft.com/office/drawing/2014/main" id="{73C4CB68-A83E-BC4E-8D8A-63F7170511EC}"/>
              </a:ext>
            </a:extLst>
          </p:cNvPr>
          <p:cNvSpPr>
            <a:spLocks noGrp="1" noChangeArrowheads="1"/>
          </p:cNvSpPr>
          <p:nvPr>
            <p:ph type="sldNum" sz="quarter" idx="4294967295"/>
          </p:nvPr>
        </p:nvSpPr>
        <p:spPr bwMode="auto">
          <a:xfrm>
            <a:off x="3513138" y="8832850"/>
            <a:ext cx="2973387"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2338">
              <a:defRPr sz="2400">
                <a:solidFill>
                  <a:schemeClr val="tx1"/>
                </a:solidFill>
                <a:latin typeface="Times New Roman" panose="02020603050405020304" pitchFamily="18" charset="0"/>
              </a:defRPr>
            </a:lvl1pPr>
            <a:lvl2pPr marL="742950" indent="-285750" defTabSz="922338">
              <a:defRPr sz="2400">
                <a:solidFill>
                  <a:schemeClr val="tx1"/>
                </a:solidFill>
                <a:latin typeface="Times New Roman" panose="02020603050405020304" pitchFamily="18" charset="0"/>
              </a:defRPr>
            </a:lvl2pPr>
            <a:lvl3pPr marL="1143000" indent="-228600" defTabSz="922338">
              <a:defRPr sz="2400">
                <a:solidFill>
                  <a:schemeClr val="tx1"/>
                </a:solidFill>
                <a:latin typeface="Times New Roman" panose="02020603050405020304" pitchFamily="18" charset="0"/>
              </a:defRPr>
            </a:lvl3pPr>
            <a:lvl4pPr marL="1600200" indent="-228600" defTabSz="922338">
              <a:defRPr sz="2400">
                <a:solidFill>
                  <a:schemeClr val="tx1"/>
                </a:solidFill>
                <a:latin typeface="Times New Roman" panose="02020603050405020304" pitchFamily="18" charset="0"/>
              </a:defRPr>
            </a:lvl4pPr>
            <a:lvl5pPr marL="2057400" indent="-228600" defTabSz="922338">
              <a:defRPr sz="2400">
                <a:solidFill>
                  <a:schemeClr val="tx1"/>
                </a:solidFill>
                <a:latin typeface="Times New Roman" panose="02020603050405020304" pitchFamily="18" charset="0"/>
              </a:defRPr>
            </a:lvl5pPr>
            <a:lvl6pPr marL="2514600" indent="-228600" defTabSz="922338"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22338"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22338"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22338" eaLnBrk="0" fontAlgn="base" hangingPunct="0">
              <a:spcBef>
                <a:spcPct val="0"/>
              </a:spcBef>
              <a:spcAft>
                <a:spcPct val="0"/>
              </a:spcAft>
              <a:defRPr sz="2400">
                <a:solidFill>
                  <a:schemeClr val="tx1"/>
                </a:solidFill>
                <a:latin typeface="Times New Roman" panose="02020603050405020304" pitchFamily="18" charset="0"/>
              </a:defRPr>
            </a:lvl9pPr>
          </a:lstStyle>
          <a:p>
            <a:pPr algn="r"/>
            <a:fld id="{9A4F47C6-E5F2-914A-ADAA-267BEE01AB0D}" type="slidenum">
              <a:rPr lang="en-US" altLang="en-US">
                <a:latin typeface="Arial" panose="020B0604020202020204" pitchFamily="34" charset="0"/>
              </a:rPr>
              <a:pPr algn="r"/>
              <a:t>12</a:t>
            </a:fld>
            <a:endParaRPr lang="en-US" altLang="en-US">
              <a:latin typeface="Arial" panose="020B0604020202020204" pitchFamily="34" charset="0"/>
            </a:endParaRPr>
          </a:p>
        </p:txBody>
      </p:sp>
      <p:sp>
        <p:nvSpPr>
          <p:cNvPr id="37891" name="Rectangle 2">
            <a:extLst>
              <a:ext uri="{FF2B5EF4-FFF2-40B4-BE49-F238E27FC236}">
                <a16:creationId xmlns:a16="http://schemas.microsoft.com/office/drawing/2014/main" id="{587A6AFE-89BD-274D-B9E6-723FED33C543}"/>
              </a:ext>
            </a:extLst>
          </p:cNvPr>
          <p:cNvSpPr>
            <a:spLocks noChangeArrowheads="1" noTextEdit="1"/>
          </p:cNvSpPr>
          <p:nvPr>
            <p:ph type="sldImg"/>
          </p:nvPr>
        </p:nvSpPr>
        <p:spPr bwMode="auto">
          <a:xfrm>
            <a:off x="1104900" y="698500"/>
            <a:ext cx="4648200" cy="34861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37892" name="Rectangle 3">
            <a:extLst>
              <a:ext uri="{FF2B5EF4-FFF2-40B4-BE49-F238E27FC236}">
                <a16:creationId xmlns:a16="http://schemas.microsoft.com/office/drawing/2014/main" id="{371AA517-F761-A54A-AB64-F6E821156281}"/>
              </a:ext>
            </a:extLst>
          </p:cNvPr>
          <p:cNvSpPr>
            <a:spLocks noGrp="1" noChangeArrowheads="1"/>
          </p:cNvSpPr>
          <p:nvPr>
            <p:ph type="body" idx="1"/>
          </p:nvPr>
        </p:nvSpPr>
        <p:spPr bwMode="auto">
          <a:xfrm>
            <a:off x="685800" y="4416425"/>
            <a:ext cx="5486400" cy="4181475"/>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t>Now let’s talk about do the flip side - success!  Why do IT projects succeed?  Any ideas? </a:t>
            </a:r>
          </a:p>
          <a:p>
            <a:pPr eaLnBrk="1" hangingPunct="1"/>
            <a:endParaRPr lang="en-US" altLang="en-US"/>
          </a:p>
          <a:p>
            <a:pPr eaLnBrk="1" hangingPunct="1"/>
            <a:r>
              <a:rPr lang="en-US" altLang="en-US"/>
              <a:t>(Write them down or cross out the reasons for failure!)</a:t>
            </a:r>
          </a:p>
        </p:txBody>
      </p:sp>
    </p:spTree>
    <p:extLst>
      <p:ext uri="{BB962C8B-B14F-4D97-AF65-F5344CB8AC3E}">
        <p14:creationId xmlns:p14="http://schemas.microsoft.com/office/powerpoint/2010/main" val="27696741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a:extLst>
              <a:ext uri="{FF2B5EF4-FFF2-40B4-BE49-F238E27FC236}">
                <a16:creationId xmlns:a16="http://schemas.microsoft.com/office/drawing/2014/main" id="{439879EC-4FF2-B542-ACB3-E1F6F8A49507}"/>
              </a:ext>
            </a:extLst>
          </p:cNvPr>
          <p:cNvSpPr>
            <a:spLocks noGrp="1" noChangeArrowheads="1"/>
          </p:cNvSpPr>
          <p:nvPr>
            <p:ph type="sldNum" sz="quarter" idx="4294967295"/>
          </p:nvPr>
        </p:nvSpPr>
        <p:spPr bwMode="auto">
          <a:xfrm>
            <a:off x="3513138" y="8832850"/>
            <a:ext cx="2973387"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2338">
              <a:defRPr sz="2400">
                <a:solidFill>
                  <a:schemeClr val="tx1"/>
                </a:solidFill>
                <a:latin typeface="Times New Roman" panose="02020603050405020304" pitchFamily="18" charset="0"/>
              </a:defRPr>
            </a:lvl1pPr>
            <a:lvl2pPr marL="742950" indent="-285750" defTabSz="922338">
              <a:defRPr sz="2400">
                <a:solidFill>
                  <a:schemeClr val="tx1"/>
                </a:solidFill>
                <a:latin typeface="Times New Roman" panose="02020603050405020304" pitchFamily="18" charset="0"/>
              </a:defRPr>
            </a:lvl2pPr>
            <a:lvl3pPr marL="1143000" indent="-228600" defTabSz="922338">
              <a:defRPr sz="2400">
                <a:solidFill>
                  <a:schemeClr val="tx1"/>
                </a:solidFill>
                <a:latin typeface="Times New Roman" panose="02020603050405020304" pitchFamily="18" charset="0"/>
              </a:defRPr>
            </a:lvl3pPr>
            <a:lvl4pPr marL="1600200" indent="-228600" defTabSz="922338">
              <a:defRPr sz="2400">
                <a:solidFill>
                  <a:schemeClr val="tx1"/>
                </a:solidFill>
                <a:latin typeface="Times New Roman" panose="02020603050405020304" pitchFamily="18" charset="0"/>
              </a:defRPr>
            </a:lvl4pPr>
            <a:lvl5pPr marL="2057400" indent="-228600" defTabSz="922338">
              <a:defRPr sz="2400">
                <a:solidFill>
                  <a:schemeClr val="tx1"/>
                </a:solidFill>
                <a:latin typeface="Times New Roman" panose="02020603050405020304" pitchFamily="18" charset="0"/>
              </a:defRPr>
            </a:lvl5pPr>
            <a:lvl6pPr marL="2514600" indent="-228600" defTabSz="922338"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22338"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22338"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22338" eaLnBrk="0" fontAlgn="base" hangingPunct="0">
              <a:spcBef>
                <a:spcPct val="0"/>
              </a:spcBef>
              <a:spcAft>
                <a:spcPct val="0"/>
              </a:spcAft>
              <a:defRPr sz="2400">
                <a:solidFill>
                  <a:schemeClr val="tx1"/>
                </a:solidFill>
                <a:latin typeface="Times New Roman" panose="02020603050405020304" pitchFamily="18" charset="0"/>
              </a:defRPr>
            </a:lvl9pPr>
          </a:lstStyle>
          <a:p>
            <a:pPr algn="r"/>
            <a:fld id="{0CC36095-9937-8142-9645-ACB3C4D1A9FE}" type="slidenum">
              <a:rPr lang="en-US" altLang="en-US">
                <a:latin typeface="Arial" panose="020B0604020202020204" pitchFamily="34" charset="0"/>
              </a:rPr>
              <a:pPr algn="r"/>
              <a:t>13</a:t>
            </a:fld>
            <a:endParaRPr lang="en-US" altLang="en-US">
              <a:latin typeface="Arial" panose="020B0604020202020204" pitchFamily="34" charset="0"/>
            </a:endParaRPr>
          </a:p>
        </p:txBody>
      </p:sp>
      <p:sp>
        <p:nvSpPr>
          <p:cNvPr id="39939" name="Rectangle 2">
            <a:extLst>
              <a:ext uri="{FF2B5EF4-FFF2-40B4-BE49-F238E27FC236}">
                <a16:creationId xmlns:a16="http://schemas.microsoft.com/office/drawing/2014/main" id="{35656C93-4734-2A46-8109-CFB4C55EA9FF}"/>
              </a:ext>
            </a:extLst>
          </p:cNvPr>
          <p:cNvSpPr>
            <a:spLocks noChangeArrowheads="1" noTextEdit="1"/>
          </p:cNvSpPr>
          <p:nvPr>
            <p:ph type="sldImg"/>
          </p:nvPr>
        </p:nvSpPr>
        <p:spPr bwMode="auto">
          <a:xfrm>
            <a:off x="1104900" y="698500"/>
            <a:ext cx="4648200" cy="34861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39940" name="Rectangle 3">
            <a:extLst>
              <a:ext uri="{FF2B5EF4-FFF2-40B4-BE49-F238E27FC236}">
                <a16:creationId xmlns:a16="http://schemas.microsoft.com/office/drawing/2014/main" id="{B1714E35-A2BB-4E4E-8ED2-97DCBB01F455}"/>
              </a:ext>
            </a:extLst>
          </p:cNvPr>
          <p:cNvSpPr>
            <a:spLocks noGrp="1" noChangeArrowheads="1"/>
          </p:cNvSpPr>
          <p:nvPr>
            <p:ph type="body" idx="1"/>
          </p:nvPr>
        </p:nvSpPr>
        <p:spPr bwMode="auto">
          <a:xfrm>
            <a:off x="685800" y="4416425"/>
            <a:ext cx="5486400" cy="4181475"/>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t>Here’s our Top 10 list based on our experience and it pretty much mirrors the industry trends we see.</a:t>
            </a:r>
          </a:p>
          <a:p>
            <a:pPr eaLnBrk="1" hangingPunct="1"/>
            <a:endParaRPr lang="en-US" altLang="en-US"/>
          </a:p>
          <a:p>
            <a:pPr eaLnBrk="1" hangingPunct="1"/>
            <a:r>
              <a:rPr lang="en-US" altLang="en-US"/>
              <a:t>CLICK</a:t>
            </a:r>
          </a:p>
          <a:p>
            <a:pPr eaLnBrk="1" hangingPunct="1"/>
            <a:r>
              <a:rPr lang="en-US" altLang="en-US"/>
              <a:t>CLICK</a:t>
            </a:r>
          </a:p>
          <a:p>
            <a:pPr eaLnBrk="1" hangingPunct="1"/>
            <a:r>
              <a:rPr lang="en-US" altLang="en-US"/>
              <a:t>CLICK</a:t>
            </a:r>
          </a:p>
        </p:txBody>
      </p:sp>
    </p:spTree>
    <p:extLst>
      <p:ext uri="{BB962C8B-B14F-4D97-AF65-F5344CB8AC3E}">
        <p14:creationId xmlns:p14="http://schemas.microsoft.com/office/powerpoint/2010/main" val="31804425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a:extLst>
              <a:ext uri="{FF2B5EF4-FFF2-40B4-BE49-F238E27FC236}">
                <a16:creationId xmlns:a16="http://schemas.microsoft.com/office/drawing/2014/main" id="{75E22818-2A98-E047-A28B-DF47F5DAD534}"/>
              </a:ext>
            </a:extLst>
          </p:cNvPr>
          <p:cNvSpPr>
            <a:spLocks noGrp="1" noChangeArrowheads="1"/>
          </p:cNvSpPr>
          <p:nvPr>
            <p:ph type="sldNum" sz="quarter" idx="4294967295"/>
          </p:nvPr>
        </p:nvSpPr>
        <p:spPr bwMode="auto">
          <a:xfrm>
            <a:off x="3513138" y="8832850"/>
            <a:ext cx="2973387"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2338">
              <a:defRPr sz="2400">
                <a:solidFill>
                  <a:schemeClr val="tx1"/>
                </a:solidFill>
                <a:latin typeface="Times New Roman" panose="02020603050405020304" pitchFamily="18" charset="0"/>
              </a:defRPr>
            </a:lvl1pPr>
            <a:lvl2pPr marL="742950" indent="-285750" defTabSz="922338">
              <a:defRPr sz="2400">
                <a:solidFill>
                  <a:schemeClr val="tx1"/>
                </a:solidFill>
                <a:latin typeface="Times New Roman" panose="02020603050405020304" pitchFamily="18" charset="0"/>
              </a:defRPr>
            </a:lvl2pPr>
            <a:lvl3pPr marL="1143000" indent="-228600" defTabSz="922338">
              <a:defRPr sz="2400">
                <a:solidFill>
                  <a:schemeClr val="tx1"/>
                </a:solidFill>
                <a:latin typeface="Times New Roman" panose="02020603050405020304" pitchFamily="18" charset="0"/>
              </a:defRPr>
            </a:lvl3pPr>
            <a:lvl4pPr marL="1600200" indent="-228600" defTabSz="922338">
              <a:defRPr sz="2400">
                <a:solidFill>
                  <a:schemeClr val="tx1"/>
                </a:solidFill>
                <a:latin typeface="Times New Roman" panose="02020603050405020304" pitchFamily="18" charset="0"/>
              </a:defRPr>
            </a:lvl4pPr>
            <a:lvl5pPr marL="2057400" indent="-228600" defTabSz="922338">
              <a:defRPr sz="2400">
                <a:solidFill>
                  <a:schemeClr val="tx1"/>
                </a:solidFill>
                <a:latin typeface="Times New Roman" panose="02020603050405020304" pitchFamily="18" charset="0"/>
              </a:defRPr>
            </a:lvl5pPr>
            <a:lvl6pPr marL="2514600" indent="-228600" defTabSz="922338"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22338"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22338"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22338" eaLnBrk="0" fontAlgn="base" hangingPunct="0">
              <a:spcBef>
                <a:spcPct val="0"/>
              </a:spcBef>
              <a:spcAft>
                <a:spcPct val="0"/>
              </a:spcAft>
              <a:defRPr sz="2400">
                <a:solidFill>
                  <a:schemeClr val="tx1"/>
                </a:solidFill>
                <a:latin typeface="Times New Roman" panose="02020603050405020304" pitchFamily="18" charset="0"/>
              </a:defRPr>
            </a:lvl9pPr>
          </a:lstStyle>
          <a:p>
            <a:pPr algn="r"/>
            <a:fld id="{D9C4A043-30E6-C44A-BF83-E86CAB6D97DA}" type="slidenum">
              <a:rPr lang="en-US" altLang="en-US">
                <a:latin typeface="Arial" panose="020B0604020202020204" pitchFamily="34" charset="0"/>
              </a:rPr>
              <a:pPr algn="r"/>
              <a:t>14</a:t>
            </a:fld>
            <a:endParaRPr lang="en-US" altLang="en-US">
              <a:latin typeface="Arial" panose="020B0604020202020204" pitchFamily="34" charset="0"/>
            </a:endParaRPr>
          </a:p>
        </p:txBody>
      </p:sp>
      <p:sp>
        <p:nvSpPr>
          <p:cNvPr id="41987" name="Rectangle 2">
            <a:extLst>
              <a:ext uri="{FF2B5EF4-FFF2-40B4-BE49-F238E27FC236}">
                <a16:creationId xmlns:a16="http://schemas.microsoft.com/office/drawing/2014/main" id="{A455E7D0-AA5E-2042-8597-98EC7FEE6368}"/>
              </a:ext>
            </a:extLst>
          </p:cNvPr>
          <p:cNvSpPr>
            <a:spLocks noChangeArrowheads="1" noTextEdit="1"/>
          </p:cNvSpPr>
          <p:nvPr>
            <p:ph type="sldImg"/>
          </p:nvPr>
        </p:nvSpPr>
        <p:spPr bwMode="auto">
          <a:xfrm>
            <a:off x="1104900" y="698500"/>
            <a:ext cx="4648200" cy="34861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41988" name="Rectangle 3">
            <a:extLst>
              <a:ext uri="{FF2B5EF4-FFF2-40B4-BE49-F238E27FC236}">
                <a16:creationId xmlns:a16="http://schemas.microsoft.com/office/drawing/2014/main" id="{A1B428C8-E468-D340-88B5-F276A5692C9F}"/>
              </a:ext>
            </a:extLst>
          </p:cNvPr>
          <p:cNvSpPr>
            <a:spLocks noGrp="1" noChangeArrowheads="1"/>
          </p:cNvSpPr>
          <p:nvPr>
            <p:ph type="body" idx="1"/>
          </p:nvPr>
        </p:nvSpPr>
        <p:spPr bwMode="auto">
          <a:xfrm>
            <a:off x="685800" y="4416425"/>
            <a:ext cx="5486400" cy="4181475"/>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t>CLICK – READ #4</a:t>
            </a:r>
          </a:p>
          <a:p>
            <a:pPr eaLnBrk="1" hangingPunct="1"/>
            <a:r>
              <a:rPr lang="en-US" altLang="en-US"/>
              <a:t>Change management process has to be defined upfront at the beginning of the project!  It should be written and agreed upon.  Once you finish your risk management plan, you need to focus on change management!  It will happen!</a:t>
            </a:r>
          </a:p>
          <a:p>
            <a:pPr eaLnBrk="1" hangingPunct="1"/>
            <a:r>
              <a:rPr lang="en-US" altLang="en-US"/>
              <a:t>How are you going to deal with change – it can affect scope, time, and budget.  Changes can be things that you realize must be part of the core requirements or to your core requirements.  Or they may be the start of your enhancement list!  They can also be hardware changes.</a:t>
            </a:r>
          </a:p>
          <a:p>
            <a:pPr eaLnBrk="1" hangingPunct="1"/>
            <a:r>
              <a:rPr lang="en-US" altLang="en-US"/>
              <a:t>CLICK</a:t>
            </a:r>
          </a:p>
          <a:p>
            <a:pPr eaLnBrk="1" hangingPunct="1"/>
            <a:endParaRPr lang="en-US" altLang="en-US"/>
          </a:p>
          <a:p>
            <a:pPr eaLnBrk="1" hangingPunct="1"/>
            <a:r>
              <a:rPr lang="en-US" altLang="en-US"/>
              <a:t>CLICK</a:t>
            </a:r>
          </a:p>
          <a:p>
            <a:pPr eaLnBrk="1" hangingPunct="1"/>
            <a:r>
              <a:rPr lang="en-US" altLang="en-US"/>
              <a:t>Realistic schedule is not just about our review time.  It’s about giving yourself enough time to review deliverables.  You’re going to have some large, maybe daunting technical documents to review.  Make sure you allow yourself enough time – not only to comment but also to consolidate the comments from all reviewers, to resolve any conflicting comments, and then to deliver the comments in a professional manner to the developer!</a:t>
            </a:r>
          </a:p>
          <a:p>
            <a:pPr eaLnBrk="1" hangingPunct="1"/>
            <a:r>
              <a:rPr lang="en-US" altLang="en-US"/>
              <a:t>CLICK</a:t>
            </a:r>
          </a:p>
          <a:p>
            <a:pPr eaLnBrk="1" hangingPunct="1"/>
            <a:endParaRPr lang="en-US" altLang="en-US"/>
          </a:p>
        </p:txBody>
      </p:sp>
    </p:spTree>
    <p:extLst>
      <p:ext uri="{BB962C8B-B14F-4D97-AF65-F5344CB8AC3E}">
        <p14:creationId xmlns:p14="http://schemas.microsoft.com/office/powerpoint/2010/main" val="250914320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a:extLst>
              <a:ext uri="{FF2B5EF4-FFF2-40B4-BE49-F238E27FC236}">
                <a16:creationId xmlns:a16="http://schemas.microsoft.com/office/drawing/2014/main" id="{4854747A-D811-7148-BB90-9B7904ACB22A}"/>
              </a:ext>
            </a:extLst>
          </p:cNvPr>
          <p:cNvSpPr>
            <a:spLocks noGrp="1" noChangeArrowheads="1"/>
          </p:cNvSpPr>
          <p:nvPr>
            <p:ph type="sldNum" sz="quarter" idx="4294967295"/>
          </p:nvPr>
        </p:nvSpPr>
        <p:spPr bwMode="auto">
          <a:xfrm>
            <a:off x="3513138" y="8832850"/>
            <a:ext cx="2973387"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2338">
              <a:defRPr sz="2400">
                <a:solidFill>
                  <a:schemeClr val="tx1"/>
                </a:solidFill>
                <a:latin typeface="Times New Roman" panose="02020603050405020304" pitchFamily="18" charset="0"/>
              </a:defRPr>
            </a:lvl1pPr>
            <a:lvl2pPr marL="742950" indent="-285750" defTabSz="922338">
              <a:defRPr sz="2400">
                <a:solidFill>
                  <a:schemeClr val="tx1"/>
                </a:solidFill>
                <a:latin typeface="Times New Roman" panose="02020603050405020304" pitchFamily="18" charset="0"/>
              </a:defRPr>
            </a:lvl2pPr>
            <a:lvl3pPr marL="1143000" indent="-228600" defTabSz="922338">
              <a:defRPr sz="2400">
                <a:solidFill>
                  <a:schemeClr val="tx1"/>
                </a:solidFill>
                <a:latin typeface="Times New Roman" panose="02020603050405020304" pitchFamily="18" charset="0"/>
              </a:defRPr>
            </a:lvl3pPr>
            <a:lvl4pPr marL="1600200" indent="-228600" defTabSz="922338">
              <a:defRPr sz="2400">
                <a:solidFill>
                  <a:schemeClr val="tx1"/>
                </a:solidFill>
                <a:latin typeface="Times New Roman" panose="02020603050405020304" pitchFamily="18" charset="0"/>
              </a:defRPr>
            </a:lvl4pPr>
            <a:lvl5pPr marL="2057400" indent="-228600" defTabSz="922338">
              <a:defRPr sz="2400">
                <a:solidFill>
                  <a:schemeClr val="tx1"/>
                </a:solidFill>
                <a:latin typeface="Times New Roman" panose="02020603050405020304" pitchFamily="18" charset="0"/>
              </a:defRPr>
            </a:lvl5pPr>
            <a:lvl6pPr marL="2514600" indent="-228600" defTabSz="922338"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22338"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22338"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22338" eaLnBrk="0" fontAlgn="base" hangingPunct="0">
              <a:spcBef>
                <a:spcPct val="0"/>
              </a:spcBef>
              <a:spcAft>
                <a:spcPct val="0"/>
              </a:spcAft>
              <a:defRPr sz="2400">
                <a:solidFill>
                  <a:schemeClr val="tx1"/>
                </a:solidFill>
                <a:latin typeface="Times New Roman" panose="02020603050405020304" pitchFamily="18" charset="0"/>
              </a:defRPr>
            </a:lvl9pPr>
          </a:lstStyle>
          <a:p>
            <a:pPr algn="r"/>
            <a:fld id="{AD1F7C48-94F0-FE46-993B-F627479F96AC}" type="slidenum">
              <a:rPr lang="en-US" altLang="en-US">
                <a:latin typeface="Arial" panose="020B0604020202020204" pitchFamily="34" charset="0"/>
              </a:rPr>
              <a:pPr algn="r"/>
              <a:t>15</a:t>
            </a:fld>
            <a:endParaRPr lang="en-US" altLang="en-US">
              <a:latin typeface="Arial" panose="020B0604020202020204" pitchFamily="34" charset="0"/>
            </a:endParaRPr>
          </a:p>
        </p:txBody>
      </p:sp>
      <p:sp>
        <p:nvSpPr>
          <p:cNvPr id="44035" name="Rectangle 2">
            <a:extLst>
              <a:ext uri="{FF2B5EF4-FFF2-40B4-BE49-F238E27FC236}">
                <a16:creationId xmlns:a16="http://schemas.microsoft.com/office/drawing/2014/main" id="{FBE6B47A-0FF0-C342-9166-5FEA05699110}"/>
              </a:ext>
            </a:extLst>
          </p:cNvPr>
          <p:cNvSpPr>
            <a:spLocks noChangeArrowheads="1" noTextEdit="1"/>
          </p:cNvSpPr>
          <p:nvPr>
            <p:ph type="sldImg"/>
          </p:nvPr>
        </p:nvSpPr>
        <p:spPr bwMode="auto">
          <a:xfrm>
            <a:off x="1104900" y="698500"/>
            <a:ext cx="4648200" cy="34861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44036" name="Rectangle 3">
            <a:extLst>
              <a:ext uri="{FF2B5EF4-FFF2-40B4-BE49-F238E27FC236}">
                <a16:creationId xmlns:a16="http://schemas.microsoft.com/office/drawing/2014/main" id="{6887AF8A-7EB9-2340-85CA-0105467D052F}"/>
              </a:ext>
            </a:extLst>
          </p:cNvPr>
          <p:cNvSpPr>
            <a:spLocks noGrp="1" noChangeArrowheads="1"/>
          </p:cNvSpPr>
          <p:nvPr>
            <p:ph type="body" idx="1"/>
          </p:nvPr>
        </p:nvSpPr>
        <p:spPr bwMode="auto">
          <a:xfrm>
            <a:off x="685800" y="4416425"/>
            <a:ext cx="5486400" cy="4181475"/>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r>
              <a:rPr lang="en-US" altLang="en-US" sz="1400"/>
              <a:t>CLICK</a:t>
            </a:r>
          </a:p>
          <a:p>
            <a:pPr eaLnBrk="1" hangingPunct="1">
              <a:lnSpc>
                <a:spcPct val="90000"/>
              </a:lnSpc>
            </a:pPr>
            <a:r>
              <a:rPr lang="en-US" altLang="en-US" sz="1400"/>
              <a:t>CLICK</a:t>
            </a:r>
          </a:p>
          <a:p>
            <a:pPr eaLnBrk="1" hangingPunct="1">
              <a:lnSpc>
                <a:spcPct val="90000"/>
              </a:lnSpc>
            </a:pPr>
            <a:r>
              <a:rPr lang="en-US" altLang="en-US" sz="1400"/>
              <a:t>CLICK</a:t>
            </a:r>
          </a:p>
          <a:p>
            <a:pPr eaLnBrk="1" hangingPunct="1">
              <a:lnSpc>
                <a:spcPct val="90000"/>
              </a:lnSpc>
            </a:pPr>
            <a:r>
              <a:rPr lang="en-US" altLang="en-US" sz="1400"/>
              <a:t>Availability of funding is critical – you guys use grants and entitlement funding – these are not bottomless pits of money.  You have to estimate well and manage your budget carefully!</a:t>
            </a:r>
          </a:p>
          <a:p>
            <a:pPr eaLnBrk="1" hangingPunct="1">
              <a:lnSpc>
                <a:spcPct val="90000"/>
              </a:lnSpc>
            </a:pPr>
            <a:endParaRPr lang="en-US" altLang="en-US" sz="1400"/>
          </a:p>
          <a:p>
            <a:pPr eaLnBrk="1" hangingPunct="1">
              <a:lnSpc>
                <a:spcPct val="90000"/>
              </a:lnSpc>
            </a:pPr>
            <a:r>
              <a:rPr lang="en-US" altLang="en-US" sz="1400"/>
              <a:t>As I mentioned, our Top 10 list closely mirrors industry’s but…</a:t>
            </a:r>
          </a:p>
          <a:p>
            <a:pPr eaLnBrk="1" hangingPunct="1">
              <a:lnSpc>
                <a:spcPct val="90000"/>
              </a:lnSpc>
            </a:pPr>
            <a:endParaRPr lang="en-US" altLang="en-US" sz="1400"/>
          </a:p>
          <a:p>
            <a:pPr eaLnBrk="1" hangingPunct="1">
              <a:lnSpc>
                <a:spcPct val="90000"/>
              </a:lnSpc>
            </a:pPr>
            <a:r>
              <a:rPr lang="en-US" altLang="en-US" sz="1400"/>
              <a:t>Industry experts would add a few more to this list that I just want to mention –</a:t>
            </a:r>
          </a:p>
          <a:p>
            <a:pPr eaLnBrk="1" hangingPunct="1">
              <a:lnSpc>
                <a:spcPct val="90000"/>
              </a:lnSpc>
              <a:buFontTx/>
              <a:buChar char="•"/>
            </a:pPr>
            <a:r>
              <a:rPr lang="en-US" altLang="en-US" sz="1400"/>
              <a:t> risk management – active risk management – don’t just write your plan and let it collect dust, risks change and need to be managed</a:t>
            </a:r>
          </a:p>
          <a:p>
            <a:pPr eaLnBrk="1" hangingPunct="1">
              <a:lnSpc>
                <a:spcPct val="90000"/>
              </a:lnSpc>
              <a:buFontTx/>
              <a:buChar char="•"/>
            </a:pPr>
            <a:r>
              <a:rPr lang="en-US" altLang="en-US" sz="1400"/>
              <a:t> using a formal development methodology  - adds structure and formalizes your process</a:t>
            </a:r>
          </a:p>
          <a:p>
            <a:pPr eaLnBrk="1" hangingPunct="1">
              <a:lnSpc>
                <a:spcPct val="90000"/>
              </a:lnSpc>
              <a:buFontTx/>
              <a:buChar char="•"/>
            </a:pPr>
            <a:r>
              <a:rPr lang="en-US" altLang="en-US" sz="1400"/>
              <a:t> using standard tools and infrastructure</a:t>
            </a:r>
          </a:p>
          <a:p>
            <a:pPr eaLnBrk="1" hangingPunct="1">
              <a:lnSpc>
                <a:spcPct val="90000"/>
              </a:lnSpc>
              <a:buFontTx/>
              <a:buChar char="•"/>
            </a:pPr>
            <a:r>
              <a:rPr lang="en-US" altLang="en-US" sz="1400"/>
              <a:t> using an iterative process  - if this meets your needs.  It does help provide a product faster and to consistently improve the product as the project advances.  </a:t>
            </a:r>
          </a:p>
        </p:txBody>
      </p:sp>
    </p:spTree>
    <p:extLst>
      <p:ext uri="{BB962C8B-B14F-4D97-AF65-F5344CB8AC3E}">
        <p14:creationId xmlns:p14="http://schemas.microsoft.com/office/powerpoint/2010/main" val="206176790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E4B659A9-EFF8-884F-A5E4-84F8051740FE}"/>
              </a:ext>
            </a:extLst>
          </p:cNvPr>
          <p:cNvSpPr>
            <a:spLocks noChangeArrowheads="1" noTextEdit="1"/>
          </p:cNvSpPr>
          <p:nvPr>
            <p:ph type="sldImg"/>
          </p:nvPr>
        </p:nvSpPr>
        <p:spPr bwMode="auto">
          <a:xfrm>
            <a:off x="1104900" y="698500"/>
            <a:ext cx="4648200" cy="34861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46083" name="Rectangle 3">
            <a:extLst>
              <a:ext uri="{FF2B5EF4-FFF2-40B4-BE49-F238E27FC236}">
                <a16:creationId xmlns:a16="http://schemas.microsoft.com/office/drawing/2014/main" id="{96B9462B-9F3C-C349-98D6-26DE5D3D3DF3}"/>
              </a:ext>
            </a:extLst>
          </p:cNvPr>
          <p:cNvSpPr>
            <a:spLocks noGrp="1" noChangeArrowheads="1"/>
          </p:cNvSpPr>
          <p:nvPr>
            <p:ph type="body" idx="1"/>
          </p:nvPr>
        </p:nvSpPr>
        <p:spPr bwMode="auto">
          <a:xfrm>
            <a:off x="685800" y="4416425"/>
            <a:ext cx="5486400" cy="4183063"/>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384064207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5F9346A8-EC53-0545-90CA-3A672B0B7895}"/>
              </a:ext>
            </a:extLst>
          </p:cNvPr>
          <p:cNvSpPr>
            <a:spLocks noChangeArrowheads="1" noTextEdit="1"/>
          </p:cNvSpPr>
          <p:nvPr>
            <p:ph type="sldImg"/>
          </p:nvPr>
        </p:nvSpPr>
        <p:spPr bwMode="auto">
          <a:xfrm>
            <a:off x="1104900" y="698500"/>
            <a:ext cx="4648200" cy="34861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48131" name="Rectangle 3">
            <a:extLst>
              <a:ext uri="{FF2B5EF4-FFF2-40B4-BE49-F238E27FC236}">
                <a16:creationId xmlns:a16="http://schemas.microsoft.com/office/drawing/2014/main" id="{21BE5ACF-69B1-4948-A50F-726E7AE6C876}"/>
              </a:ext>
            </a:extLst>
          </p:cNvPr>
          <p:cNvSpPr>
            <a:spLocks noGrp="1" noChangeArrowheads="1"/>
          </p:cNvSpPr>
          <p:nvPr>
            <p:ph type="body" idx="1"/>
          </p:nvPr>
        </p:nvSpPr>
        <p:spPr bwMode="auto">
          <a:xfrm>
            <a:off x="685800" y="4416425"/>
            <a:ext cx="5486400" cy="4183063"/>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237161999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a:extLst>
              <a:ext uri="{FF2B5EF4-FFF2-40B4-BE49-F238E27FC236}">
                <a16:creationId xmlns:a16="http://schemas.microsoft.com/office/drawing/2014/main" id="{A16DB194-55DD-CC42-9E04-746EB82AE0C2}"/>
              </a:ext>
            </a:extLst>
          </p:cNvPr>
          <p:cNvSpPr>
            <a:spLocks noGrp="1" noChangeArrowheads="1"/>
          </p:cNvSpPr>
          <p:nvPr>
            <p:ph type="sldNum" sz="quarter" idx="4294967295"/>
          </p:nvPr>
        </p:nvSpPr>
        <p:spPr bwMode="auto">
          <a:xfrm>
            <a:off x="3513138" y="8832850"/>
            <a:ext cx="2973387"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2338">
              <a:defRPr sz="2400">
                <a:solidFill>
                  <a:schemeClr val="tx1"/>
                </a:solidFill>
                <a:latin typeface="Times New Roman" panose="02020603050405020304" pitchFamily="18" charset="0"/>
              </a:defRPr>
            </a:lvl1pPr>
            <a:lvl2pPr marL="742950" indent="-285750" defTabSz="922338">
              <a:defRPr sz="2400">
                <a:solidFill>
                  <a:schemeClr val="tx1"/>
                </a:solidFill>
                <a:latin typeface="Times New Roman" panose="02020603050405020304" pitchFamily="18" charset="0"/>
              </a:defRPr>
            </a:lvl2pPr>
            <a:lvl3pPr marL="1143000" indent="-228600" defTabSz="922338">
              <a:defRPr sz="2400">
                <a:solidFill>
                  <a:schemeClr val="tx1"/>
                </a:solidFill>
                <a:latin typeface="Times New Roman" panose="02020603050405020304" pitchFamily="18" charset="0"/>
              </a:defRPr>
            </a:lvl3pPr>
            <a:lvl4pPr marL="1600200" indent="-228600" defTabSz="922338">
              <a:defRPr sz="2400">
                <a:solidFill>
                  <a:schemeClr val="tx1"/>
                </a:solidFill>
                <a:latin typeface="Times New Roman" panose="02020603050405020304" pitchFamily="18" charset="0"/>
              </a:defRPr>
            </a:lvl4pPr>
            <a:lvl5pPr marL="2057400" indent="-228600" defTabSz="922338">
              <a:defRPr sz="2400">
                <a:solidFill>
                  <a:schemeClr val="tx1"/>
                </a:solidFill>
                <a:latin typeface="Times New Roman" panose="02020603050405020304" pitchFamily="18" charset="0"/>
              </a:defRPr>
            </a:lvl5pPr>
            <a:lvl6pPr marL="2514600" indent="-228600" defTabSz="922338"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22338"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22338"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22338" eaLnBrk="0" fontAlgn="base" hangingPunct="0">
              <a:spcBef>
                <a:spcPct val="0"/>
              </a:spcBef>
              <a:spcAft>
                <a:spcPct val="0"/>
              </a:spcAft>
              <a:defRPr sz="2400">
                <a:solidFill>
                  <a:schemeClr val="tx1"/>
                </a:solidFill>
                <a:latin typeface="Times New Roman" panose="02020603050405020304" pitchFamily="18" charset="0"/>
              </a:defRPr>
            </a:lvl9pPr>
          </a:lstStyle>
          <a:p>
            <a:pPr algn="r"/>
            <a:fld id="{9CB0047E-DA8B-D341-A73C-5D973E7FC999}" type="slidenum">
              <a:rPr lang="en-US" altLang="en-US">
                <a:latin typeface="Arial" panose="020B0604020202020204" pitchFamily="34" charset="0"/>
              </a:rPr>
              <a:pPr algn="r"/>
              <a:t>18</a:t>
            </a:fld>
            <a:endParaRPr lang="en-US" altLang="en-US">
              <a:latin typeface="Arial" panose="020B0604020202020204" pitchFamily="34" charset="0"/>
            </a:endParaRPr>
          </a:p>
        </p:txBody>
      </p:sp>
      <p:sp>
        <p:nvSpPr>
          <p:cNvPr id="50179" name="Rectangle 2">
            <a:extLst>
              <a:ext uri="{FF2B5EF4-FFF2-40B4-BE49-F238E27FC236}">
                <a16:creationId xmlns:a16="http://schemas.microsoft.com/office/drawing/2014/main" id="{90F2B42A-620A-3E4D-8666-DA5D3595629D}"/>
              </a:ext>
            </a:extLst>
          </p:cNvPr>
          <p:cNvSpPr>
            <a:spLocks noChangeArrowheads="1" noTextEdit="1"/>
          </p:cNvSpPr>
          <p:nvPr>
            <p:ph type="sldImg"/>
          </p:nvPr>
        </p:nvSpPr>
        <p:spPr bwMode="auto">
          <a:xfrm>
            <a:off x="1104900" y="698500"/>
            <a:ext cx="4648200" cy="34861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50180" name="Rectangle 3">
            <a:extLst>
              <a:ext uri="{FF2B5EF4-FFF2-40B4-BE49-F238E27FC236}">
                <a16:creationId xmlns:a16="http://schemas.microsoft.com/office/drawing/2014/main" id="{23603D03-0E1C-AA4D-8674-FE9BA4B022C7}"/>
              </a:ext>
            </a:extLst>
          </p:cNvPr>
          <p:cNvSpPr>
            <a:spLocks noGrp="1" noChangeArrowheads="1"/>
          </p:cNvSpPr>
          <p:nvPr>
            <p:ph type="body" idx="1"/>
          </p:nvPr>
        </p:nvSpPr>
        <p:spPr bwMode="auto">
          <a:xfrm>
            <a:off x="685800" y="4416425"/>
            <a:ext cx="5486400" cy="4181475"/>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t>A Project Manage has to lead and manage!  No followers need apply!</a:t>
            </a:r>
          </a:p>
        </p:txBody>
      </p:sp>
    </p:spTree>
    <p:extLst>
      <p:ext uri="{BB962C8B-B14F-4D97-AF65-F5344CB8AC3E}">
        <p14:creationId xmlns:p14="http://schemas.microsoft.com/office/powerpoint/2010/main" val="92135262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a:extLst>
              <a:ext uri="{FF2B5EF4-FFF2-40B4-BE49-F238E27FC236}">
                <a16:creationId xmlns:a16="http://schemas.microsoft.com/office/drawing/2014/main" id="{6E66B453-D4B0-C544-A11B-B0BD57606350}"/>
              </a:ext>
            </a:extLst>
          </p:cNvPr>
          <p:cNvSpPr>
            <a:spLocks noGrp="1" noChangeArrowheads="1"/>
          </p:cNvSpPr>
          <p:nvPr>
            <p:ph type="sldNum" sz="quarter" idx="4294967295"/>
          </p:nvPr>
        </p:nvSpPr>
        <p:spPr bwMode="auto">
          <a:xfrm>
            <a:off x="3513138" y="8832850"/>
            <a:ext cx="2973387"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2338">
              <a:defRPr sz="2400">
                <a:solidFill>
                  <a:schemeClr val="tx1"/>
                </a:solidFill>
                <a:latin typeface="Times New Roman" panose="02020603050405020304" pitchFamily="18" charset="0"/>
              </a:defRPr>
            </a:lvl1pPr>
            <a:lvl2pPr marL="742950" indent="-285750" defTabSz="922338">
              <a:defRPr sz="2400">
                <a:solidFill>
                  <a:schemeClr val="tx1"/>
                </a:solidFill>
                <a:latin typeface="Times New Roman" panose="02020603050405020304" pitchFamily="18" charset="0"/>
              </a:defRPr>
            </a:lvl2pPr>
            <a:lvl3pPr marL="1143000" indent="-228600" defTabSz="922338">
              <a:defRPr sz="2400">
                <a:solidFill>
                  <a:schemeClr val="tx1"/>
                </a:solidFill>
                <a:latin typeface="Times New Roman" panose="02020603050405020304" pitchFamily="18" charset="0"/>
              </a:defRPr>
            </a:lvl3pPr>
            <a:lvl4pPr marL="1600200" indent="-228600" defTabSz="922338">
              <a:defRPr sz="2400">
                <a:solidFill>
                  <a:schemeClr val="tx1"/>
                </a:solidFill>
                <a:latin typeface="Times New Roman" panose="02020603050405020304" pitchFamily="18" charset="0"/>
              </a:defRPr>
            </a:lvl4pPr>
            <a:lvl5pPr marL="2057400" indent="-228600" defTabSz="922338">
              <a:defRPr sz="2400">
                <a:solidFill>
                  <a:schemeClr val="tx1"/>
                </a:solidFill>
                <a:latin typeface="Times New Roman" panose="02020603050405020304" pitchFamily="18" charset="0"/>
              </a:defRPr>
            </a:lvl5pPr>
            <a:lvl6pPr marL="2514600" indent="-228600" defTabSz="922338"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22338"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22338"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22338" eaLnBrk="0" fontAlgn="base" hangingPunct="0">
              <a:spcBef>
                <a:spcPct val="0"/>
              </a:spcBef>
              <a:spcAft>
                <a:spcPct val="0"/>
              </a:spcAft>
              <a:defRPr sz="2400">
                <a:solidFill>
                  <a:schemeClr val="tx1"/>
                </a:solidFill>
                <a:latin typeface="Times New Roman" panose="02020603050405020304" pitchFamily="18" charset="0"/>
              </a:defRPr>
            </a:lvl9pPr>
          </a:lstStyle>
          <a:p>
            <a:pPr algn="r"/>
            <a:fld id="{5A927233-FE76-7A43-9A1F-C978103039CB}" type="slidenum">
              <a:rPr lang="en-US" altLang="en-US">
                <a:latin typeface="Arial" panose="020B0604020202020204" pitchFamily="34" charset="0"/>
              </a:rPr>
              <a:pPr algn="r"/>
              <a:t>19</a:t>
            </a:fld>
            <a:endParaRPr lang="en-US" altLang="en-US">
              <a:latin typeface="Arial" panose="020B0604020202020204" pitchFamily="34" charset="0"/>
            </a:endParaRPr>
          </a:p>
        </p:txBody>
      </p:sp>
      <p:sp>
        <p:nvSpPr>
          <p:cNvPr id="52227" name="Rectangle 2">
            <a:extLst>
              <a:ext uri="{FF2B5EF4-FFF2-40B4-BE49-F238E27FC236}">
                <a16:creationId xmlns:a16="http://schemas.microsoft.com/office/drawing/2014/main" id="{51E9627F-E0BB-694A-A774-EBEA774B8260}"/>
              </a:ext>
            </a:extLst>
          </p:cNvPr>
          <p:cNvSpPr>
            <a:spLocks noChangeArrowheads="1" noTextEdit="1"/>
          </p:cNvSpPr>
          <p:nvPr>
            <p:ph type="sldImg"/>
          </p:nvPr>
        </p:nvSpPr>
        <p:spPr bwMode="auto">
          <a:xfrm>
            <a:off x="1104900" y="698500"/>
            <a:ext cx="4648200" cy="34861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52228" name="Rectangle 3">
            <a:extLst>
              <a:ext uri="{FF2B5EF4-FFF2-40B4-BE49-F238E27FC236}">
                <a16:creationId xmlns:a16="http://schemas.microsoft.com/office/drawing/2014/main" id="{D5BECBCA-419F-F34F-821D-1219F5F7D9AE}"/>
              </a:ext>
            </a:extLst>
          </p:cNvPr>
          <p:cNvSpPr>
            <a:spLocks noGrp="1" noChangeArrowheads="1"/>
          </p:cNvSpPr>
          <p:nvPr>
            <p:ph type="body" idx="1"/>
          </p:nvPr>
        </p:nvSpPr>
        <p:spPr bwMode="auto">
          <a:xfrm>
            <a:off x="685800" y="4416425"/>
            <a:ext cx="5486400" cy="4181475"/>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t>A project manager wears many hats – </a:t>
            </a:r>
          </a:p>
          <a:p>
            <a:r>
              <a:rPr lang="en-GB" altLang="en-US" b="1"/>
              <a:t>Edward de Bono’s six thinking hats </a:t>
            </a:r>
            <a:endParaRPr lang="en-GB" altLang="en-US"/>
          </a:p>
          <a:p>
            <a:r>
              <a:rPr lang="en-GB" altLang="en-US"/>
              <a:t>Six thinking hats can be useful for exploring and evaluating research topic ideas. As each ‘thinking hat’is a different style of thinking it encourages different perspectives on the topic you have chosen or are considering. </a:t>
            </a:r>
          </a:p>
          <a:p>
            <a:r>
              <a:rPr lang="en-GB" altLang="en-US"/>
              <a:t>White hat</a:t>
            </a:r>
          </a:p>
          <a:p>
            <a:r>
              <a:rPr lang="en-GB" altLang="en-US"/>
              <a:t>With this thinking hat you focus on the data available. Look at the </a:t>
            </a:r>
          </a:p>
          <a:p>
            <a:r>
              <a:rPr lang="en-GB" altLang="en-US"/>
              <a:t>information you have, and see what you can learn from it. Look for gaps in your knowledge, and either try to fill them or take account of them. This is where you analyse past trends, and try to extrapolate from historical data.</a:t>
            </a:r>
          </a:p>
          <a:p>
            <a:r>
              <a:rPr lang="en-GB" altLang="en-US"/>
              <a:t>Red hat</a:t>
            </a:r>
          </a:p>
          <a:p>
            <a:r>
              <a:rPr lang="en-GB" altLang="en-US"/>
              <a:t>‘Wearing’ the red hat, you look at problems using intuition, gut reaction and emotion. Also try to think how other people will react emotionally. Try to understand the responses of people who do not fully know your reasoning.</a:t>
            </a:r>
          </a:p>
          <a:p>
            <a:r>
              <a:rPr lang="en-GB" altLang="en-US"/>
              <a:t>Black hat</a:t>
            </a:r>
          </a:p>
          <a:p>
            <a:r>
              <a:rPr lang="en-GB" altLang="en-US"/>
              <a:t>Using black hat thinking, look at all the bad points of the decision. Look at it cautiously and defensively. Try to see why it might not work. This is important because it highlights the weak points in a plan. It allows you to eliminate them, alter them, or prepare contingency plans to counter them. Black hat thinking helps to make your plans ‘tougher’ and more resilient. It can also help you to spot fatal flaws and risks before you embark on a course of action. Black hat thinking is one of the real benefits of this technique, as many successful people get so used to thinking positively that often they cannot see problems in advance. This leaves them under prepared for difficulties.</a:t>
            </a:r>
          </a:p>
          <a:p>
            <a:r>
              <a:rPr lang="en-GB" altLang="en-US"/>
              <a:t>Yellow hat</a:t>
            </a:r>
          </a:p>
          <a:p>
            <a:r>
              <a:rPr lang="en-GB" altLang="en-US"/>
              <a:t>The yellow hat helps you to think positively. It is the optimistic viewpoint that helps you to see all the benefits of the decision and the value in it. Yellow hat thinking helps you to keep going when everything looks gloomy and difficult.</a:t>
            </a:r>
          </a:p>
          <a:p>
            <a:r>
              <a:rPr lang="en-GB" altLang="en-US"/>
              <a:t>Green hat</a:t>
            </a:r>
          </a:p>
          <a:p>
            <a:r>
              <a:rPr lang="en-GB" altLang="en-US"/>
              <a:t>The green hat stands for creativity. This is where you can develop creative solutions to a problem. It is a freewheeling way of thinking, in which there is little criticism of ideas. Other creativity and problem-solving tools can be useful here.</a:t>
            </a:r>
          </a:p>
          <a:p>
            <a:r>
              <a:rPr lang="en-GB" altLang="en-US"/>
              <a:t>Blue hat</a:t>
            </a:r>
          </a:p>
          <a:p>
            <a:r>
              <a:rPr lang="en-GB" altLang="en-US"/>
              <a:t>The blue hat stands for process control. This is the hat worn by people chairing meetings. When running into difficulties because ideas are running dry, they may direct activity into green hat thinking. When contingency plans are needed, they will ask for black hat thinking.</a:t>
            </a:r>
          </a:p>
          <a:p>
            <a:pPr eaLnBrk="1" hangingPunct="1"/>
            <a:endParaRPr lang="en-US" altLang="en-US"/>
          </a:p>
        </p:txBody>
      </p:sp>
    </p:spTree>
    <p:extLst>
      <p:ext uri="{BB962C8B-B14F-4D97-AF65-F5344CB8AC3E}">
        <p14:creationId xmlns:p14="http://schemas.microsoft.com/office/powerpoint/2010/main" val="21175119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a:extLst>
              <a:ext uri="{FF2B5EF4-FFF2-40B4-BE49-F238E27FC236}">
                <a16:creationId xmlns:a16="http://schemas.microsoft.com/office/drawing/2014/main" id="{339B0F76-99E6-0840-97B6-866319D6D489}"/>
              </a:ext>
            </a:extLst>
          </p:cNvPr>
          <p:cNvSpPr>
            <a:spLocks noGrp="1" noChangeArrowheads="1"/>
          </p:cNvSpPr>
          <p:nvPr>
            <p:ph type="sldNum" sz="quarter" idx="4294967295"/>
          </p:nvPr>
        </p:nvSpPr>
        <p:spPr bwMode="auto">
          <a:xfrm>
            <a:off x="3513138" y="8832850"/>
            <a:ext cx="2973387"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2338">
              <a:defRPr sz="2400">
                <a:solidFill>
                  <a:schemeClr val="tx1"/>
                </a:solidFill>
                <a:latin typeface="Times New Roman" panose="02020603050405020304" pitchFamily="18" charset="0"/>
              </a:defRPr>
            </a:lvl1pPr>
            <a:lvl2pPr marL="742950" indent="-285750" defTabSz="922338">
              <a:defRPr sz="2400">
                <a:solidFill>
                  <a:schemeClr val="tx1"/>
                </a:solidFill>
                <a:latin typeface="Times New Roman" panose="02020603050405020304" pitchFamily="18" charset="0"/>
              </a:defRPr>
            </a:lvl2pPr>
            <a:lvl3pPr marL="1143000" indent="-228600" defTabSz="922338">
              <a:defRPr sz="2400">
                <a:solidFill>
                  <a:schemeClr val="tx1"/>
                </a:solidFill>
                <a:latin typeface="Times New Roman" panose="02020603050405020304" pitchFamily="18" charset="0"/>
              </a:defRPr>
            </a:lvl3pPr>
            <a:lvl4pPr marL="1600200" indent="-228600" defTabSz="922338">
              <a:defRPr sz="2400">
                <a:solidFill>
                  <a:schemeClr val="tx1"/>
                </a:solidFill>
                <a:latin typeface="Times New Roman" panose="02020603050405020304" pitchFamily="18" charset="0"/>
              </a:defRPr>
            </a:lvl4pPr>
            <a:lvl5pPr marL="2057400" indent="-228600" defTabSz="922338">
              <a:defRPr sz="2400">
                <a:solidFill>
                  <a:schemeClr val="tx1"/>
                </a:solidFill>
                <a:latin typeface="Times New Roman" panose="02020603050405020304" pitchFamily="18" charset="0"/>
              </a:defRPr>
            </a:lvl5pPr>
            <a:lvl6pPr marL="2514600" indent="-228600" defTabSz="922338"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22338"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22338"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22338" eaLnBrk="0" fontAlgn="base" hangingPunct="0">
              <a:spcBef>
                <a:spcPct val="0"/>
              </a:spcBef>
              <a:spcAft>
                <a:spcPct val="0"/>
              </a:spcAft>
              <a:defRPr sz="2400">
                <a:solidFill>
                  <a:schemeClr val="tx1"/>
                </a:solidFill>
                <a:latin typeface="Times New Roman" panose="02020603050405020304" pitchFamily="18" charset="0"/>
              </a:defRPr>
            </a:lvl9pPr>
          </a:lstStyle>
          <a:p>
            <a:pPr algn="r"/>
            <a:fld id="{CEC79B57-09FA-C140-8B8D-9622D8E14E93}" type="slidenum">
              <a:rPr lang="en-US" altLang="en-US">
                <a:latin typeface="Arial" panose="020B0604020202020204" pitchFamily="34" charset="0"/>
              </a:rPr>
              <a:pPr algn="r"/>
              <a:t>20</a:t>
            </a:fld>
            <a:endParaRPr lang="en-US" altLang="en-US">
              <a:latin typeface="Arial" panose="020B0604020202020204" pitchFamily="34" charset="0"/>
            </a:endParaRPr>
          </a:p>
        </p:txBody>
      </p:sp>
      <p:sp>
        <p:nvSpPr>
          <p:cNvPr id="54275" name="Rectangle 2">
            <a:extLst>
              <a:ext uri="{FF2B5EF4-FFF2-40B4-BE49-F238E27FC236}">
                <a16:creationId xmlns:a16="http://schemas.microsoft.com/office/drawing/2014/main" id="{1289B8A1-3D8F-F94A-9B74-0FF9199FD11E}"/>
              </a:ext>
            </a:extLst>
          </p:cNvPr>
          <p:cNvSpPr>
            <a:spLocks noChangeArrowheads="1" noTextEdit="1"/>
          </p:cNvSpPr>
          <p:nvPr>
            <p:ph type="sldImg"/>
          </p:nvPr>
        </p:nvSpPr>
        <p:spPr bwMode="auto">
          <a:xfrm>
            <a:off x="1104900" y="698500"/>
            <a:ext cx="4648200" cy="34861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54276" name="Rectangle 3">
            <a:extLst>
              <a:ext uri="{FF2B5EF4-FFF2-40B4-BE49-F238E27FC236}">
                <a16:creationId xmlns:a16="http://schemas.microsoft.com/office/drawing/2014/main" id="{BB4A9507-A5FE-5547-A2B5-A8DCDAFE1455}"/>
              </a:ext>
            </a:extLst>
          </p:cNvPr>
          <p:cNvSpPr>
            <a:spLocks noGrp="1" noChangeArrowheads="1"/>
          </p:cNvSpPr>
          <p:nvPr>
            <p:ph type="body" idx="1"/>
          </p:nvPr>
        </p:nvSpPr>
        <p:spPr bwMode="auto">
          <a:xfrm>
            <a:off x="685800" y="4416425"/>
            <a:ext cx="5486400" cy="4181475"/>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t>a good project manager needs to be a juggler (CLICK)</a:t>
            </a:r>
          </a:p>
          <a:p>
            <a:pPr eaLnBrk="1" hangingPunct="1"/>
            <a:r>
              <a:rPr lang="en-US" altLang="en-US"/>
              <a:t>At times a magician (CLICK)</a:t>
            </a:r>
          </a:p>
          <a:p>
            <a:pPr eaLnBrk="1" hangingPunct="1"/>
            <a:r>
              <a:rPr lang="en-US" altLang="en-US"/>
              <a:t>a teacher (CLICK)</a:t>
            </a:r>
          </a:p>
          <a:p>
            <a:pPr eaLnBrk="1" hangingPunct="1"/>
            <a:r>
              <a:rPr lang="en-US" altLang="en-US"/>
              <a:t>a policeman (CLICK)</a:t>
            </a:r>
          </a:p>
          <a:p>
            <a:pPr eaLnBrk="1" hangingPunct="1"/>
            <a:r>
              <a:rPr lang="en-US" altLang="en-US"/>
              <a:t>a parent (CLICK)</a:t>
            </a:r>
          </a:p>
          <a:p>
            <a:pPr eaLnBrk="1" hangingPunct="1"/>
            <a:r>
              <a:rPr lang="en-US" altLang="en-US"/>
              <a:t>A Project Manager has to manage - juggle the triple constraints!   Time Cost Scope</a:t>
            </a:r>
          </a:p>
          <a:p>
            <a:pPr eaLnBrk="1" hangingPunct="1"/>
            <a:endParaRPr lang="en-US" altLang="en-US"/>
          </a:p>
          <a:p>
            <a:pPr eaLnBrk="1" hangingPunct="1"/>
            <a:r>
              <a:rPr lang="en-US" altLang="en-US" b="1"/>
              <a:t> A quote from PMBOK -- “An under-qualified project manager can destroy a contract as effectively as an under-qualified engineer”</a:t>
            </a:r>
          </a:p>
          <a:p>
            <a:pPr eaLnBrk="1" hangingPunct="1"/>
            <a:endParaRPr lang="en-US" altLang="en-US" b="1"/>
          </a:p>
          <a:p>
            <a:pPr eaLnBrk="1" hangingPunct="1"/>
            <a:r>
              <a:rPr lang="en-US" altLang="en-US"/>
              <a:t>….now we will discuss some of the skills involved in project management!</a:t>
            </a:r>
          </a:p>
          <a:p>
            <a:pPr eaLnBrk="1" hangingPunct="1"/>
            <a:endParaRPr lang="en-US" altLang="en-US" b="1"/>
          </a:p>
          <a:p>
            <a:pPr eaLnBrk="1" hangingPunct="1"/>
            <a:endParaRPr lang="en-US" altLang="en-US"/>
          </a:p>
        </p:txBody>
      </p:sp>
    </p:spTree>
    <p:extLst>
      <p:ext uri="{BB962C8B-B14F-4D97-AF65-F5344CB8AC3E}">
        <p14:creationId xmlns:p14="http://schemas.microsoft.com/office/powerpoint/2010/main" val="211275013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a:extLst>
              <a:ext uri="{FF2B5EF4-FFF2-40B4-BE49-F238E27FC236}">
                <a16:creationId xmlns:a16="http://schemas.microsoft.com/office/drawing/2014/main" id="{900667A7-950D-494B-8167-8CBC0885F83A}"/>
              </a:ext>
            </a:extLst>
          </p:cNvPr>
          <p:cNvSpPr>
            <a:spLocks noGrp="1" noChangeArrowheads="1"/>
          </p:cNvSpPr>
          <p:nvPr>
            <p:ph type="sldNum" sz="quarter" idx="4294967295"/>
          </p:nvPr>
        </p:nvSpPr>
        <p:spPr bwMode="auto">
          <a:xfrm>
            <a:off x="3513138" y="8832850"/>
            <a:ext cx="2973387"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2338">
              <a:defRPr sz="2400">
                <a:solidFill>
                  <a:schemeClr val="tx1"/>
                </a:solidFill>
                <a:latin typeface="Times New Roman" panose="02020603050405020304" pitchFamily="18" charset="0"/>
              </a:defRPr>
            </a:lvl1pPr>
            <a:lvl2pPr marL="742950" indent="-285750" defTabSz="922338">
              <a:defRPr sz="2400">
                <a:solidFill>
                  <a:schemeClr val="tx1"/>
                </a:solidFill>
                <a:latin typeface="Times New Roman" panose="02020603050405020304" pitchFamily="18" charset="0"/>
              </a:defRPr>
            </a:lvl2pPr>
            <a:lvl3pPr marL="1143000" indent="-228600" defTabSz="922338">
              <a:defRPr sz="2400">
                <a:solidFill>
                  <a:schemeClr val="tx1"/>
                </a:solidFill>
                <a:latin typeface="Times New Roman" panose="02020603050405020304" pitchFamily="18" charset="0"/>
              </a:defRPr>
            </a:lvl3pPr>
            <a:lvl4pPr marL="1600200" indent="-228600" defTabSz="922338">
              <a:defRPr sz="2400">
                <a:solidFill>
                  <a:schemeClr val="tx1"/>
                </a:solidFill>
                <a:latin typeface="Times New Roman" panose="02020603050405020304" pitchFamily="18" charset="0"/>
              </a:defRPr>
            </a:lvl4pPr>
            <a:lvl5pPr marL="2057400" indent="-228600" defTabSz="922338">
              <a:defRPr sz="2400">
                <a:solidFill>
                  <a:schemeClr val="tx1"/>
                </a:solidFill>
                <a:latin typeface="Times New Roman" panose="02020603050405020304" pitchFamily="18" charset="0"/>
              </a:defRPr>
            </a:lvl5pPr>
            <a:lvl6pPr marL="2514600" indent="-228600" defTabSz="922338"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22338"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22338"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22338" eaLnBrk="0" fontAlgn="base" hangingPunct="0">
              <a:spcBef>
                <a:spcPct val="0"/>
              </a:spcBef>
              <a:spcAft>
                <a:spcPct val="0"/>
              </a:spcAft>
              <a:defRPr sz="2400">
                <a:solidFill>
                  <a:schemeClr val="tx1"/>
                </a:solidFill>
                <a:latin typeface="Times New Roman" panose="02020603050405020304" pitchFamily="18" charset="0"/>
              </a:defRPr>
            </a:lvl9pPr>
          </a:lstStyle>
          <a:p>
            <a:pPr algn="r"/>
            <a:fld id="{7563EB1E-E87B-0043-9D98-A78227153E8E}" type="slidenum">
              <a:rPr lang="en-US" altLang="en-US">
                <a:latin typeface="Arial" panose="020B0604020202020204" pitchFamily="34" charset="0"/>
              </a:rPr>
              <a:pPr algn="r"/>
              <a:t>21</a:t>
            </a:fld>
            <a:endParaRPr lang="en-US" altLang="en-US">
              <a:latin typeface="Arial" panose="020B0604020202020204" pitchFamily="34" charset="0"/>
            </a:endParaRPr>
          </a:p>
        </p:txBody>
      </p:sp>
      <p:sp>
        <p:nvSpPr>
          <p:cNvPr id="56323" name="Rectangle 2">
            <a:extLst>
              <a:ext uri="{FF2B5EF4-FFF2-40B4-BE49-F238E27FC236}">
                <a16:creationId xmlns:a16="http://schemas.microsoft.com/office/drawing/2014/main" id="{2759EA34-61F1-9944-B506-9ACB5E507A21}"/>
              </a:ext>
            </a:extLst>
          </p:cNvPr>
          <p:cNvSpPr>
            <a:spLocks noChangeArrowheads="1" noTextEdit="1"/>
          </p:cNvSpPr>
          <p:nvPr>
            <p:ph type="sldImg"/>
          </p:nvPr>
        </p:nvSpPr>
        <p:spPr bwMode="auto">
          <a:xfrm>
            <a:off x="1104900" y="698500"/>
            <a:ext cx="4648200" cy="34861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56324" name="Rectangle 3">
            <a:extLst>
              <a:ext uri="{FF2B5EF4-FFF2-40B4-BE49-F238E27FC236}">
                <a16:creationId xmlns:a16="http://schemas.microsoft.com/office/drawing/2014/main" id="{1E0CD984-712A-F44C-BD0D-890EFBB1AF19}"/>
              </a:ext>
            </a:extLst>
          </p:cNvPr>
          <p:cNvSpPr>
            <a:spLocks noChangeArrowheads="1"/>
          </p:cNvSpPr>
          <p:nvPr>
            <p:ph type="body" idx="1"/>
          </p:nvPr>
        </p:nvSpPr>
        <p:spPr bwMode="auto">
          <a:xfrm>
            <a:off x="685800" y="4416425"/>
            <a:ext cx="5486400" cy="4181475"/>
          </a:xfrm>
          <a:prstGeom prst="rect">
            <a:avLst/>
          </a:prstGeom>
          <a:solidFill>
            <a:srgbClr val="FFFFFF"/>
          </a:solidFill>
          <a:ln>
            <a:solidFill>
              <a:srgbClr val="000000"/>
            </a:solidFill>
            <a:miter lim="800000"/>
            <a:headEnd/>
            <a:tailEnd/>
          </a:ln>
        </p:spPr>
        <p:txBody>
          <a:bodyPr lIns="92309" tIns="46154" rIns="92309" bIns="46154"/>
          <a:lstStyle/>
          <a:p>
            <a:pPr eaLnBrk="1" hangingPunct="1"/>
            <a:r>
              <a:rPr lang="en-US" altLang="en-US"/>
              <a:t>ASK THE AUDIENCE – what skills are important?    (GIVE CANDY!)</a:t>
            </a:r>
          </a:p>
          <a:p>
            <a:pPr eaLnBrk="1" hangingPunct="1"/>
            <a:endParaRPr lang="en-US" altLang="en-US"/>
          </a:p>
          <a:p>
            <a:pPr eaLnBrk="1" hangingPunct="1"/>
            <a:r>
              <a:rPr lang="en-US" altLang="en-US"/>
              <a:t>(CLICK)</a:t>
            </a:r>
          </a:p>
          <a:p>
            <a:pPr eaLnBrk="1" hangingPunct="1"/>
            <a:r>
              <a:rPr lang="en-US" altLang="en-US"/>
              <a:t>The PM doesn’t have to be an expert in the application area but – </a:t>
            </a:r>
          </a:p>
          <a:p>
            <a:pPr eaLnBrk="1" hangingPunct="1"/>
            <a:r>
              <a:rPr lang="en-US" altLang="en-US"/>
              <a:t>     they do need to understand the application area, the standards required, and the regulations that apply (includes functional, technical, financial, and procurement).</a:t>
            </a:r>
          </a:p>
          <a:p>
            <a:pPr eaLnBrk="1" hangingPunct="1"/>
            <a:endParaRPr lang="en-US" altLang="en-US"/>
          </a:p>
          <a:p>
            <a:pPr eaLnBrk="1" hangingPunct="1"/>
            <a:r>
              <a:rPr lang="en-US" altLang="en-US"/>
              <a:t>(CLICK)</a:t>
            </a:r>
          </a:p>
          <a:p>
            <a:pPr eaLnBrk="1" hangingPunct="1"/>
            <a:r>
              <a:rPr lang="en-US" altLang="en-US"/>
              <a:t>Understand the project environment!</a:t>
            </a:r>
          </a:p>
          <a:p>
            <a:pPr eaLnBrk="1" hangingPunct="1"/>
            <a:r>
              <a:rPr lang="en-US" altLang="en-US"/>
              <a:t>What are the cultural, social and political characteristics you are doing with?   </a:t>
            </a:r>
            <a:r>
              <a:rPr lang="en-US" altLang="en-US" b="1"/>
              <a:t>(DON”T TALK ABOUT INTERPERSONAL SKILLS)</a:t>
            </a:r>
          </a:p>
          <a:p>
            <a:pPr eaLnBrk="1" hangingPunct="1"/>
            <a:r>
              <a:rPr lang="en-US" altLang="en-US"/>
              <a:t>There are big differences between FSP &amp; WIC -  and even more between government and private industry!  (think about dealing with contractors!)</a:t>
            </a:r>
          </a:p>
          <a:p>
            <a:pPr eaLnBrk="1" hangingPunct="1"/>
            <a:endParaRPr lang="en-US" altLang="en-US"/>
          </a:p>
          <a:p>
            <a:pPr eaLnBrk="1" hangingPunct="1"/>
            <a:r>
              <a:rPr lang="en-US" altLang="en-US"/>
              <a:t>Educate yourself, listen and try to understand.</a:t>
            </a:r>
          </a:p>
          <a:p>
            <a:pPr eaLnBrk="1" hangingPunct="1"/>
            <a:endParaRPr lang="en-US" altLang="en-US"/>
          </a:p>
          <a:p>
            <a:pPr eaLnBrk="1" hangingPunct="1"/>
            <a:endParaRPr lang="en-US" altLang="en-US"/>
          </a:p>
          <a:p>
            <a:pPr eaLnBrk="1" hangingPunct="1"/>
            <a:endParaRPr lang="en-US" altLang="en-US"/>
          </a:p>
        </p:txBody>
      </p:sp>
    </p:spTree>
    <p:extLst>
      <p:ext uri="{BB962C8B-B14F-4D97-AF65-F5344CB8AC3E}">
        <p14:creationId xmlns:p14="http://schemas.microsoft.com/office/powerpoint/2010/main" val="269020195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a:extLst>
              <a:ext uri="{FF2B5EF4-FFF2-40B4-BE49-F238E27FC236}">
                <a16:creationId xmlns:a16="http://schemas.microsoft.com/office/drawing/2014/main" id="{5AC7534E-920E-954D-8D98-49355E9D3629}"/>
              </a:ext>
            </a:extLst>
          </p:cNvPr>
          <p:cNvSpPr>
            <a:spLocks noChangeArrowheads="1" noTextEdit="1"/>
          </p:cNvSpPr>
          <p:nvPr>
            <p:ph type="sldImg"/>
          </p:nvPr>
        </p:nvSpPr>
        <p:spPr bwMode="auto">
          <a:xfrm>
            <a:off x="1104900" y="698500"/>
            <a:ext cx="4648200" cy="34861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58371" name="Rectangle 3">
            <a:extLst>
              <a:ext uri="{FF2B5EF4-FFF2-40B4-BE49-F238E27FC236}">
                <a16:creationId xmlns:a16="http://schemas.microsoft.com/office/drawing/2014/main" id="{74FCB23F-F492-9949-B528-A0A93DAD00C1}"/>
              </a:ext>
            </a:extLst>
          </p:cNvPr>
          <p:cNvSpPr>
            <a:spLocks noGrp="1" noChangeArrowheads="1"/>
          </p:cNvSpPr>
          <p:nvPr>
            <p:ph type="body" idx="1"/>
          </p:nvPr>
        </p:nvSpPr>
        <p:spPr bwMode="auto">
          <a:xfrm>
            <a:off x="685800" y="4416425"/>
            <a:ext cx="5486400" cy="4183063"/>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63320597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a:extLst>
              <a:ext uri="{FF2B5EF4-FFF2-40B4-BE49-F238E27FC236}">
                <a16:creationId xmlns:a16="http://schemas.microsoft.com/office/drawing/2014/main" id="{A88D8869-03A1-4542-BC3F-0D35829FEA77}"/>
              </a:ext>
            </a:extLst>
          </p:cNvPr>
          <p:cNvSpPr>
            <a:spLocks noGrp="1" noChangeArrowheads="1"/>
          </p:cNvSpPr>
          <p:nvPr>
            <p:ph type="sldNum" sz="quarter" idx="4294967295"/>
          </p:nvPr>
        </p:nvSpPr>
        <p:spPr bwMode="auto">
          <a:xfrm>
            <a:off x="3513138" y="8832850"/>
            <a:ext cx="2973387"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2338">
              <a:defRPr sz="2400">
                <a:solidFill>
                  <a:schemeClr val="tx1"/>
                </a:solidFill>
                <a:latin typeface="Times New Roman" panose="02020603050405020304" pitchFamily="18" charset="0"/>
              </a:defRPr>
            </a:lvl1pPr>
            <a:lvl2pPr marL="742950" indent="-285750" defTabSz="922338">
              <a:defRPr sz="2400">
                <a:solidFill>
                  <a:schemeClr val="tx1"/>
                </a:solidFill>
                <a:latin typeface="Times New Roman" panose="02020603050405020304" pitchFamily="18" charset="0"/>
              </a:defRPr>
            </a:lvl2pPr>
            <a:lvl3pPr marL="1143000" indent="-228600" defTabSz="922338">
              <a:defRPr sz="2400">
                <a:solidFill>
                  <a:schemeClr val="tx1"/>
                </a:solidFill>
                <a:latin typeface="Times New Roman" panose="02020603050405020304" pitchFamily="18" charset="0"/>
              </a:defRPr>
            </a:lvl3pPr>
            <a:lvl4pPr marL="1600200" indent="-228600" defTabSz="922338">
              <a:defRPr sz="2400">
                <a:solidFill>
                  <a:schemeClr val="tx1"/>
                </a:solidFill>
                <a:latin typeface="Times New Roman" panose="02020603050405020304" pitchFamily="18" charset="0"/>
              </a:defRPr>
            </a:lvl4pPr>
            <a:lvl5pPr marL="2057400" indent="-228600" defTabSz="922338">
              <a:defRPr sz="2400">
                <a:solidFill>
                  <a:schemeClr val="tx1"/>
                </a:solidFill>
                <a:latin typeface="Times New Roman" panose="02020603050405020304" pitchFamily="18" charset="0"/>
              </a:defRPr>
            </a:lvl5pPr>
            <a:lvl6pPr marL="2514600" indent="-228600" defTabSz="922338"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22338"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22338"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22338" eaLnBrk="0" fontAlgn="base" hangingPunct="0">
              <a:spcBef>
                <a:spcPct val="0"/>
              </a:spcBef>
              <a:spcAft>
                <a:spcPct val="0"/>
              </a:spcAft>
              <a:defRPr sz="2400">
                <a:solidFill>
                  <a:schemeClr val="tx1"/>
                </a:solidFill>
                <a:latin typeface="Times New Roman" panose="02020603050405020304" pitchFamily="18" charset="0"/>
              </a:defRPr>
            </a:lvl9pPr>
          </a:lstStyle>
          <a:p>
            <a:pPr algn="r"/>
            <a:fld id="{87A7F7CF-F9A5-3945-B67D-F1EE02074B46}" type="slidenum">
              <a:rPr lang="en-US" altLang="en-US">
                <a:latin typeface="Arial" panose="020B0604020202020204" pitchFamily="34" charset="0"/>
              </a:rPr>
              <a:pPr algn="r"/>
              <a:t>23</a:t>
            </a:fld>
            <a:endParaRPr lang="en-US" altLang="en-US">
              <a:latin typeface="Arial" panose="020B0604020202020204" pitchFamily="34" charset="0"/>
            </a:endParaRPr>
          </a:p>
        </p:txBody>
      </p:sp>
      <p:sp>
        <p:nvSpPr>
          <p:cNvPr id="60419" name="Rectangle 2">
            <a:extLst>
              <a:ext uri="{FF2B5EF4-FFF2-40B4-BE49-F238E27FC236}">
                <a16:creationId xmlns:a16="http://schemas.microsoft.com/office/drawing/2014/main" id="{1303E03E-1D46-1B4B-9C50-D09490B1C5AE}"/>
              </a:ext>
            </a:extLst>
          </p:cNvPr>
          <p:cNvSpPr>
            <a:spLocks noChangeArrowheads="1" noTextEdit="1"/>
          </p:cNvSpPr>
          <p:nvPr>
            <p:ph type="sldImg"/>
          </p:nvPr>
        </p:nvSpPr>
        <p:spPr bwMode="auto">
          <a:xfrm>
            <a:off x="1104900" y="698500"/>
            <a:ext cx="4648200" cy="34861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60420" name="Rectangle 3">
            <a:extLst>
              <a:ext uri="{FF2B5EF4-FFF2-40B4-BE49-F238E27FC236}">
                <a16:creationId xmlns:a16="http://schemas.microsoft.com/office/drawing/2014/main" id="{CDFA8436-410E-EF45-AF26-4728EBE4BFEF}"/>
              </a:ext>
            </a:extLst>
          </p:cNvPr>
          <p:cNvSpPr>
            <a:spLocks noGrp="1" noChangeArrowheads="1"/>
          </p:cNvSpPr>
          <p:nvPr>
            <p:ph type="body" idx="1"/>
          </p:nvPr>
        </p:nvSpPr>
        <p:spPr bwMode="auto">
          <a:xfrm>
            <a:off x="685800" y="4416425"/>
            <a:ext cx="5486400" cy="4181475"/>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t>Stuff that seems obvious but gets missed!</a:t>
            </a:r>
          </a:p>
        </p:txBody>
      </p:sp>
    </p:spTree>
    <p:extLst>
      <p:ext uri="{BB962C8B-B14F-4D97-AF65-F5344CB8AC3E}">
        <p14:creationId xmlns:p14="http://schemas.microsoft.com/office/powerpoint/2010/main" val="223606900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8FE2AE7B-9561-5B4C-A463-EBB65C2515D3}"/>
              </a:ext>
            </a:extLst>
          </p:cNvPr>
          <p:cNvSpPr>
            <a:spLocks noGrp="1" noRot="1" noChangeAspect="1" noTextEdit="1"/>
          </p:cNvSpPr>
          <p:nvPr>
            <p:ph type="sldImg"/>
          </p:nvPr>
        </p:nvSpPr>
        <p:spPr bwMode="auto">
          <a:xfrm>
            <a:off x="1104900" y="698500"/>
            <a:ext cx="4648200" cy="34861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62467" name="Notes Placeholder 2">
            <a:extLst>
              <a:ext uri="{FF2B5EF4-FFF2-40B4-BE49-F238E27FC236}">
                <a16:creationId xmlns:a16="http://schemas.microsoft.com/office/drawing/2014/main" id="{6442F1AC-539E-A44A-8713-3C8059AC28E9}"/>
              </a:ext>
            </a:extLst>
          </p:cNvPr>
          <p:cNvSpPr>
            <a:spLocks noGrp="1"/>
          </p:cNvSpPr>
          <p:nvPr>
            <p:ph type="body" idx="1"/>
          </p:nvPr>
        </p:nvSpPr>
        <p:spPr bwMode="auto">
          <a:xfrm>
            <a:off x="685800" y="4416425"/>
            <a:ext cx="5486400" cy="4183063"/>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80000"/>
              </a:lnSpc>
            </a:pPr>
            <a:r>
              <a:rPr lang="en-US" altLang="en-US" sz="1400"/>
              <a:t>(CLICK)</a:t>
            </a:r>
          </a:p>
          <a:p>
            <a:pPr eaLnBrk="1" hangingPunct="1">
              <a:lnSpc>
                <a:spcPct val="80000"/>
              </a:lnSpc>
              <a:buFontTx/>
              <a:buChar char="•"/>
            </a:pPr>
            <a:r>
              <a:rPr lang="en-US" altLang="en-US" sz="1400"/>
              <a:t>Identify all stakeholders up front!</a:t>
            </a:r>
          </a:p>
          <a:p>
            <a:pPr eaLnBrk="1" hangingPunct="1">
              <a:lnSpc>
                <a:spcPct val="80000"/>
              </a:lnSpc>
            </a:pPr>
            <a:r>
              <a:rPr lang="en-US" altLang="en-US" sz="1400"/>
              <a:t>(CLICK)</a:t>
            </a:r>
          </a:p>
          <a:p>
            <a:pPr eaLnBrk="1" hangingPunct="1">
              <a:lnSpc>
                <a:spcPct val="80000"/>
              </a:lnSpc>
              <a:buFontTx/>
              <a:buChar char="•"/>
            </a:pPr>
            <a:r>
              <a:rPr lang="en-US" altLang="en-US" sz="1400"/>
              <a:t>Develop the project plan before starting the project</a:t>
            </a:r>
          </a:p>
          <a:p>
            <a:pPr eaLnBrk="1" hangingPunct="1">
              <a:lnSpc>
                <a:spcPct val="80000"/>
              </a:lnSpc>
            </a:pPr>
            <a:r>
              <a:rPr lang="en-US" altLang="en-US" sz="1400"/>
              <a:t>(CLICK)</a:t>
            </a:r>
          </a:p>
          <a:p>
            <a:pPr eaLnBrk="1" hangingPunct="1">
              <a:lnSpc>
                <a:spcPct val="80000"/>
              </a:lnSpc>
              <a:buFontTx/>
              <a:buChar char="•"/>
            </a:pPr>
            <a:r>
              <a:rPr lang="en-US" altLang="en-US" sz="1400"/>
              <a:t>Establish communications protocols </a:t>
            </a:r>
            <a:r>
              <a:rPr lang="en-US" altLang="en-US" sz="1400" b="1"/>
              <a:t>– this should be written.  Who reports to who, who carries the message to whom!</a:t>
            </a:r>
          </a:p>
          <a:p>
            <a:pPr eaLnBrk="1" hangingPunct="1">
              <a:lnSpc>
                <a:spcPct val="80000"/>
              </a:lnSpc>
              <a:buFontTx/>
              <a:buChar char="•"/>
            </a:pPr>
            <a:endParaRPr lang="en-US" altLang="en-US"/>
          </a:p>
        </p:txBody>
      </p:sp>
      <p:sp>
        <p:nvSpPr>
          <p:cNvPr id="62468" name="Slide Number Placeholder 3">
            <a:extLst>
              <a:ext uri="{FF2B5EF4-FFF2-40B4-BE49-F238E27FC236}">
                <a16:creationId xmlns:a16="http://schemas.microsoft.com/office/drawing/2014/main" id="{F4281899-0210-3648-8015-8E152089F2C9}"/>
              </a:ext>
            </a:extLst>
          </p:cNvPr>
          <p:cNvSpPr>
            <a:spLocks noGrp="1"/>
          </p:cNvSpPr>
          <p:nvPr>
            <p:ph type="sldNum" sz="quarter" idx="4294967295"/>
          </p:nvPr>
        </p:nvSpPr>
        <p:spPr bwMode="auto">
          <a:xfrm>
            <a:off x="3513138" y="8832850"/>
            <a:ext cx="2973387"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2338">
              <a:defRPr sz="2400">
                <a:solidFill>
                  <a:schemeClr val="tx1"/>
                </a:solidFill>
                <a:latin typeface="Times New Roman" panose="02020603050405020304" pitchFamily="18" charset="0"/>
              </a:defRPr>
            </a:lvl1pPr>
            <a:lvl2pPr marL="742950" indent="-285750" defTabSz="922338">
              <a:defRPr sz="2400">
                <a:solidFill>
                  <a:schemeClr val="tx1"/>
                </a:solidFill>
                <a:latin typeface="Times New Roman" panose="02020603050405020304" pitchFamily="18" charset="0"/>
              </a:defRPr>
            </a:lvl2pPr>
            <a:lvl3pPr marL="1143000" indent="-228600" defTabSz="922338">
              <a:defRPr sz="2400">
                <a:solidFill>
                  <a:schemeClr val="tx1"/>
                </a:solidFill>
                <a:latin typeface="Times New Roman" panose="02020603050405020304" pitchFamily="18" charset="0"/>
              </a:defRPr>
            </a:lvl3pPr>
            <a:lvl4pPr marL="1600200" indent="-228600" defTabSz="922338">
              <a:defRPr sz="2400">
                <a:solidFill>
                  <a:schemeClr val="tx1"/>
                </a:solidFill>
                <a:latin typeface="Times New Roman" panose="02020603050405020304" pitchFamily="18" charset="0"/>
              </a:defRPr>
            </a:lvl4pPr>
            <a:lvl5pPr marL="2057400" indent="-228600" defTabSz="922338">
              <a:defRPr sz="2400">
                <a:solidFill>
                  <a:schemeClr val="tx1"/>
                </a:solidFill>
                <a:latin typeface="Times New Roman" panose="02020603050405020304" pitchFamily="18" charset="0"/>
              </a:defRPr>
            </a:lvl5pPr>
            <a:lvl6pPr marL="2514600" indent="-228600" defTabSz="922338"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22338"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22338"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22338" eaLnBrk="0" fontAlgn="base" hangingPunct="0">
              <a:spcBef>
                <a:spcPct val="0"/>
              </a:spcBef>
              <a:spcAft>
                <a:spcPct val="0"/>
              </a:spcAft>
              <a:defRPr sz="2400">
                <a:solidFill>
                  <a:schemeClr val="tx1"/>
                </a:solidFill>
                <a:latin typeface="Times New Roman" panose="02020603050405020304" pitchFamily="18" charset="0"/>
              </a:defRPr>
            </a:lvl9pPr>
          </a:lstStyle>
          <a:p>
            <a:pPr algn="r"/>
            <a:fld id="{9F90866A-6525-004E-9E22-EA80749253E8}" type="slidenum">
              <a:rPr lang="en-US" altLang="en-US">
                <a:latin typeface="Arial" panose="020B0604020202020204" pitchFamily="34" charset="0"/>
              </a:rPr>
              <a:pPr algn="r"/>
              <a:t>24</a:t>
            </a:fld>
            <a:endParaRPr lang="en-US" altLang="en-US">
              <a:latin typeface="Arial" panose="020B0604020202020204" pitchFamily="34" charset="0"/>
            </a:endParaRPr>
          </a:p>
        </p:txBody>
      </p:sp>
    </p:spTree>
    <p:extLst>
      <p:ext uri="{BB962C8B-B14F-4D97-AF65-F5344CB8AC3E}">
        <p14:creationId xmlns:p14="http://schemas.microsoft.com/office/powerpoint/2010/main" val="39451075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3F68D5F8-86CF-F145-B4DF-3756F0A8F4D2}"/>
              </a:ext>
            </a:extLst>
          </p:cNvPr>
          <p:cNvSpPr>
            <a:spLocks noGrp="1" noRot="1" noChangeAspect="1" noTextEdit="1"/>
          </p:cNvSpPr>
          <p:nvPr>
            <p:ph type="sldImg"/>
          </p:nvPr>
        </p:nvSpPr>
        <p:spPr bwMode="auto">
          <a:xfrm>
            <a:off x="1104900" y="698500"/>
            <a:ext cx="4648200" cy="34861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64515" name="Notes Placeholder 2">
            <a:extLst>
              <a:ext uri="{FF2B5EF4-FFF2-40B4-BE49-F238E27FC236}">
                <a16:creationId xmlns:a16="http://schemas.microsoft.com/office/drawing/2014/main" id="{FC0013F0-7F0B-BA43-822C-8E0BE1D66556}"/>
              </a:ext>
            </a:extLst>
          </p:cNvPr>
          <p:cNvSpPr>
            <a:spLocks noGrp="1"/>
          </p:cNvSpPr>
          <p:nvPr>
            <p:ph type="body" idx="1"/>
          </p:nvPr>
        </p:nvSpPr>
        <p:spPr bwMode="auto">
          <a:xfrm>
            <a:off x="685800" y="4416425"/>
            <a:ext cx="5486400" cy="4183063"/>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(CLICK)</a:t>
            </a:r>
          </a:p>
          <a:p>
            <a:r>
              <a:rPr lang="en-US" altLang="en-US"/>
              <a:t>Define requirements in detail</a:t>
            </a:r>
          </a:p>
          <a:p>
            <a:r>
              <a:rPr lang="en-US" altLang="en-US"/>
              <a:t>(CLICK)</a:t>
            </a:r>
          </a:p>
          <a:p>
            <a:r>
              <a:rPr lang="en-US" altLang="en-US"/>
              <a:t>Establish a speedy conflict resolution process!  </a:t>
            </a:r>
            <a:r>
              <a:rPr lang="en-US" altLang="en-US" b="1"/>
              <a:t>WRITTEN and part of the SOW or Contract</a:t>
            </a:r>
          </a:p>
          <a:p>
            <a:r>
              <a:rPr lang="en-US" altLang="en-US"/>
              <a:t>(CLICK)</a:t>
            </a:r>
          </a:p>
          <a:p>
            <a:r>
              <a:rPr lang="en-US" altLang="en-US"/>
              <a:t>Make contingency Plans – </a:t>
            </a:r>
            <a:r>
              <a:rPr lang="en-US" altLang="en-US" b="1"/>
              <a:t>if things didn’t go wrong you wouldn’t need a PM</a:t>
            </a:r>
            <a:r>
              <a:rPr lang="en-US" altLang="en-US"/>
              <a:t>!</a:t>
            </a:r>
          </a:p>
          <a:p>
            <a:endParaRPr lang="en-US" altLang="en-US"/>
          </a:p>
          <a:p>
            <a:r>
              <a:rPr lang="en-US" altLang="en-US" b="1"/>
              <a:t>A risk management plan is NOT a contingency plan.  Risk is something you anticipate!  Contingency is something you must be ready to react to!</a:t>
            </a:r>
          </a:p>
          <a:p>
            <a:endParaRPr lang="en-US" altLang="en-US"/>
          </a:p>
          <a:p>
            <a:r>
              <a:rPr lang="en-US" altLang="en-US"/>
              <a:t>(CLICK)</a:t>
            </a:r>
          </a:p>
          <a:p>
            <a:r>
              <a:rPr lang="en-US" altLang="en-US"/>
              <a:t>Plan a reasonable roll-out schedule.  </a:t>
            </a:r>
            <a:r>
              <a:rPr lang="en-US" altLang="en-US" b="1"/>
              <a:t>You are not just putting in a new system – you are also changing the way your do business and this has a huge impact.  Allow time to deal with it</a:t>
            </a:r>
            <a:r>
              <a:rPr lang="en-US" altLang="en-US"/>
              <a:t>.</a:t>
            </a:r>
          </a:p>
        </p:txBody>
      </p:sp>
      <p:sp>
        <p:nvSpPr>
          <p:cNvPr id="64516" name="Slide Number Placeholder 3">
            <a:extLst>
              <a:ext uri="{FF2B5EF4-FFF2-40B4-BE49-F238E27FC236}">
                <a16:creationId xmlns:a16="http://schemas.microsoft.com/office/drawing/2014/main" id="{6CC540B9-F8C5-B347-A7E8-CB21C9E418E1}"/>
              </a:ext>
            </a:extLst>
          </p:cNvPr>
          <p:cNvSpPr>
            <a:spLocks noGrp="1"/>
          </p:cNvSpPr>
          <p:nvPr>
            <p:ph type="sldNum" sz="quarter" idx="4294967295"/>
          </p:nvPr>
        </p:nvSpPr>
        <p:spPr bwMode="auto">
          <a:xfrm>
            <a:off x="3513138" y="8832850"/>
            <a:ext cx="2973387"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2338">
              <a:defRPr sz="2400">
                <a:solidFill>
                  <a:schemeClr val="tx1"/>
                </a:solidFill>
                <a:latin typeface="Times New Roman" panose="02020603050405020304" pitchFamily="18" charset="0"/>
              </a:defRPr>
            </a:lvl1pPr>
            <a:lvl2pPr marL="742950" indent="-285750" defTabSz="922338">
              <a:defRPr sz="2400">
                <a:solidFill>
                  <a:schemeClr val="tx1"/>
                </a:solidFill>
                <a:latin typeface="Times New Roman" panose="02020603050405020304" pitchFamily="18" charset="0"/>
              </a:defRPr>
            </a:lvl2pPr>
            <a:lvl3pPr marL="1143000" indent="-228600" defTabSz="922338">
              <a:defRPr sz="2400">
                <a:solidFill>
                  <a:schemeClr val="tx1"/>
                </a:solidFill>
                <a:latin typeface="Times New Roman" panose="02020603050405020304" pitchFamily="18" charset="0"/>
              </a:defRPr>
            </a:lvl3pPr>
            <a:lvl4pPr marL="1600200" indent="-228600" defTabSz="922338">
              <a:defRPr sz="2400">
                <a:solidFill>
                  <a:schemeClr val="tx1"/>
                </a:solidFill>
                <a:latin typeface="Times New Roman" panose="02020603050405020304" pitchFamily="18" charset="0"/>
              </a:defRPr>
            </a:lvl4pPr>
            <a:lvl5pPr marL="2057400" indent="-228600" defTabSz="922338">
              <a:defRPr sz="2400">
                <a:solidFill>
                  <a:schemeClr val="tx1"/>
                </a:solidFill>
                <a:latin typeface="Times New Roman" panose="02020603050405020304" pitchFamily="18" charset="0"/>
              </a:defRPr>
            </a:lvl5pPr>
            <a:lvl6pPr marL="2514600" indent="-228600" defTabSz="922338"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22338"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22338"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22338" eaLnBrk="0" fontAlgn="base" hangingPunct="0">
              <a:spcBef>
                <a:spcPct val="0"/>
              </a:spcBef>
              <a:spcAft>
                <a:spcPct val="0"/>
              </a:spcAft>
              <a:defRPr sz="2400">
                <a:solidFill>
                  <a:schemeClr val="tx1"/>
                </a:solidFill>
                <a:latin typeface="Times New Roman" panose="02020603050405020304" pitchFamily="18" charset="0"/>
              </a:defRPr>
            </a:lvl9pPr>
          </a:lstStyle>
          <a:p>
            <a:pPr algn="r"/>
            <a:fld id="{A025320A-07F8-8F46-822A-EB17E0193456}" type="slidenum">
              <a:rPr lang="en-US" altLang="en-US">
                <a:latin typeface="Arial" panose="020B0604020202020204" pitchFamily="34" charset="0"/>
              </a:rPr>
              <a:pPr algn="r"/>
              <a:t>25</a:t>
            </a:fld>
            <a:endParaRPr lang="en-US" altLang="en-US">
              <a:latin typeface="Arial" panose="020B0604020202020204" pitchFamily="34" charset="0"/>
            </a:endParaRPr>
          </a:p>
        </p:txBody>
      </p:sp>
    </p:spTree>
    <p:extLst>
      <p:ext uri="{BB962C8B-B14F-4D97-AF65-F5344CB8AC3E}">
        <p14:creationId xmlns:p14="http://schemas.microsoft.com/office/powerpoint/2010/main" val="227834382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a:extLst>
              <a:ext uri="{FF2B5EF4-FFF2-40B4-BE49-F238E27FC236}">
                <a16:creationId xmlns:a16="http://schemas.microsoft.com/office/drawing/2014/main" id="{DA850258-99F4-A74D-A5DE-03997EE69358}"/>
              </a:ext>
            </a:extLst>
          </p:cNvPr>
          <p:cNvSpPr>
            <a:spLocks noGrp="1" noRot="1" noChangeAspect="1" noTextEdit="1"/>
          </p:cNvSpPr>
          <p:nvPr>
            <p:ph type="sldImg"/>
          </p:nvPr>
        </p:nvSpPr>
        <p:spPr bwMode="auto">
          <a:xfrm>
            <a:off x="1104900" y="698500"/>
            <a:ext cx="4648200" cy="34861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66563" name="Notes Placeholder 2">
            <a:extLst>
              <a:ext uri="{FF2B5EF4-FFF2-40B4-BE49-F238E27FC236}">
                <a16:creationId xmlns:a16="http://schemas.microsoft.com/office/drawing/2014/main" id="{3F6F7488-2356-104E-B730-411EE725E0C6}"/>
              </a:ext>
            </a:extLst>
          </p:cNvPr>
          <p:cNvSpPr>
            <a:spLocks noGrp="1"/>
          </p:cNvSpPr>
          <p:nvPr>
            <p:ph type="body" idx="1"/>
          </p:nvPr>
        </p:nvSpPr>
        <p:spPr bwMode="auto">
          <a:xfrm>
            <a:off x="685800" y="4416425"/>
            <a:ext cx="5486400" cy="4183063"/>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(CLICK)  (CLICK) (CLICK)</a:t>
            </a:r>
          </a:p>
          <a:p>
            <a:endParaRPr lang="en-US" altLang="en-US"/>
          </a:p>
          <a:p>
            <a:r>
              <a:rPr lang="en-US" altLang="en-US"/>
              <a:t>(READ SLIDE)</a:t>
            </a:r>
          </a:p>
          <a:p>
            <a:endParaRPr lang="en-US" altLang="en-US" b="1"/>
          </a:p>
          <a:p>
            <a:r>
              <a:rPr lang="en-US" altLang="en-US" b="1"/>
              <a:t>KEY POINT:  The Project Manager is responsible for ensuring the work gets done – not DOING all the work!</a:t>
            </a:r>
            <a:endParaRPr lang="en-US" altLang="en-US"/>
          </a:p>
        </p:txBody>
      </p:sp>
      <p:sp>
        <p:nvSpPr>
          <p:cNvPr id="66564" name="Slide Number Placeholder 3">
            <a:extLst>
              <a:ext uri="{FF2B5EF4-FFF2-40B4-BE49-F238E27FC236}">
                <a16:creationId xmlns:a16="http://schemas.microsoft.com/office/drawing/2014/main" id="{45F91564-D804-4642-9706-8A4D9D9F4863}"/>
              </a:ext>
            </a:extLst>
          </p:cNvPr>
          <p:cNvSpPr>
            <a:spLocks noGrp="1"/>
          </p:cNvSpPr>
          <p:nvPr>
            <p:ph type="sldNum" sz="quarter" idx="4294967295"/>
          </p:nvPr>
        </p:nvSpPr>
        <p:spPr bwMode="auto">
          <a:xfrm>
            <a:off x="3513138" y="8832850"/>
            <a:ext cx="2973387"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2338">
              <a:defRPr sz="2400">
                <a:solidFill>
                  <a:schemeClr val="tx1"/>
                </a:solidFill>
                <a:latin typeface="Times New Roman" panose="02020603050405020304" pitchFamily="18" charset="0"/>
              </a:defRPr>
            </a:lvl1pPr>
            <a:lvl2pPr marL="742950" indent="-285750" defTabSz="922338">
              <a:defRPr sz="2400">
                <a:solidFill>
                  <a:schemeClr val="tx1"/>
                </a:solidFill>
                <a:latin typeface="Times New Roman" panose="02020603050405020304" pitchFamily="18" charset="0"/>
              </a:defRPr>
            </a:lvl2pPr>
            <a:lvl3pPr marL="1143000" indent="-228600" defTabSz="922338">
              <a:defRPr sz="2400">
                <a:solidFill>
                  <a:schemeClr val="tx1"/>
                </a:solidFill>
                <a:latin typeface="Times New Roman" panose="02020603050405020304" pitchFamily="18" charset="0"/>
              </a:defRPr>
            </a:lvl3pPr>
            <a:lvl4pPr marL="1600200" indent="-228600" defTabSz="922338">
              <a:defRPr sz="2400">
                <a:solidFill>
                  <a:schemeClr val="tx1"/>
                </a:solidFill>
                <a:latin typeface="Times New Roman" panose="02020603050405020304" pitchFamily="18" charset="0"/>
              </a:defRPr>
            </a:lvl4pPr>
            <a:lvl5pPr marL="2057400" indent="-228600" defTabSz="922338">
              <a:defRPr sz="2400">
                <a:solidFill>
                  <a:schemeClr val="tx1"/>
                </a:solidFill>
                <a:latin typeface="Times New Roman" panose="02020603050405020304" pitchFamily="18" charset="0"/>
              </a:defRPr>
            </a:lvl5pPr>
            <a:lvl6pPr marL="2514600" indent="-228600" defTabSz="922338"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22338"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22338"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22338" eaLnBrk="0" fontAlgn="base" hangingPunct="0">
              <a:spcBef>
                <a:spcPct val="0"/>
              </a:spcBef>
              <a:spcAft>
                <a:spcPct val="0"/>
              </a:spcAft>
              <a:defRPr sz="2400">
                <a:solidFill>
                  <a:schemeClr val="tx1"/>
                </a:solidFill>
                <a:latin typeface="Times New Roman" panose="02020603050405020304" pitchFamily="18" charset="0"/>
              </a:defRPr>
            </a:lvl9pPr>
          </a:lstStyle>
          <a:p>
            <a:pPr algn="r"/>
            <a:fld id="{36F557C8-B893-9245-9B5F-EFEA050CFE2D}" type="slidenum">
              <a:rPr lang="en-US" altLang="en-US">
                <a:latin typeface="Arial" panose="020B0604020202020204" pitchFamily="34" charset="0"/>
              </a:rPr>
              <a:pPr algn="r"/>
              <a:t>26</a:t>
            </a:fld>
            <a:endParaRPr lang="en-US" altLang="en-US">
              <a:latin typeface="Arial" panose="020B0604020202020204" pitchFamily="34" charset="0"/>
            </a:endParaRPr>
          </a:p>
        </p:txBody>
      </p:sp>
    </p:spTree>
    <p:extLst>
      <p:ext uri="{BB962C8B-B14F-4D97-AF65-F5344CB8AC3E}">
        <p14:creationId xmlns:p14="http://schemas.microsoft.com/office/powerpoint/2010/main" val="357915769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a:extLst>
              <a:ext uri="{FF2B5EF4-FFF2-40B4-BE49-F238E27FC236}">
                <a16:creationId xmlns:a16="http://schemas.microsoft.com/office/drawing/2014/main" id="{965BE342-FD98-D349-8DAB-856056ADA392}"/>
              </a:ext>
            </a:extLst>
          </p:cNvPr>
          <p:cNvSpPr>
            <a:spLocks noGrp="1" noRot="1" noChangeAspect="1" noTextEdit="1"/>
          </p:cNvSpPr>
          <p:nvPr>
            <p:ph type="sldImg"/>
          </p:nvPr>
        </p:nvSpPr>
        <p:spPr bwMode="auto">
          <a:xfrm>
            <a:off x="1104900" y="698500"/>
            <a:ext cx="4648200" cy="34861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68611" name="Notes Placeholder 2">
            <a:extLst>
              <a:ext uri="{FF2B5EF4-FFF2-40B4-BE49-F238E27FC236}">
                <a16:creationId xmlns:a16="http://schemas.microsoft.com/office/drawing/2014/main" id="{011445ED-1EF0-CD47-8003-B0FE5D4DA96F}"/>
              </a:ext>
            </a:extLst>
          </p:cNvPr>
          <p:cNvSpPr>
            <a:spLocks noGrp="1"/>
          </p:cNvSpPr>
          <p:nvPr>
            <p:ph type="body" idx="1"/>
          </p:nvPr>
        </p:nvSpPr>
        <p:spPr bwMode="auto">
          <a:xfrm>
            <a:off x="685800" y="4416425"/>
            <a:ext cx="5486400" cy="4183063"/>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r>
              <a:rPr lang="en-US" altLang="en-US" sz="1400"/>
              <a:t>(CLICK)</a:t>
            </a:r>
          </a:p>
          <a:p>
            <a:pPr eaLnBrk="1" hangingPunct="1">
              <a:lnSpc>
                <a:spcPct val="90000"/>
              </a:lnSpc>
              <a:buFontTx/>
              <a:buChar char="•"/>
            </a:pPr>
            <a:r>
              <a:rPr lang="en-US" altLang="en-US" sz="1400" b="1"/>
              <a:t>Communicate objectives frequently – keep everyone on the same page!</a:t>
            </a:r>
          </a:p>
          <a:p>
            <a:pPr eaLnBrk="1" hangingPunct="1">
              <a:lnSpc>
                <a:spcPct val="90000"/>
              </a:lnSpc>
            </a:pPr>
            <a:r>
              <a:rPr lang="en-US" altLang="en-US"/>
              <a:t>(CLICK)</a:t>
            </a:r>
          </a:p>
          <a:p>
            <a:pPr eaLnBrk="1" hangingPunct="1">
              <a:lnSpc>
                <a:spcPct val="90000"/>
              </a:lnSpc>
              <a:buFontTx/>
              <a:buChar char="•"/>
            </a:pPr>
            <a:r>
              <a:rPr lang="en-US" altLang="en-US" sz="1400" b="1"/>
              <a:t>Recognize different perspectives</a:t>
            </a:r>
          </a:p>
          <a:p>
            <a:pPr eaLnBrk="1" hangingPunct="1">
              <a:lnSpc>
                <a:spcPct val="90000"/>
              </a:lnSpc>
            </a:pPr>
            <a:r>
              <a:rPr lang="en-US" altLang="en-US" b="1"/>
              <a:t>KEY POINT!!!!</a:t>
            </a:r>
          </a:p>
          <a:p>
            <a:pPr eaLnBrk="1" hangingPunct="1">
              <a:lnSpc>
                <a:spcPct val="90000"/>
              </a:lnSpc>
            </a:pPr>
            <a:r>
              <a:rPr lang="en-US" altLang="en-US"/>
              <a:t>Recognize that with the various stakeholders (program staff, IT, workers, management) come different perspectives that are all valuable to the project!  Listen!!  These reflect their concerns and interests.  Repeat them back to make sure you understand!</a:t>
            </a:r>
          </a:p>
          <a:p>
            <a:pPr eaLnBrk="1" hangingPunct="1">
              <a:lnSpc>
                <a:spcPct val="90000"/>
              </a:lnSpc>
            </a:pPr>
            <a:r>
              <a:rPr lang="en-US" altLang="en-US" sz="1400"/>
              <a:t>(CLICK)</a:t>
            </a:r>
          </a:p>
          <a:p>
            <a:pPr eaLnBrk="1" hangingPunct="1">
              <a:lnSpc>
                <a:spcPct val="90000"/>
              </a:lnSpc>
              <a:buFontTx/>
              <a:buChar char="•"/>
            </a:pPr>
            <a:r>
              <a:rPr lang="en-US" altLang="en-US" sz="1400" b="1"/>
              <a:t>Check assumptions</a:t>
            </a:r>
          </a:p>
          <a:p>
            <a:pPr eaLnBrk="1" hangingPunct="1">
              <a:lnSpc>
                <a:spcPct val="90000"/>
              </a:lnSpc>
            </a:pPr>
            <a:r>
              <a:rPr lang="en-US" altLang="en-US" sz="1400"/>
              <a:t>Remember those system goals and objectives we discussed during the alternatives analysis?  These need to be reiterated to make sure assumptions stay consistent and are truly reflective of the business case.</a:t>
            </a:r>
          </a:p>
          <a:p>
            <a:endParaRPr lang="en-US" altLang="en-US"/>
          </a:p>
        </p:txBody>
      </p:sp>
      <p:sp>
        <p:nvSpPr>
          <p:cNvPr id="68612" name="Slide Number Placeholder 3">
            <a:extLst>
              <a:ext uri="{FF2B5EF4-FFF2-40B4-BE49-F238E27FC236}">
                <a16:creationId xmlns:a16="http://schemas.microsoft.com/office/drawing/2014/main" id="{DE324006-203A-A443-820F-544F2854FC73}"/>
              </a:ext>
            </a:extLst>
          </p:cNvPr>
          <p:cNvSpPr>
            <a:spLocks noGrp="1"/>
          </p:cNvSpPr>
          <p:nvPr>
            <p:ph type="sldNum" sz="quarter" idx="4294967295"/>
          </p:nvPr>
        </p:nvSpPr>
        <p:spPr bwMode="auto">
          <a:xfrm>
            <a:off x="3513138" y="8832850"/>
            <a:ext cx="2973387"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2338">
              <a:defRPr sz="2400">
                <a:solidFill>
                  <a:schemeClr val="tx1"/>
                </a:solidFill>
                <a:latin typeface="Times New Roman" panose="02020603050405020304" pitchFamily="18" charset="0"/>
              </a:defRPr>
            </a:lvl1pPr>
            <a:lvl2pPr marL="742950" indent="-285750" defTabSz="922338">
              <a:defRPr sz="2400">
                <a:solidFill>
                  <a:schemeClr val="tx1"/>
                </a:solidFill>
                <a:latin typeface="Times New Roman" panose="02020603050405020304" pitchFamily="18" charset="0"/>
              </a:defRPr>
            </a:lvl2pPr>
            <a:lvl3pPr marL="1143000" indent="-228600" defTabSz="922338">
              <a:defRPr sz="2400">
                <a:solidFill>
                  <a:schemeClr val="tx1"/>
                </a:solidFill>
                <a:latin typeface="Times New Roman" panose="02020603050405020304" pitchFamily="18" charset="0"/>
              </a:defRPr>
            </a:lvl3pPr>
            <a:lvl4pPr marL="1600200" indent="-228600" defTabSz="922338">
              <a:defRPr sz="2400">
                <a:solidFill>
                  <a:schemeClr val="tx1"/>
                </a:solidFill>
                <a:latin typeface="Times New Roman" panose="02020603050405020304" pitchFamily="18" charset="0"/>
              </a:defRPr>
            </a:lvl4pPr>
            <a:lvl5pPr marL="2057400" indent="-228600" defTabSz="922338">
              <a:defRPr sz="2400">
                <a:solidFill>
                  <a:schemeClr val="tx1"/>
                </a:solidFill>
                <a:latin typeface="Times New Roman" panose="02020603050405020304" pitchFamily="18" charset="0"/>
              </a:defRPr>
            </a:lvl5pPr>
            <a:lvl6pPr marL="2514600" indent="-228600" defTabSz="922338"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22338"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22338"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22338" eaLnBrk="0" fontAlgn="base" hangingPunct="0">
              <a:spcBef>
                <a:spcPct val="0"/>
              </a:spcBef>
              <a:spcAft>
                <a:spcPct val="0"/>
              </a:spcAft>
              <a:defRPr sz="2400">
                <a:solidFill>
                  <a:schemeClr val="tx1"/>
                </a:solidFill>
                <a:latin typeface="Times New Roman" panose="02020603050405020304" pitchFamily="18" charset="0"/>
              </a:defRPr>
            </a:lvl9pPr>
          </a:lstStyle>
          <a:p>
            <a:pPr algn="r"/>
            <a:fld id="{305DE3A7-17CA-EE46-9449-212B47527EC9}" type="slidenum">
              <a:rPr lang="en-US" altLang="en-US">
                <a:latin typeface="Arial" panose="020B0604020202020204" pitchFamily="34" charset="0"/>
              </a:rPr>
              <a:pPr algn="r"/>
              <a:t>27</a:t>
            </a:fld>
            <a:endParaRPr lang="en-US" altLang="en-US">
              <a:latin typeface="Arial" panose="020B0604020202020204" pitchFamily="34" charset="0"/>
            </a:endParaRPr>
          </a:p>
        </p:txBody>
      </p:sp>
    </p:spTree>
    <p:extLst>
      <p:ext uri="{BB962C8B-B14F-4D97-AF65-F5344CB8AC3E}">
        <p14:creationId xmlns:p14="http://schemas.microsoft.com/office/powerpoint/2010/main" val="115880944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a:extLst>
              <a:ext uri="{FF2B5EF4-FFF2-40B4-BE49-F238E27FC236}">
                <a16:creationId xmlns:a16="http://schemas.microsoft.com/office/drawing/2014/main" id="{AD9AC463-8157-AA47-BEA3-B8B279A74B03}"/>
              </a:ext>
            </a:extLst>
          </p:cNvPr>
          <p:cNvSpPr>
            <a:spLocks noGrp="1" noRot="1" noChangeAspect="1" noTextEdit="1"/>
          </p:cNvSpPr>
          <p:nvPr>
            <p:ph type="sldImg"/>
          </p:nvPr>
        </p:nvSpPr>
        <p:spPr bwMode="auto">
          <a:xfrm>
            <a:off x="1104900" y="698500"/>
            <a:ext cx="4648200" cy="34861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70659" name="Notes Placeholder 2">
            <a:extLst>
              <a:ext uri="{FF2B5EF4-FFF2-40B4-BE49-F238E27FC236}">
                <a16:creationId xmlns:a16="http://schemas.microsoft.com/office/drawing/2014/main" id="{C2CAEDB0-C065-F846-8A94-F74FC46320AF}"/>
              </a:ext>
            </a:extLst>
          </p:cNvPr>
          <p:cNvSpPr>
            <a:spLocks noGrp="1"/>
          </p:cNvSpPr>
          <p:nvPr>
            <p:ph type="body" idx="1"/>
          </p:nvPr>
        </p:nvSpPr>
        <p:spPr bwMode="auto">
          <a:xfrm>
            <a:off x="685800" y="4416425"/>
            <a:ext cx="5486400" cy="4183063"/>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80000"/>
              </a:lnSpc>
            </a:pPr>
            <a:r>
              <a:rPr lang="en-US" altLang="en-US" sz="1400"/>
              <a:t>(CLICK)</a:t>
            </a:r>
          </a:p>
          <a:p>
            <a:pPr eaLnBrk="1" hangingPunct="1">
              <a:lnSpc>
                <a:spcPct val="80000"/>
              </a:lnSpc>
              <a:buFontTx/>
              <a:buChar char="•"/>
            </a:pPr>
            <a:r>
              <a:rPr lang="en-US" altLang="en-US" sz="1400"/>
              <a:t>Ensure the system design reflects sound planning</a:t>
            </a:r>
          </a:p>
          <a:p>
            <a:pPr eaLnBrk="1" hangingPunct="1">
              <a:lnSpc>
                <a:spcPct val="80000"/>
              </a:lnSpc>
            </a:pPr>
            <a:r>
              <a:rPr lang="en-US" altLang="en-US" b="1"/>
              <a:t>Ensure that the system design reflects the system that you need and you can afford using your budget at this point in time!</a:t>
            </a:r>
          </a:p>
          <a:p>
            <a:pPr eaLnBrk="1" hangingPunct="1">
              <a:lnSpc>
                <a:spcPct val="80000"/>
              </a:lnSpc>
            </a:pPr>
            <a:r>
              <a:rPr lang="en-US" altLang="en-US" sz="1400"/>
              <a:t>(CLICK)</a:t>
            </a:r>
          </a:p>
          <a:p>
            <a:pPr eaLnBrk="1" hangingPunct="1">
              <a:lnSpc>
                <a:spcPct val="80000"/>
              </a:lnSpc>
              <a:buFontTx/>
              <a:buChar char="•"/>
            </a:pPr>
            <a:r>
              <a:rPr lang="en-US" altLang="en-US" sz="1400"/>
              <a:t>HOLD REINS ON IRRATIONAL EXUBERANCE</a:t>
            </a:r>
          </a:p>
          <a:p>
            <a:pPr eaLnBrk="1" hangingPunct="1">
              <a:lnSpc>
                <a:spcPct val="80000"/>
              </a:lnSpc>
            </a:pPr>
            <a:r>
              <a:rPr lang="en-US" altLang="en-US" b="1"/>
              <a:t>Don’t let your project team or stakeholders be blinded by the lights and just jump on the latest and great technology going! </a:t>
            </a:r>
          </a:p>
          <a:p>
            <a:pPr eaLnBrk="1" hangingPunct="1">
              <a:lnSpc>
                <a:spcPct val="80000"/>
              </a:lnSpc>
            </a:pPr>
            <a:r>
              <a:rPr lang="en-US" altLang="en-US" b="1"/>
              <a:t>We’ve all seen those “bright idea” moments whether it is in requirements definition or in design sessions.</a:t>
            </a:r>
          </a:p>
          <a:p>
            <a:pPr eaLnBrk="1" hangingPunct="1">
              <a:lnSpc>
                <a:spcPct val="80000"/>
              </a:lnSpc>
            </a:pPr>
            <a:r>
              <a:rPr lang="en-US" altLang="en-US" b="1"/>
              <a:t>Excitement is wonderful but we’ve all been in those sessions where we get carried away.  </a:t>
            </a:r>
          </a:p>
          <a:p>
            <a:pPr eaLnBrk="1" hangingPunct="1">
              <a:lnSpc>
                <a:spcPct val="80000"/>
              </a:lnSpc>
            </a:pPr>
            <a:r>
              <a:rPr lang="en-US" altLang="en-US" b="1"/>
              <a:t>This can lead to adding expensive tweaks and functions that end up causing scope creep and affecting the budget and the schedule.  MANAGING THE TRIPLE CONSTRAINTS!</a:t>
            </a:r>
          </a:p>
          <a:p>
            <a:pPr eaLnBrk="1" hangingPunct="1">
              <a:lnSpc>
                <a:spcPct val="80000"/>
              </a:lnSpc>
            </a:pPr>
            <a:r>
              <a:rPr lang="en-US" altLang="en-US" b="1"/>
              <a:t>Make sure it meets your needs and your budget at this point in time.</a:t>
            </a:r>
          </a:p>
          <a:p>
            <a:pPr eaLnBrk="1" hangingPunct="1">
              <a:lnSpc>
                <a:spcPct val="80000"/>
              </a:lnSpc>
            </a:pPr>
            <a:endParaRPr lang="en-US" altLang="en-US" b="1"/>
          </a:p>
          <a:p>
            <a:pPr eaLnBrk="1" hangingPunct="1">
              <a:lnSpc>
                <a:spcPct val="80000"/>
              </a:lnSpc>
            </a:pPr>
            <a:r>
              <a:rPr lang="en-US" altLang="en-US" b="1"/>
              <a:t>Remember Karen said that a strong RFP is what you hold your contractor to.  This is managing back to what you planned and agreed upon.</a:t>
            </a:r>
          </a:p>
          <a:p>
            <a:pPr eaLnBrk="1" hangingPunct="1">
              <a:lnSpc>
                <a:spcPct val="80000"/>
              </a:lnSpc>
            </a:pPr>
            <a:endParaRPr lang="en-US" altLang="en-US" b="1"/>
          </a:p>
          <a:p>
            <a:pPr eaLnBrk="1" hangingPunct="1">
              <a:lnSpc>
                <a:spcPct val="80000"/>
              </a:lnSpc>
            </a:pPr>
            <a:r>
              <a:rPr lang="en-US" altLang="en-US" b="1"/>
              <a:t>Don’t let your project get out of hand!  If you are going to increase scope, do it knowingly!  Keep an eye on that requirements traceability matrix!!</a:t>
            </a:r>
          </a:p>
          <a:p>
            <a:pPr eaLnBrk="1" hangingPunct="1">
              <a:lnSpc>
                <a:spcPct val="80000"/>
              </a:lnSpc>
            </a:pPr>
            <a:r>
              <a:rPr lang="en-US" altLang="en-US" b="1"/>
              <a:t>Some of these “bright ideas” may need to become options or go on your wish/enhancement list!</a:t>
            </a:r>
          </a:p>
          <a:p>
            <a:pPr eaLnBrk="1" hangingPunct="1">
              <a:lnSpc>
                <a:spcPct val="80000"/>
              </a:lnSpc>
            </a:pPr>
            <a:endParaRPr lang="en-US" altLang="en-US"/>
          </a:p>
          <a:p>
            <a:endParaRPr lang="en-US" altLang="en-US"/>
          </a:p>
        </p:txBody>
      </p:sp>
      <p:sp>
        <p:nvSpPr>
          <p:cNvPr id="70660" name="Slide Number Placeholder 3">
            <a:extLst>
              <a:ext uri="{FF2B5EF4-FFF2-40B4-BE49-F238E27FC236}">
                <a16:creationId xmlns:a16="http://schemas.microsoft.com/office/drawing/2014/main" id="{EB843E75-51CE-ED49-BD16-9ED125EA08AF}"/>
              </a:ext>
            </a:extLst>
          </p:cNvPr>
          <p:cNvSpPr>
            <a:spLocks noGrp="1"/>
          </p:cNvSpPr>
          <p:nvPr>
            <p:ph type="sldNum" sz="quarter" idx="4294967295"/>
          </p:nvPr>
        </p:nvSpPr>
        <p:spPr bwMode="auto">
          <a:xfrm>
            <a:off x="3513138" y="8832850"/>
            <a:ext cx="2973387"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2338">
              <a:defRPr sz="2400">
                <a:solidFill>
                  <a:schemeClr val="tx1"/>
                </a:solidFill>
                <a:latin typeface="Times New Roman" panose="02020603050405020304" pitchFamily="18" charset="0"/>
              </a:defRPr>
            </a:lvl1pPr>
            <a:lvl2pPr marL="742950" indent="-285750" defTabSz="922338">
              <a:defRPr sz="2400">
                <a:solidFill>
                  <a:schemeClr val="tx1"/>
                </a:solidFill>
                <a:latin typeface="Times New Roman" panose="02020603050405020304" pitchFamily="18" charset="0"/>
              </a:defRPr>
            </a:lvl2pPr>
            <a:lvl3pPr marL="1143000" indent="-228600" defTabSz="922338">
              <a:defRPr sz="2400">
                <a:solidFill>
                  <a:schemeClr val="tx1"/>
                </a:solidFill>
                <a:latin typeface="Times New Roman" panose="02020603050405020304" pitchFamily="18" charset="0"/>
              </a:defRPr>
            </a:lvl3pPr>
            <a:lvl4pPr marL="1600200" indent="-228600" defTabSz="922338">
              <a:defRPr sz="2400">
                <a:solidFill>
                  <a:schemeClr val="tx1"/>
                </a:solidFill>
                <a:latin typeface="Times New Roman" panose="02020603050405020304" pitchFamily="18" charset="0"/>
              </a:defRPr>
            </a:lvl4pPr>
            <a:lvl5pPr marL="2057400" indent="-228600" defTabSz="922338">
              <a:defRPr sz="2400">
                <a:solidFill>
                  <a:schemeClr val="tx1"/>
                </a:solidFill>
                <a:latin typeface="Times New Roman" panose="02020603050405020304" pitchFamily="18" charset="0"/>
              </a:defRPr>
            </a:lvl5pPr>
            <a:lvl6pPr marL="2514600" indent="-228600" defTabSz="922338"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22338"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22338"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22338" eaLnBrk="0" fontAlgn="base" hangingPunct="0">
              <a:spcBef>
                <a:spcPct val="0"/>
              </a:spcBef>
              <a:spcAft>
                <a:spcPct val="0"/>
              </a:spcAft>
              <a:defRPr sz="2400">
                <a:solidFill>
                  <a:schemeClr val="tx1"/>
                </a:solidFill>
                <a:latin typeface="Times New Roman" panose="02020603050405020304" pitchFamily="18" charset="0"/>
              </a:defRPr>
            </a:lvl9pPr>
          </a:lstStyle>
          <a:p>
            <a:pPr algn="r"/>
            <a:fld id="{8150BC69-773E-5643-942D-ECC20F542BFD}" type="slidenum">
              <a:rPr lang="en-US" altLang="en-US">
                <a:latin typeface="Arial" panose="020B0604020202020204" pitchFamily="34" charset="0"/>
              </a:rPr>
              <a:pPr algn="r"/>
              <a:t>28</a:t>
            </a:fld>
            <a:endParaRPr lang="en-US" altLang="en-US">
              <a:latin typeface="Arial" panose="020B0604020202020204" pitchFamily="34" charset="0"/>
            </a:endParaRPr>
          </a:p>
        </p:txBody>
      </p:sp>
    </p:spTree>
    <p:extLst>
      <p:ext uri="{BB962C8B-B14F-4D97-AF65-F5344CB8AC3E}">
        <p14:creationId xmlns:p14="http://schemas.microsoft.com/office/powerpoint/2010/main" val="3118231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a:extLst>
              <a:ext uri="{FF2B5EF4-FFF2-40B4-BE49-F238E27FC236}">
                <a16:creationId xmlns:a16="http://schemas.microsoft.com/office/drawing/2014/main" id="{B9909F5E-4739-0D43-91E9-D3A9B108BAB3}"/>
              </a:ext>
            </a:extLst>
          </p:cNvPr>
          <p:cNvSpPr>
            <a:spLocks noGrp="1" noChangeArrowheads="1"/>
          </p:cNvSpPr>
          <p:nvPr>
            <p:ph type="sldNum" sz="quarter" idx="4294967295"/>
          </p:nvPr>
        </p:nvSpPr>
        <p:spPr bwMode="auto">
          <a:xfrm>
            <a:off x="3513138" y="8832850"/>
            <a:ext cx="2973387"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2338">
              <a:defRPr sz="2400">
                <a:solidFill>
                  <a:schemeClr val="tx1"/>
                </a:solidFill>
                <a:latin typeface="Times New Roman" panose="02020603050405020304" pitchFamily="18" charset="0"/>
              </a:defRPr>
            </a:lvl1pPr>
            <a:lvl2pPr marL="742950" indent="-285750" defTabSz="922338">
              <a:defRPr sz="2400">
                <a:solidFill>
                  <a:schemeClr val="tx1"/>
                </a:solidFill>
                <a:latin typeface="Times New Roman" panose="02020603050405020304" pitchFamily="18" charset="0"/>
              </a:defRPr>
            </a:lvl2pPr>
            <a:lvl3pPr marL="1143000" indent="-228600" defTabSz="922338">
              <a:defRPr sz="2400">
                <a:solidFill>
                  <a:schemeClr val="tx1"/>
                </a:solidFill>
                <a:latin typeface="Times New Roman" panose="02020603050405020304" pitchFamily="18" charset="0"/>
              </a:defRPr>
            </a:lvl3pPr>
            <a:lvl4pPr marL="1600200" indent="-228600" defTabSz="922338">
              <a:defRPr sz="2400">
                <a:solidFill>
                  <a:schemeClr val="tx1"/>
                </a:solidFill>
                <a:latin typeface="Times New Roman" panose="02020603050405020304" pitchFamily="18" charset="0"/>
              </a:defRPr>
            </a:lvl4pPr>
            <a:lvl5pPr marL="2057400" indent="-228600" defTabSz="922338">
              <a:defRPr sz="2400">
                <a:solidFill>
                  <a:schemeClr val="tx1"/>
                </a:solidFill>
                <a:latin typeface="Times New Roman" panose="02020603050405020304" pitchFamily="18" charset="0"/>
              </a:defRPr>
            </a:lvl5pPr>
            <a:lvl6pPr marL="2514600" indent="-228600" defTabSz="922338"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22338"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22338"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22338" eaLnBrk="0" fontAlgn="base" hangingPunct="0">
              <a:spcBef>
                <a:spcPct val="0"/>
              </a:spcBef>
              <a:spcAft>
                <a:spcPct val="0"/>
              </a:spcAft>
              <a:defRPr sz="2400">
                <a:solidFill>
                  <a:schemeClr val="tx1"/>
                </a:solidFill>
                <a:latin typeface="Times New Roman" panose="02020603050405020304" pitchFamily="18" charset="0"/>
              </a:defRPr>
            </a:lvl9pPr>
          </a:lstStyle>
          <a:p>
            <a:pPr algn="r"/>
            <a:fld id="{330CE9AF-7A5C-1A4E-B9FC-C6F1061F6B81}" type="slidenum">
              <a:rPr lang="en-US" altLang="en-US">
                <a:latin typeface="Arial" panose="020B0604020202020204" pitchFamily="34" charset="0"/>
              </a:rPr>
              <a:pPr algn="r"/>
              <a:t>29</a:t>
            </a:fld>
            <a:endParaRPr lang="en-US" altLang="en-US">
              <a:latin typeface="Arial" panose="020B0604020202020204" pitchFamily="34" charset="0"/>
            </a:endParaRPr>
          </a:p>
        </p:txBody>
      </p:sp>
      <p:sp>
        <p:nvSpPr>
          <p:cNvPr id="72707" name="Rectangle 2">
            <a:extLst>
              <a:ext uri="{FF2B5EF4-FFF2-40B4-BE49-F238E27FC236}">
                <a16:creationId xmlns:a16="http://schemas.microsoft.com/office/drawing/2014/main" id="{DE45158E-59B1-7740-B24D-B05311C5564F}"/>
              </a:ext>
            </a:extLst>
          </p:cNvPr>
          <p:cNvSpPr>
            <a:spLocks noChangeArrowheads="1" noTextEdit="1"/>
          </p:cNvSpPr>
          <p:nvPr>
            <p:ph type="sldImg"/>
          </p:nvPr>
        </p:nvSpPr>
        <p:spPr bwMode="auto">
          <a:xfrm>
            <a:off x="1104900" y="698500"/>
            <a:ext cx="4648200" cy="34861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72708" name="Rectangle 3">
            <a:extLst>
              <a:ext uri="{FF2B5EF4-FFF2-40B4-BE49-F238E27FC236}">
                <a16:creationId xmlns:a16="http://schemas.microsoft.com/office/drawing/2014/main" id="{FD6C2C98-8DD0-9C44-BF90-DA3DC7A976F6}"/>
              </a:ext>
            </a:extLst>
          </p:cNvPr>
          <p:cNvSpPr>
            <a:spLocks noGrp="1" noChangeArrowheads="1"/>
          </p:cNvSpPr>
          <p:nvPr>
            <p:ph type="body" idx="1"/>
          </p:nvPr>
        </p:nvSpPr>
        <p:spPr bwMode="auto">
          <a:xfrm>
            <a:off x="685800" y="4416425"/>
            <a:ext cx="5486400" cy="4181475"/>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t>I expected times like this – but I never thought they’d be so bad, so long, and so frequent – </a:t>
            </a:r>
          </a:p>
          <a:p>
            <a:pPr eaLnBrk="1" hangingPunct="1"/>
            <a:endParaRPr lang="en-US" altLang="en-US"/>
          </a:p>
          <a:p>
            <a:pPr eaLnBrk="1" hangingPunct="1"/>
            <a:r>
              <a:rPr lang="en-US" altLang="en-US" b="1"/>
              <a:t>This is how you don’t want to feel!</a:t>
            </a:r>
          </a:p>
        </p:txBody>
      </p:sp>
    </p:spTree>
    <p:extLst>
      <p:ext uri="{BB962C8B-B14F-4D97-AF65-F5344CB8AC3E}">
        <p14:creationId xmlns:p14="http://schemas.microsoft.com/office/powerpoint/2010/main" val="406627614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7">
            <a:extLst>
              <a:ext uri="{FF2B5EF4-FFF2-40B4-BE49-F238E27FC236}">
                <a16:creationId xmlns:a16="http://schemas.microsoft.com/office/drawing/2014/main" id="{7DA9C1A8-3581-5D45-B427-3CB768EFCDA0}"/>
              </a:ext>
            </a:extLst>
          </p:cNvPr>
          <p:cNvSpPr>
            <a:spLocks noGrp="1" noChangeArrowheads="1"/>
          </p:cNvSpPr>
          <p:nvPr>
            <p:ph type="sldNum" sz="quarter" idx="4294967295"/>
          </p:nvPr>
        </p:nvSpPr>
        <p:spPr bwMode="auto">
          <a:xfrm>
            <a:off x="3513138" y="8832850"/>
            <a:ext cx="2973387"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2338">
              <a:defRPr sz="2400">
                <a:solidFill>
                  <a:schemeClr val="tx1"/>
                </a:solidFill>
                <a:latin typeface="Times New Roman" panose="02020603050405020304" pitchFamily="18" charset="0"/>
              </a:defRPr>
            </a:lvl1pPr>
            <a:lvl2pPr marL="742950" indent="-285750" defTabSz="922338">
              <a:defRPr sz="2400">
                <a:solidFill>
                  <a:schemeClr val="tx1"/>
                </a:solidFill>
                <a:latin typeface="Times New Roman" panose="02020603050405020304" pitchFamily="18" charset="0"/>
              </a:defRPr>
            </a:lvl2pPr>
            <a:lvl3pPr marL="1143000" indent="-228600" defTabSz="922338">
              <a:defRPr sz="2400">
                <a:solidFill>
                  <a:schemeClr val="tx1"/>
                </a:solidFill>
                <a:latin typeface="Times New Roman" panose="02020603050405020304" pitchFamily="18" charset="0"/>
              </a:defRPr>
            </a:lvl3pPr>
            <a:lvl4pPr marL="1600200" indent="-228600" defTabSz="922338">
              <a:defRPr sz="2400">
                <a:solidFill>
                  <a:schemeClr val="tx1"/>
                </a:solidFill>
                <a:latin typeface="Times New Roman" panose="02020603050405020304" pitchFamily="18" charset="0"/>
              </a:defRPr>
            </a:lvl4pPr>
            <a:lvl5pPr marL="2057400" indent="-228600" defTabSz="922338">
              <a:defRPr sz="2400">
                <a:solidFill>
                  <a:schemeClr val="tx1"/>
                </a:solidFill>
                <a:latin typeface="Times New Roman" panose="02020603050405020304" pitchFamily="18" charset="0"/>
              </a:defRPr>
            </a:lvl5pPr>
            <a:lvl6pPr marL="2514600" indent="-228600" defTabSz="922338"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22338"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22338"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22338" eaLnBrk="0" fontAlgn="base" hangingPunct="0">
              <a:spcBef>
                <a:spcPct val="0"/>
              </a:spcBef>
              <a:spcAft>
                <a:spcPct val="0"/>
              </a:spcAft>
              <a:defRPr sz="2400">
                <a:solidFill>
                  <a:schemeClr val="tx1"/>
                </a:solidFill>
                <a:latin typeface="Times New Roman" panose="02020603050405020304" pitchFamily="18" charset="0"/>
              </a:defRPr>
            </a:lvl9pPr>
          </a:lstStyle>
          <a:p>
            <a:pPr algn="r"/>
            <a:fld id="{0DB0C319-E1AF-8248-8E3F-49C715BDAE31}" type="slidenum">
              <a:rPr lang="en-US" altLang="en-US">
                <a:latin typeface="Arial" panose="020B0604020202020204" pitchFamily="34" charset="0"/>
              </a:rPr>
              <a:pPr algn="r"/>
              <a:t>30</a:t>
            </a:fld>
            <a:endParaRPr lang="en-US" altLang="en-US">
              <a:latin typeface="Arial" panose="020B0604020202020204" pitchFamily="34" charset="0"/>
            </a:endParaRPr>
          </a:p>
        </p:txBody>
      </p:sp>
      <p:sp>
        <p:nvSpPr>
          <p:cNvPr id="74755" name="Rectangle 2">
            <a:extLst>
              <a:ext uri="{FF2B5EF4-FFF2-40B4-BE49-F238E27FC236}">
                <a16:creationId xmlns:a16="http://schemas.microsoft.com/office/drawing/2014/main" id="{AF100ABB-BCE7-C545-A151-84F2A379988F}"/>
              </a:ext>
            </a:extLst>
          </p:cNvPr>
          <p:cNvSpPr>
            <a:spLocks noChangeArrowheads="1" noTextEdit="1"/>
          </p:cNvSpPr>
          <p:nvPr>
            <p:ph type="sldImg"/>
          </p:nvPr>
        </p:nvSpPr>
        <p:spPr bwMode="auto">
          <a:xfrm>
            <a:off x="1104900" y="698500"/>
            <a:ext cx="4648200" cy="34861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74756" name="Rectangle 3">
            <a:extLst>
              <a:ext uri="{FF2B5EF4-FFF2-40B4-BE49-F238E27FC236}">
                <a16:creationId xmlns:a16="http://schemas.microsoft.com/office/drawing/2014/main" id="{E7322506-A551-F447-8BCA-B61147CE8C11}"/>
              </a:ext>
            </a:extLst>
          </p:cNvPr>
          <p:cNvSpPr>
            <a:spLocks noGrp="1" noChangeArrowheads="1"/>
          </p:cNvSpPr>
          <p:nvPr>
            <p:ph type="body" idx="1"/>
          </p:nvPr>
        </p:nvSpPr>
        <p:spPr bwMode="auto">
          <a:xfrm>
            <a:off x="685800" y="4416425"/>
            <a:ext cx="5486400" cy="4181475"/>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t>Together we can!  Working together as a team means winning together as a team!</a:t>
            </a:r>
          </a:p>
          <a:p>
            <a:pPr eaLnBrk="1" hangingPunct="1"/>
            <a:r>
              <a:rPr lang="en-US" altLang="en-US"/>
              <a:t>This is how you do want your team to feel!</a:t>
            </a:r>
          </a:p>
        </p:txBody>
      </p:sp>
    </p:spTree>
    <p:extLst>
      <p:ext uri="{BB962C8B-B14F-4D97-AF65-F5344CB8AC3E}">
        <p14:creationId xmlns:p14="http://schemas.microsoft.com/office/powerpoint/2010/main" val="379547231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a:extLst>
              <a:ext uri="{FF2B5EF4-FFF2-40B4-BE49-F238E27FC236}">
                <a16:creationId xmlns:a16="http://schemas.microsoft.com/office/drawing/2014/main" id="{18BC8930-FD15-C842-AB84-C349D773555B}"/>
              </a:ext>
            </a:extLst>
          </p:cNvPr>
          <p:cNvSpPr>
            <a:spLocks noGrp="1" noRot="1" noChangeAspect="1"/>
          </p:cNvSpPr>
          <p:nvPr>
            <p:ph type="sldImg"/>
          </p:nvPr>
        </p:nvSpPr>
        <p:spPr bwMode="auto">
          <a:xfrm>
            <a:off x="1101725" y="1227138"/>
            <a:ext cx="4413250" cy="3309937"/>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7827" name="Notes Placeholder 2">
            <a:extLst>
              <a:ext uri="{FF2B5EF4-FFF2-40B4-BE49-F238E27FC236}">
                <a16:creationId xmlns:a16="http://schemas.microsoft.com/office/drawing/2014/main" id="{821D219E-23B0-B74C-8CC3-A5C0FE15F1AA}"/>
              </a:ext>
            </a:extLst>
          </p:cNvPr>
          <p:cNvSpPr>
            <a:spLocks noGrp="1"/>
          </p:cNvSpPr>
          <p:nvPr>
            <p:ph type="body" idx="1"/>
          </p:nvPr>
        </p:nvSpPr>
        <p:spPr bwMode="auto">
          <a:xfrm>
            <a:off x="661988" y="4721225"/>
            <a:ext cx="5292725" cy="3863975"/>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https://www.smartsheet.com/blog/demystifying-5-phases-project-management</a:t>
            </a:r>
          </a:p>
        </p:txBody>
      </p:sp>
    </p:spTree>
    <p:extLst>
      <p:ext uri="{BB962C8B-B14F-4D97-AF65-F5344CB8AC3E}">
        <p14:creationId xmlns:p14="http://schemas.microsoft.com/office/powerpoint/2010/main" val="62129356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a:extLst>
              <a:ext uri="{FF2B5EF4-FFF2-40B4-BE49-F238E27FC236}">
                <a16:creationId xmlns:a16="http://schemas.microsoft.com/office/drawing/2014/main" id="{1209ABD3-A815-3A4B-9FD4-E0C4DE3ABC4A}"/>
              </a:ext>
            </a:extLst>
          </p:cNvPr>
          <p:cNvSpPr>
            <a:spLocks noGrp="1" noRot="1" noChangeAspect="1"/>
          </p:cNvSpPr>
          <p:nvPr>
            <p:ph type="sldImg"/>
          </p:nvPr>
        </p:nvSpPr>
        <p:spPr bwMode="auto">
          <a:xfrm>
            <a:off x="1101725" y="1227138"/>
            <a:ext cx="4413250" cy="3309937"/>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7043" name="Notes Placeholder 2">
            <a:extLst>
              <a:ext uri="{FF2B5EF4-FFF2-40B4-BE49-F238E27FC236}">
                <a16:creationId xmlns:a16="http://schemas.microsoft.com/office/drawing/2014/main" id="{941B20A2-F9B3-FB45-8B62-A07B9D8E6CD8}"/>
              </a:ext>
            </a:extLst>
          </p:cNvPr>
          <p:cNvSpPr>
            <a:spLocks noGrp="1"/>
          </p:cNvSpPr>
          <p:nvPr>
            <p:ph type="body" idx="1"/>
          </p:nvPr>
        </p:nvSpPr>
        <p:spPr bwMode="auto">
          <a:xfrm>
            <a:off x="661988" y="4721225"/>
            <a:ext cx="5292725" cy="3863975"/>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You can use swimlane diagrams to make sure team members clearly understand their role in a project</a:t>
            </a:r>
          </a:p>
        </p:txBody>
      </p:sp>
    </p:spTree>
    <p:extLst>
      <p:ext uri="{BB962C8B-B14F-4D97-AF65-F5344CB8AC3E}">
        <p14:creationId xmlns:p14="http://schemas.microsoft.com/office/powerpoint/2010/main" val="228180694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Slide Image Placeholder 1">
            <a:extLst>
              <a:ext uri="{FF2B5EF4-FFF2-40B4-BE49-F238E27FC236}">
                <a16:creationId xmlns:a16="http://schemas.microsoft.com/office/drawing/2014/main" id="{4C8A99AA-B8E3-6340-8B96-A8FDEE6C6AA3}"/>
              </a:ext>
            </a:extLst>
          </p:cNvPr>
          <p:cNvSpPr>
            <a:spLocks noGrp="1" noRot="1" noChangeAspect="1"/>
          </p:cNvSpPr>
          <p:nvPr>
            <p:ph type="sldImg"/>
          </p:nvPr>
        </p:nvSpPr>
        <p:spPr bwMode="auto">
          <a:xfrm>
            <a:off x="1101725" y="1227138"/>
            <a:ext cx="4413250" cy="3309937"/>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1139" name="Notes Placeholder 2">
            <a:extLst>
              <a:ext uri="{FF2B5EF4-FFF2-40B4-BE49-F238E27FC236}">
                <a16:creationId xmlns:a16="http://schemas.microsoft.com/office/drawing/2014/main" id="{F888A95B-3704-FB41-9F04-C44D7BCDB74A}"/>
              </a:ext>
            </a:extLst>
          </p:cNvPr>
          <p:cNvSpPr>
            <a:spLocks noGrp="1"/>
          </p:cNvSpPr>
          <p:nvPr>
            <p:ph type="body" idx="1"/>
          </p:nvPr>
        </p:nvSpPr>
        <p:spPr bwMode="auto">
          <a:xfrm>
            <a:off x="661988" y="4721225"/>
            <a:ext cx="5292725" cy="3863975"/>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http://www.projectaccelerator.co.uk/ten-benefits-of-good-project-management/</a:t>
            </a:r>
          </a:p>
          <a:p>
            <a:r>
              <a:rPr lang="en-GB" altLang="en-US"/>
              <a:t>Ten Benefits of Good Project Management</a:t>
            </a:r>
          </a:p>
          <a:p>
            <a:r>
              <a:rPr lang="en-GB" altLang="en-US">
                <a:hlinkClick r:id="rId3"/>
              </a:rPr>
              <a:t>Paul Naybour</a:t>
            </a:r>
            <a:r>
              <a:rPr lang="en-GB" altLang="en-US"/>
              <a:t> July 14, 2013</a:t>
            </a:r>
          </a:p>
          <a:p>
            <a:endParaRPr lang="en-GB" altLang="en-US"/>
          </a:p>
          <a:p>
            <a:endParaRPr lang="en-GB" altLang="en-US"/>
          </a:p>
          <a:p>
            <a:r>
              <a:rPr lang="en-GB" altLang="en-US"/>
              <a:t>Let’s have a close look at some benefits of project management.</a:t>
            </a:r>
          </a:p>
          <a:p>
            <a:r>
              <a:rPr lang="en-GB" altLang="en-US" b="1"/>
              <a:t>Better efficiency in delivering services</a:t>
            </a:r>
            <a:r>
              <a:rPr lang="en-GB" altLang="en-US"/>
              <a:t>-Efficient management can provide a roadmap that can be easily followed and may lead to project completion. Once you know where to avoid pot holes and bumps, it’s certain that you’ll work smarter and not harder resulting in greater productivity that will last for a very long time.</a:t>
            </a:r>
          </a:p>
          <a:p>
            <a:r>
              <a:rPr lang="en-GB" altLang="en-US" b="1"/>
              <a:t>Improved customer satisfaction</a:t>
            </a:r>
            <a:r>
              <a:rPr lang="en-GB" altLang="en-US"/>
              <a:t>-Whenever you complete any project on time and within budget, the customer will walk away satisfied and happy. So happy customer is one that you’ll see again and again, and he will also recommend your business to hundreds of other people. Greater awareness about your business means greater sales and profits. Smart management of project is done using tools that enable client/manager relationship to flourish.</a:t>
            </a:r>
          </a:p>
          <a:p>
            <a:r>
              <a:rPr lang="en-GB" altLang="en-US" b="1"/>
              <a:t>Enhanced efficacy in delivering services</a:t>
            </a:r>
            <a:r>
              <a:rPr lang="en-GB" altLang="en-US"/>
              <a:t>-The strategies you used to complete one project will serve you for many future projects.</a:t>
            </a:r>
          </a:p>
          <a:p>
            <a:r>
              <a:rPr lang="en-GB" altLang="en-US" b="1"/>
              <a:t>Improved development and growth within your team</a:t>
            </a:r>
            <a:r>
              <a:rPr lang="en-GB" altLang="en-US"/>
              <a:t>-Positive results from your project will inspire your team and it will continue to look for ways to perform in a more efficient way.</a:t>
            </a:r>
          </a:p>
          <a:p>
            <a:r>
              <a:rPr lang="en-GB" altLang="en-US" b="1"/>
              <a:t>Greater competitive edge and standing</a:t>
            </a:r>
            <a:r>
              <a:rPr lang="en-GB" altLang="en-US"/>
              <a:t>-The benefits of efficient management of any projects are visible not only within the workplace, but outside as well. With superior performance, you will enhance your position in the market and will get more business</a:t>
            </a:r>
          </a:p>
          <a:p>
            <a:r>
              <a:rPr lang="en-GB" altLang="en-US" b="1"/>
              <a:t>Chance to expand your services</a:t>
            </a:r>
            <a:r>
              <a:rPr lang="en-GB" altLang="en-US"/>
              <a:t>-It’s a byproduct of great standing. Good performance leads to even more opportunities to succeed.</a:t>
            </a:r>
          </a:p>
          <a:p>
            <a:r>
              <a:rPr lang="en-GB" altLang="en-US" b="1"/>
              <a:t>Better flexibility</a:t>
            </a:r>
            <a:r>
              <a:rPr lang="en-GB" altLang="en-US"/>
              <a:t>-The biggest benefit of efficient management is ultimate flexibility. It allows you to firmly map out your strategies on how you want your project to get completed. But, the biggest benefit of this organisation is that when you discover any smarter direction, you can immediately take it. For all types of companies, this alone is worth the cost of admission.</a:t>
            </a:r>
          </a:p>
          <a:p>
            <a:r>
              <a:rPr lang="en-GB" altLang="en-US" b="1"/>
              <a:t>Increase in quality</a:t>
            </a:r>
            <a:r>
              <a:rPr lang="en-GB" altLang="en-US"/>
              <a:t>-With enhanced effectiveness, there is will considerable increase in quality.</a:t>
            </a:r>
          </a:p>
          <a:p>
            <a:r>
              <a:rPr lang="en-GB" altLang="en-US" b="1"/>
              <a:t>Increased risk assessment</a:t>
            </a:r>
            <a:r>
              <a:rPr lang="en-GB" altLang="en-US"/>
              <a:t>-When all project players are lined up and your strategy is in place, then all potential risks will jump out and may slap your in your face. Efficient management of projects helps you in assessing the risks and warns you in time, even before you start working on any project.</a:t>
            </a:r>
          </a:p>
          <a:p>
            <a:r>
              <a:rPr lang="en-GB" altLang="en-US" b="1"/>
              <a:t>Increased productivity</a:t>
            </a:r>
            <a:r>
              <a:rPr lang="en-GB" altLang="en-US"/>
              <a:t>-Increase in quality and better management will automatically lead to greater productivity.</a:t>
            </a:r>
          </a:p>
          <a:p>
            <a:endParaRPr lang="en-GB" altLang="en-US"/>
          </a:p>
        </p:txBody>
      </p:sp>
    </p:spTree>
    <p:extLst>
      <p:ext uri="{BB962C8B-B14F-4D97-AF65-F5344CB8AC3E}">
        <p14:creationId xmlns:p14="http://schemas.microsoft.com/office/powerpoint/2010/main" val="152726371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Slide Image Placeholder 1">
            <a:extLst>
              <a:ext uri="{FF2B5EF4-FFF2-40B4-BE49-F238E27FC236}">
                <a16:creationId xmlns:a16="http://schemas.microsoft.com/office/drawing/2014/main" id="{6E357F25-12A7-704F-921F-50C24D58DBEE}"/>
              </a:ext>
            </a:extLst>
          </p:cNvPr>
          <p:cNvSpPr>
            <a:spLocks noGrp="1" noRot="1" noChangeAspect="1"/>
          </p:cNvSpPr>
          <p:nvPr>
            <p:ph type="sldImg"/>
          </p:nvPr>
        </p:nvSpPr>
        <p:spPr bwMode="auto">
          <a:xfrm>
            <a:off x="857250" y="736600"/>
            <a:ext cx="4902200" cy="3678238"/>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3187" name="Notes Placeholder 2">
            <a:extLst>
              <a:ext uri="{FF2B5EF4-FFF2-40B4-BE49-F238E27FC236}">
                <a16:creationId xmlns:a16="http://schemas.microsoft.com/office/drawing/2014/main" id="{3D253303-ABB4-984C-B0CF-E2B3305EC30B}"/>
              </a:ext>
            </a:extLst>
          </p:cNvPr>
          <p:cNvSpPr>
            <a:spLocks noGrp="1"/>
          </p:cNvSpPr>
          <p:nvPr>
            <p:ph type="body" idx="1"/>
          </p:nvPr>
        </p:nvSpPr>
        <p:spPr bwMode="auto">
          <a:xfrm>
            <a:off x="661988" y="4660900"/>
            <a:ext cx="5292725" cy="4414838"/>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a:t> </a:t>
            </a:r>
            <a:endParaRPr lang="en-GB" altLang="en-US"/>
          </a:p>
        </p:txBody>
      </p:sp>
    </p:spTree>
    <p:extLst>
      <p:ext uri="{BB962C8B-B14F-4D97-AF65-F5344CB8AC3E}">
        <p14:creationId xmlns:p14="http://schemas.microsoft.com/office/powerpoint/2010/main" val="189306091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08/11/2022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08/11/2022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08/11/2022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08/11/2022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08/11/2022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08/11/2022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08/11/2022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08/11/2022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08/11/2022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08/11/2022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08/11/2022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08/11/2022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15.emf"/><Relationship Id="rId5" Type="http://schemas.openxmlformats.org/officeDocument/2006/relationships/image" Target="../media/image14.emf"/><Relationship Id="rId4" Type="http://schemas.openxmlformats.org/officeDocument/2006/relationships/image" Target="../media/image13.emf"/></Relationships>
</file>

<file path=ppt/slides/_rels/slide20.xml.rels><?xml version="1.0" encoding="UTF-8" standalone="yes"?>
<Relationships xmlns="http://schemas.openxmlformats.org/package/2006/relationships"><Relationship Id="rId3" Type="http://schemas.openxmlformats.org/officeDocument/2006/relationships/image" Target="../media/image16.jpeg"/><Relationship Id="rId7" Type="http://schemas.openxmlformats.org/officeDocument/2006/relationships/image" Target="../media/image20.emf"/><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19.emf"/><Relationship Id="rId5" Type="http://schemas.openxmlformats.org/officeDocument/2006/relationships/image" Target="../media/image18.emf"/><Relationship Id="rId4" Type="http://schemas.openxmlformats.org/officeDocument/2006/relationships/image" Target="../media/image17.emf"/></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hyperlink" Target="https://www.lucidchart.com/users/login?return_url=/documents/editNew/34aa38ae-5929-4432-bf83-cbb295e895d3" TargetMode="Externa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hyperlink" Target="https://www.leadhershipgroup.com/about"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www.lucidchart.com/pages/examples/flowchart_software" TargetMode="External"/><Relationship Id="rId2" Type="http://schemas.openxmlformats.org/officeDocument/2006/relationships/hyperlink" Target="https://www.lucidchart.com/blog/how-to-make-a-project-charter"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hyperlink" Target="https://www.lucidchart.com/users/login?return_url=/documents/editNew/95bc80f6-91dc-4795-8058-e81871d0d6aa"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hyperlink" Target="https://www.lucidchart.com/pages/process-mapping/process-mapping-software"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hyperlink" Target="https://www.lucidchart.com/users/login?return_url=/documents/editNew/95bc80f6-91dc-4795-8058-e81871d0d6aa" TargetMode="Externa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hyperlink" Target="https://www.lucidchart.com/pages/examples/process-map/process-map-example-template"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www.lucidchart.com/users/login?return_url=/documents/editNew/ba0e7b41-c044-4840-a84b-894e4ab137f1/0" TargetMode="External"/><Relationship Id="rId2" Type="http://schemas.openxmlformats.org/officeDocument/2006/relationships/notesSlide" Target="../notesSlides/notesSlide31.xml"/><Relationship Id="rId1" Type="http://schemas.openxmlformats.org/officeDocument/2006/relationships/slideLayout" Target="../slideLayouts/slideLayout7.xml"/><Relationship Id="rId4" Type="http://schemas.openxmlformats.org/officeDocument/2006/relationships/image" Target="../media/image30.pn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www.projectaccelerator.co.uk/author/admin/" TargetMode="External"/><Relationship Id="rId2" Type="http://schemas.openxmlformats.org/officeDocument/2006/relationships/notesSlide" Target="../notesSlides/notesSlide33.xml"/><Relationship Id="rId1" Type="http://schemas.openxmlformats.org/officeDocument/2006/relationships/slideLayout" Target="../slideLayouts/slideLayout2.xml"/><Relationship Id="rId4" Type="http://schemas.openxmlformats.org/officeDocument/2006/relationships/hyperlink" Target="http://www.projectaccelerator.co.uk/ten-benefits-of-good-project-manage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FF00F-294F-EA46-9E44-4BDB3FC5E02B}"/>
              </a:ext>
            </a:extLst>
          </p:cNvPr>
          <p:cNvSpPr>
            <a:spLocks noGrp="1"/>
          </p:cNvSpPr>
          <p:nvPr>
            <p:ph type="ctrTitle"/>
          </p:nvPr>
        </p:nvSpPr>
        <p:spPr>
          <a:xfrm>
            <a:off x="250825" y="1122363"/>
            <a:ext cx="8713788" cy="2387600"/>
          </a:xfrm>
        </p:spPr>
        <p:txBody>
          <a:bodyPr>
            <a:normAutofit/>
          </a:bodyPr>
          <a:lstStyle/>
          <a:p>
            <a:pPr>
              <a:defRPr/>
            </a:pPr>
            <a:r>
              <a:rPr lang="en-GB" b="1" dirty="0"/>
              <a:t>Change Maker, Creativity and Value creation</a:t>
            </a:r>
            <a:endParaRPr lang="en-GB" dirty="0"/>
          </a:p>
        </p:txBody>
      </p:sp>
      <p:sp>
        <p:nvSpPr>
          <p:cNvPr id="15363" name="Subtitle 2">
            <a:extLst>
              <a:ext uri="{FF2B5EF4-FFF2-40B4-BE49-F238E27FC236}">
                <a16:creationId xmlns:a16="http://schemas.microsoft.com/office/drawing/2014/main" id="{A2FBDCDA-A0DE-4649-87E2-4E3F2C1FB0C7}"/>
              </a:ext>
            </a:extLst>
          </p:cNvPr>
          <p:cNvSpPr>
            <a:spLocks noGrp="1"/>
          </p:cNvSpPr>
          <p:nvPr>
            <p:ph type="subTitle" idx="1"/>
          </p:nvPr>
        </p:nvSpPr>
        <p:spPr>
          <a:xfrm>
            <a:off x="1811230" y="3140968"/>
            <a:ext cx="7058025" cy="2387600"/>
          </a:xfrm>
        </p:spPr>
        <p:txBody>
          <a:bodyPr/>
          <a:lstStyle/>
          <a:p>
            <a:r>
              <a:rPr lang="en-GB" altLang="en-US" sz="2400" b="1" dirty="0">
                <a:highlight>
                  <a:srgbClr val="FFFF00"/>
                </a:highlight>
              </a:rPr>
              <a:t>P</a:t>
            </a:r>
            <a:r>
              <a:rPr lang="en-GB" altLang="en-US" sz="2400" dirty="0">
                <a:highlight>
                  <a:srgbClr val="FFFF00"/>
                </a:highlight>
              </a:rPr>
              <a:t>roject management</a:t>
            </a:r>
          </a:p>
          <a:p>
            <a:endParaRPr lang="en-GB" altLang="en-US" sz="2400" dirty="0"/>
          </a:p>
          <a:p>
            <a:r>
              <a:rPr lang="en-GB" altLang="en-US" sz="2400" dirty="0"/>
              <a:t> </a:t>
            </a:r>
            <a:r>
              <a:rPr lang="en-GB" altLang="en-US" sz="2400" b="1" dirty="0">
                <a:solidFill>
                  <a:schemeClr val="accent6">
                    <a:lumMod val="75000"/>
                  </a:schemeClr>
                </a:solidFill>
              </a:rPr>
              <a:t>Managing Successful Computing Project</a:t>
            </a:r>
          </a:p>
          <a:p>
            <a:r>
              <a:rPr lang="en-GB" altLang="en-US" sz="2400" b="1" dirty="0"/>
              <a:t>			</a:t>
            </a:r>
          </a:p>
          <a:p>
            <a:endParaRPr lang="en-GB" altLang="en-US" sz="2400" b="1" dirty="0"/>
          </a:p>
        </p:txBody>
      </p:sp>
    </p:spTree>
    <p:extLst>
      <p:ext uri="{BB962C8B-B14F-4D97-AF65-F5344CB8AC3E}">
        <p14:creationId xmlns:p14="http://schemas.microsoft.com/office/powerpoint/2010/main" val="42842851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3666AC5A-9813-614F-AA93-5EC8CE10AD9F}"/>
              </a:ext>
            </a:extLst>
          </p:cNvPr>
          <p:cNvSpPr>
            <a:spLocks noGrp="1" noChangeArrowheads="1"/>
          </p:cNvSpPr>
          <p:nvPr>
            <p:ph type="title"/>
          </p:nvPr>
        </p:nvSpPr>
        <p:spPr>
          <a:xfrm>
            <a:off x="1525588" y="1179513"/>
            <a:ext cx="6553200" cy="508000"/>
          </a:xfrm>
        </p:spPr>
        <p:txBody>
          <a:bodyPr/>
          <a:lstStyle/>
          <a:p>
            <a:pPr eaLnBrk="1" hangingPunct="1">
              <a:defRPr/>
            </a:pPr>
            <a:r>
              <a:rPr lang="en-US" altLang="en-US" b="1" dirty="0"/>
              <a:t>Objectives</a:t>
            </a:r>
          </a:p>
        </p:txBody>
      </p:sp>
      <p:sp>
        <p:nvSpPr>
          <p:cNvPr id="16387" name="Rectangle 3">
            <a:extLst>
              <a:ext uri="{FF2B5EF4-FFF2-40B4-BE49-F238E27FC236}">
                <a16:creationId xmlns:a16="http://schemas.microsoft.com/office/drawing/2014/main" id="{0C39A144-1120-C54D-8375-BB2717746BA8}"/>
              </a:ext>
            </a:extLst>
          </p:cNvPr>
          <p:cNvSpPr>
            <a:spLocks noGrp="1"/>
          </p:cNvSpPr>
          <p:nvPr>
            <p:ph type="body" idx="1"/>
          </p:nvPr>
        </p:nvSpPr>
        <p:spPr>
          <a:xfrm>
            <a:off x="628650" y="2239963"/>
            <a:ext cx="7886700" cy="3937000"/>
          </a:xfrm>
        </p:spPr>
        <p:txBody>
          <a:bodyPr/>
          <a:lstStyle/>
          <a:p>
            <a:pPr eaLnBrk="1" hangingPunct="1"/>
            <a:r>
              <a:rPr lang="en-US" altLang="en-US">
                <a:solidFill>
                  <a:schemeClr val="accent1"/>
                </a:solidFill>
              </a:rPr>
              <a:t>Defining project management</a:t>
            </a:r>
          </a:p>
          <a:p>
            <a:pPr eaLnBrk="1" hangingPunct="1"/>
            <a:r>
              <a:rPr lang="en-US" altLang="en-US">
                <a:solidFill>
                  <a:schemeClr val="accent1"/>
                </a:solidFill>
              </a:rPr>
              <a:t>The importance of project management</a:t>
            </a:r>
          </a:p>
          <a:p>
            <a:pPr eaLnBrk="1" hangingPunct="1"/>
            <a:r>
              <a:rPr lang="en-US" altLang="en-US">
                <a:solidFill>
                  <a:schemeClr val="accent1"/>
                </a:solidFill>
              </a:rPr>
              <a:t>The role of the project manager</a:t>
            </a:r>
          </a:p>
          <a:p>
            <a:pPr eaLnBrk="1" hangingPunct="1"/>
            <a:r>
              <a:rPr lang="en-US" altLang="en-US">
                <a:solidFill>
                  <a:schemeClr val="accent1"/>
                </a:solidFill>
              </a:rPr>
              <a:t>Keys to a successful project</a:t>
            </a:r>
          </a:p>
          <a:p>
            <a:pPr eaLnBrk="1" hangingPunct="1"/>
            <a:r>
              <a:rPr lang="en-US" altLang="en-US">
                <a:solidFill>
                  <a:schemeClr val="accent1"/>
                </a:solidFill>
              </a:rPr>
              <a:t>Phases of Project Management</a:t>
            </a:r>
          </a:p>
          <a:p>
            <a:pPr eaLnBrk="1" hangingPunct="1"/>
            <a:r>
              <a:rPr lang="en-US" altLang="en-US">
                <a:solidFill>
                  <a:schemeClr val="accent1"/>
                </a:solidFill>
              </a:rPr>
              <a:t>Benefits of Project Management</a:t>
            </a:r>
          </a:p>
        </p:txBody>
      </p:sp>
    </p:spTree>
    <p:extLst>
      <p:ext uri="{BB962C8B-B14F-4D97-AF65-F5344CB8AC3E}">
        <p14:creationId xmlns:p14="http://schemas.microsoft.com/office/powerpoint/2010/main" val="26768580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3">
            <a:extLst>
              <a:ext uri="{FF2B5EF4-FFF2-40B4-BE49-F238E27FC236}">
                <a16:creationId xmlns:a16="http://schemas.microsoft.com/office/drawing/2014/main" id="{FDEB42DE-AE43-4246-9467-F477F089B031}"/>
              </a:ext>
            </a:extLst>
          </p:cNvPr>
          <p:cNvSpPr>
            <a:spLocks noGrp="1"/>
          </p:cNvSpPr>
          <p:nvPr>
            <p:ph type="body" idx="1"/>
          </p:nvPr>
        </p:nvSpPr>
        <p:spPr>
          <a:xfrm>
            <a:off x="628650" y="2239963"/>
            <a:ext cx="7886700" cy="3937000"/>
          </a:xfrm>
        </p:spPr>
        <p:txBody>
          <a:bodyPr/>
          <a:lstStyle/>
          <a:p>
            <a:pPr eaLnBrk="1" hangingPunct="1">
              <a:buFont typeface="Wingdings" pitchFamily="2" charset="2"/>
              <a:buChar char="ü"/>
            </a:pPr>
            <a:r>
              <a:rPr lang="en-US" altLang="en-US" sz="3200" b="1">
                <a:solidFill>
                  <a:srgbClr val="990033"/>
                </a:solidFill>
              </a:rPr>
              <a:t>Defining project management</a:t>
            </a:r>
          </a:p>
        </p:txBody>
      </p:sp>
    </p:spTree>
    <p:extLst>
      <p:ext uri="{BB962C8B-B14F-4D97-AF65-F5344CB8AC3E}">
        <p14:creationId xmlns:p14="http://schemas.microsoft.com/office/powerpoint/2010/main" val="12847665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5E822955-32A5-8C46-AC55-6DFAF84CC521}"/>
              </a:ext>
            </a:extLst>
          </p:cNvPr>
          <p:cNvSpPr>
            <a:spLocks noGrp="1" noChangeArrowheads="1"/>
          </p:cNvSpPr>
          <p:nvPr>
            <p:ph type="title"/>
          </p:nvPr>
        </p:nvSpPr>
        <p:spPr>
          <a:xfrm>
            <a:off x="628650" y="1033463"/>
            <a:ext cx="7886700" cy="1047750"/>
          </a:xfrm>
        </p:spPr>
        <p:txBody>
          <a:bodyPr/>
          <a:lstStyle/>
          <a:p>
            <a:pPr eaLnBrk="1" hangingPunct="1">
              <a:defRPr/>
            </a:pPr>
            <a:r>
              <a:rPr lang="en-US" altLang="en-US" b="1"/>
              <a:t>What is a Project?</a:t>
            </a:r>
          </a:p>
        </p:txBody>
      </p:sp>
      <p:sp>
        <p:nvSpPr>
          <p:cNvPr id="20483" name="Rectangle 3">
            <a:extLst>
              <a:ext uri="{FF2B5EF4-FFF2-40B4-BE49-F238E27FC236}">
                <a16:creationId xmlns:a16="http://schemas.microsoft.com/office/drawing/2014/main" id="{00A2A85A-9689-8F47-AAFA-6C3A396DA882}"/>
              </a:ext>
            </a:extLst>
          </p:cNvPr>
          <p:cNvSpPr>
            <a:spLocks noGrp="1"/>
          </p:cNvSpPr>
          <p:nvPr>
            <p:ph type="body" idx="1"/>
          </p:nvPr>
        </p:nvSpPr>
        <p:spPr>
          <a:xfrm>
            <a:off x="628650" y="1844675"/>
            <a:ext cx="8242300" cy="4606925"/>
          </a:xfrm>
        </p:spPr>
        <p:txBody>
          <a:bodyPr/>
          <a:lstStyle/>
          <a:p>
            <a:pPr indent="0" eaLnBrk="1" hangingPunct="1">
              <a:buFontTx/>
              <a:buNone/>
            </a:pPr>
            <a:r>
              <a:rPr lang="en-US" altLang="en-US">
                <a:solidFill>
                  <a:schemeClr val="accent1"/>
                </a:solidFill>
              </a:rPr>
              <a:t>A temporary and one-time endeavor undertaken to create a unique product or service, which brings about beneficial change or added value</a:t>
            </a:r>
          </a:p>
        </p:txBody>
      </p:sp>
      <p:pic>
        <p:nvPicPr>
          <p:cNvPr id="20484" name="Picture 4" descr="project molecules.jpg">
            <a:extLst>
              <a:ext uri="{FF2B5EF4-FFF2-40B4-BE49-F238E27FC236}">
                <a16:creationId xmlns:a16="http://schemas.microsoft.com/office/drawing/2014/main" id="{C2A5F67A-3586-0545-B820-AE56A900EA0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355976" y="3645024"/>
            <a:ext cx="1987550" cy="2014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599017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67B5B551-F738-0442-B6F6-FBB824B4EB77}"/>
              </a:ext>
            </a:extLst>
          </p:cNvPr>
          <p:cNvSpPr>
            <a:spLocks noGrp="1" noChangeArrowheads="1"/>
          </p:cNvSpPr>
          <p:nvPr>
            <p:ph type="title"/>
          </p:nvPr>
        </p:nvSpPr>
        <p:spPr>
          <a:xfrm>
            <a:off x="1770063" y="1376363"/>
            <a:ext cx="6553200" cy="508000"/>
          </a:xfrm>
        </p:spPr>
        <p:txBody>
          <a:bodyPr/>
          <a:lstStyle/>
          <a:p>
            <a:pPr eaLnBrk="1" hangingPunct="1">
              <a:defRPr/>
            </a:pPr>
            <a:r>
              <a:rPr lang="en-US" altLang="en-US" b="1" dirty="0"/>
              <a:t>Project Management</a:t>
            </a:r>
          </a:p>
        </p:txBody>
      </p:sp>
      <p:sp>
        <p:nvSpPr>
          <p:cNvPr id="22531" name="Rectangle 3">
            <a:extLst>
              <a:ext uri="{FF2B5EF4-FFF2-40B4-BE49-F238E27FC236}">
                <a16:creationId xmlns:a16="http://schemas.microsoft.com/office/drawing/2014/main" id="{E24FBAA1-F4E2-FA43-B113-08C022188DE6}"/>
              </a:ext>
            </a:extLst>
          </p:cNvPr>
          <p:cNvSpPr>
            <a:spLocks noGrp="1"/>
          </p:cNvSpPr>
          <p:nvPr>
            <p:ph type="body" idx="1"/>
          </p:nvPr>
        </p:nvSpPr>
        <p:spPr>
          <a:xfrm>
            <a:off x="922338" y="2895600"/>
            <a:ext cx="7643812" cy="3302000"/>
          </a:xfrm>
        </p:spPr>
        <p:txBody>
          <a:bodyPr/>
          <a:lstStyle/>
          <a:p>
            <a:pPr eaLnBrk="1" hangingPunct="1">
              <a:buFontTx/>
              <a:buNone/>
            </a:pPr>
            <a:r>
              <a:rPr lang="en-US" altLang="en-US"/>
              <a:t>   </a:t>
            </a:r>
            <a:r>
              <a:rPr lang="en-US" altLang="en-US" sz="3200">
                <a:solidFill>
                  <a:schemeClr val="accent1"/>
                </a:solidFill>
              </a:rPr>
              <a:t>The very first thing you learn in project management is..</a:t>
            </a:r>
          </a:p>
          <a:p>
            <a:pPr eaLnBrk="1" hangingPunct="1">
              <a:buFontTx/>
              <a:buNone/>
            </a:pPr>
            <a:endParaRPr lang="en-US" altLang="en-US" sz="3200">
              <a:solidFill>
                <a:schemeClr val="accent1"/>
              </a:solidFill>
            </a:endParaRPr>
          </a:p>
          <a:p>
            <a:pPr eaLnBrk="1" hangingPunct="1">
              <a:buFontTx/>
              <a:buNone/>
            </a:pPr>
            <a:r>
              <a:rPr lang="en-US" altLang="en-US" sz="3200">
                <a:solidFill>
                  <a:schemeClr val="accent1"/>
                </a:solidFill>
              </a:rPr>
              <a:t>   that the focus of a Project Manager is always…</a:t>
            </a:r>
          </a:p>
        </p:txBody>
      </p:sp>
    </p:spTree>
    <p:extLst>
      <p:ext uri="{BB962C8B-B14F-4D97-AF65-F5344CB8AC3E}">
        <p14:creationId xmlns:p14="http://schemas.microsoft.com/office/powerpoint/2010/main" val="4189445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B5A003D1-DCC5-D842-B9CD-118ABFEC1E67}"/>
              </a:ext>
            </a:extLst>
          </p:cNvPr>
          <p:cNvSpPr>
            <a:spLocks noGrp="1" noChangeArrowheads="1"/>
          </p:cNvSpPr>
          <p:nvPr>
            <p:ph type="title"/>
          </p:nvPr>
        </p:nvSpPr>
        <p:spPr>
          <a:xfrm>
            <a:off x="1195388" y="236538"/>
            <a:ext cx="6553200" cy="508000"/>
          </a:xfrm>
        </p:spPr>
        <p:txBody>
          <a:bodyPr/>
          <a:lstStyle/>
          <a:p>
            <a:pPr eaLnBrk="1" hangingPunct="1">
              <a:defRPr/>
            </a:pPr>
            <a:r>
              <a:rPr lang="en-US" altLang="en-US" sz="3200" b="1"/>
              <a:t>PM Triple Constraints</a:t>
            </a:r>
          </a:p>
        </p:txBody>
      </p:sp>
      <p:sp>
        <p:nvSpPr>
          <p:cNvPr id="151555" name="Rectangle 3">
            <a:extLst>
              <a:ext uri="{FF2B5EF4-FFF2-40B4-BE49-F238E27FC236}">
                <a16:creationId xmlns:a16="http://schemas.microsoft.com/office/drawing/2014/main" id="{B24AA4DB-44D8-0848-A0A3-3F241B004C49}"/>
              </a:ext>
            </a:extLst>
          </p:cNvPr>
          <p:cNvSpPr>
            <a:spLocks noGrp="1"/>
          </p:cNvSpPr>
          <p:nvPr>
            <p:ph type="body" idx="1"/>
          </p:nvPr>
        </p:nvSpPr>
        <p:spPr>
          <a:xfrm>
            <a:off x="1125538" y="1485900"/>
            <a:ext cx="7643812" cy="4318000"/>
          </a:xfrm>
        </p:spPr>
        <p:txBody>
          <a:bodyPr/>
          <a:lstStyle/>
          <a:p>
            <a:pPr eaLnBrk="1" hangingPunct="1"/>
            <a:r>
              <a:rPr lang="en-US" altLang="en-US" sz="4000" b="1">
                <a:solidFill>
                  <a:schemeClr val="accent1"/>
                </a:solidFill>
              </a:rPr>
              <a:t>Time</a:t>
            </a:r>
          </a:p>
          <a:p>
            <a:pPr eaLnBrk="1" hangingPunct="1">
              <a:buFontTx/>
              <a:buNone/>
            </a:pPr>
            <a:endParaRPr lang="en-US" altLang="en-US" sz="4000" b="1">
              <a:solidFill>
                <a:schemeClr val="accent1"/>
              </a:solidFill>
            </a:endParaRPr>
          </a:p>
          <a:p>
            <a:pPr eaLnBrk="1" hangingPunct="1"/>
            <a:r>
              <a:rPr lang="en-US" altLang="en-US" sz="4000" b="1">
                <a:solidFill>
                  <a:schemeClr val="accent1"/>
                </a:solidFill>
              </a:rPr>
              <a:t>Cost</a:t>
            </a:r>
          </a:p>
          <a:p>
            <a:pPr eaLnBrk="1" hangingPunct="1">
              <a:buFontTx/>
              <a:buNone/>
            </a:pPr>
            <a:endParaRPr lang="en-US" altLang="en-US" sz="4000" b="1">
              <a:solidFill>
                <a:schemeClr val="accent1"/>
              </a:solidFill>
            </a:endParaRPr>
          </a:p>
          <a:p>
            <a:pPr eaLnBrk="1" hangingPunct="1"/>
            <a:r>
              <a:rPr lang="en-US" altLang="en-US" sz="4000" b="1">
                <a:solidFill>
                  <a:schemeClr val="accent1"/>
                </a:solidFill>
              </a:rPr>
              <a:t>Scope</a:t>
            </a:r>
          </a:p>
        </p:txBody>
      </p:sp>
      <p:pic>
        <p:nvPicPr>
          <p:cNvPr id="151556" name="Picture 4" descr="PM Triangle">
            <a:extLst>
              <a:ext uri="{FF2B5EF4-FFF2-40B4-BE49-F238E27FC236}">
                <a16:creationId xmlns:a16="http://schemas.microsoft.com/office/drawing/2014/main" id="{7AC813DC-D001-004B-96E5-6D719EE05E5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79912" y="1715294"/>
            <a:ext cx="3589338" cy="301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1557" name="Text Box 5">
            <a:extLst>
              <a:ext uri="{FF2B5EF4-FFF2-40B4-BE49-F238E27FC236}">
                <a16:creationId xmlns:a16="http://schemas.microsoft.com/office/drawing/2014/main" id="{C88AD7F9-50F1-C242-89E8-5E8AAF564FD7}"/>
              </a:ext>
            </a:extLst>
          </p:cNvPr>
          <p:cNvSpPr txBox="1">
            <a:spLocks noChangeArrowheads="1"/>
          </p:cNvSpPr>
          <p:nvPr/>
        </p:nvSpPr>
        <p:spPr bwMode="auto">
          <a:xfrm>
            <a:off x="3923928" y="4960937"/>
            <a:ext cx="4368800"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spcBef>
                <a:spcPct val="50000"/>
              </a:spcBef>
            </a:pPr>
            <a:r>
              <a:rPr lang="en-US" altLang="en-US" b="1" dirty="0">
                <a:solidFill>
                  <a:srgbClr val="CC0000"/>
                </a:solidFill>
                <a:latin typeface="Arial" panose="020B0604020202020204" pitchFamily="34" charset="0"/>
              </a:rPr>
              <a:t>Manage these or they will manage you!</a:t>
            </a:r>
          </a:p>
        </p:txBody>
      </p:sp>
    </p:spTree>
    <p:extLst>
      <p:ext uri="{BB962C8B-B14F-4D97-AF65-F5344CB8AC3E}">
        <p14:creationId xmlns:p14="http://schemas.microsoft.com/office/powerpoint/2010/main" val="71058601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9" presetClass="entr" presetSubtype="0" accel="100000" fill="hold" nodeType="clickEffect">
                                  <p:stCondLst>
                                    <p:cond delay="0"/>
                                  </p:stCondLst>
                                  <p:childTnLst>
                                    <p:set>
                                      <p:cBhvr>
                                        <p:cTn id="6" dur="1" fill="hold">
                                          <p:stCondLst>
                                            <p:cond delay="0"/>
                                          </p:stCondLst>
                                        </p:cTn>
                                        <p:tgtEl>
                                          <p:spTgt spid="151555">
                                            <p:txEl>
                                              <p:pRg st="0" end="0"/>
                                            </p:txEl>
                                          </p:spTgt>
                                        </p:tgtEl>
                                        <p:attrNameLst>
                                          <p:attrName>style.visibility</p:attrName>
                                        </p:attrNameLst>
                                      </p:cBhvr>
                                      <p:to>
                                        <p:strVal val="visible"/>
                                      </p:to>
                                    </p:set>
                                    <p:anim calcmode="lin" valueType="num">
                                      <p:cBhvr>
                                        <p:cTn id="7" dur="500" fill="hold"/>
                                        <p:tgtEl>
                                          <p:spTgt spid="151555">
                                            <p:txEl>
                                              <p:pRg st="0" end="0"/>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8" dur="500" fill="hold"/>
                                        <p:tgtEl>
                                          <p:spTgt spid="151555">
                                            <p:txEl>
                                              <p:pRg st="0" end="0"/>
                                            </p:txEl>
                                          </p:spTgt>
                                        </p:tgtEl>
                                        <p:attrNameLst>
                                          <p:attrName>ppt_w</p:attrName>
                                        </p:attrNameLst>
                                      </p:cBhvr>
                                      <p:tavLst>
                                        <p:tav tm="0">
                                          <p:val>
                                            <p:strVal val="#ppt_w+.3"/>
                                          </p:val>
                                        </p:tav>
                                        <p:tav tm="50000">
                                          <p:val>
                                            <p:strVal val="#ppt_w+.3"/>
                                          </p:val>
                                        </p:tav>
                                        <p:tav tm="100000">
                                          <p:val>
                                            <p:strVal val="#ppt_w"/>
                                          </p:val>
                                        </p:tav>
                                      </p:tavLst>
                                    </p:anim>
                                    <p:anim calcmode="lin" valueType="num">
                                      <p:cBhvr>
                                        <p:cTn id="9" dur="500" fill="hold"/>
                                        <p:tgtEl>
                                          <p:spTgt spid="151555">
                                            <p:txEl>
                                              <p:pRg st="0" end="0"/>
                                            </p:txEl>
                                          </p:spTgt>
                                        </p:tgtEl>
                                        <p:attrNameLst>
                                          <p:attrName>ppt_x</p:attrName>
                                        </p:attrNameLst>
                                      </p:cBhvr>
                                      <p:tavLst>
                                        <p:tav tm="0">
                                          <p:val>
                                            <p:strVal val="#ppt_x-.3"/>
                                          </p:val>
                                        </p:tav>
                                        <p:tav tm="50000">
                                          <p:val>
                                            <p:strVal val="#ppt_x"/>
                                          </p:val>
                                        </p:tav>
                                        <p:tav tm="100000">
                                          <p:val>
                                            <p:strVal val="#ppt_x"/>
                                          </p:val>
                                        </p:tav>
                                      </p:tavLst>
                                    </p:anim>
                                    <p:anim calcmode="lin" valueType="num">
                                      <p:cBhvr>
                                        <p:cTn id="10" dur="500" fill="hold"/>
                                        <p:tgtEl>
                                          <p:spTgt spid="151555">
                                            <p:txEl>
                                              <p:pRg st="0" end="0"/>
                                            </p:txEl>
                                          </p:spTgt>
                                        </p:tgtEl>
                                        <p:attrNameLst>
                                          <p:attrName>ppt_y</p:attrName>
                                        </p:attrNameLst>
                                      </p:cBhvr>
                                      <p:tavLst>
                                        <p:tav tm="0">
                                          <p:val>
                                            <p:strVal val="#ppt_y"/>
                                          </p:val>
                                        </p:tav>
                                        <p:tav tm="100000">
                                          <p:val>
                                            <p:strVal val="#ppt_y"/>
                                          </p:val>
                                        </p:tav>
                                      </p:tavLst>
                                    </p:anim>
                                  </p:childTnLst>
                                </p:cTn>
                              </p:par>
                            </p:childTnLst>
                          </p:cTn>
                        </p:par>
                        <p:par>
                          <p:cTn id="11" fill="hold" nodeType="afterGroup">
                            <p:stCondLst>
                              <p:cond delay="500"/>
                            </p:stCondLst>
                            <p:childTnLst>
                              <p:par>
                                <p:cTn id="12" presetID="39" presetClass="entr" presetSubtype="0" accel="100000" fill="hold" nodeType="afterEffect">
                                  <p:stCondLst>
                                    <p:cond delay="0"/>
                                  </p:stCondLst>
                                  <p:childTnLst>
                                    <p:set>
                                      <p:cBhvr>
                                        <p:cTn id="13" dur="1" fill="hold">
                                          <p:stCondLst>
                                            <p:cond delay="0"/>
                                          </p:stCondLst>
                                        </p:cTn>
                                        <p:tgtEl>
                                          <p:spTgt spid="151555">
                                            <p:txEl>
                                              <p:pRg st="2" end="2"/>
                                            </p:txEl>
                                          </p:spTgt>
                                        </p:tgtEl>
                                        <p:attrNameLst>
                                          <p:attrName>style.visibility</p:attrName>
                                        </p:attrNameLst>
                                      </p:cBhvr>
                                      <p:to>
                                        <p:strVal val="visible"/>
                                      </p:to>
                                    </p:set>
                                    <p:anim calcmode="lin" valueType="num">
                                      <p:cBhvr>
                                        <p:cTn id="14" dur="500" fill="hold"/>
                                        <p:tgtEl>
                                          <p:spTgt spid="151555">
                                            <p:txEl>
                                              <p:pRg st="2" end="2"/>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15" dur="500" fill="hold"/>
                                        <p:tgtEl>
                                          <p:spTgt spid="151555">
                                            <p:txEl>
                                              <p:pRg st="2" end="2"/>
                                            </p:txEl>
                                          </p:spTgt>
                                        </p:tgtEl>
                                        <p:attrNameLst>
                                          <p:attrName>ppt_w</p:attrName>
                                        </p:attrNameLst>
                                      </p:cBhvr>
                                      <p:tavLst>
                                        <p:tav tm="0">
                                          <p:val>
                                            <p:strVal val="#ppt_w+.3"/>
                                          </p:val>
                                        </p:tav>
                                        <p:tav tm="50000">
                                          <p:val>
                                            <p:strVal val="#ppt_w+.3"/>
                                          </p:val>
                                        </p:tav>
                                        <p:tav tm="100000">
                                          <p:val>
                                            <p:strVal val="#ppt_w"/>
                                          </p:val>
                                        </p:tav>
                                      </p:tavLst>
                                    </p:anim>
                                    <p:anim calcmode="lin" valueType="num">
                                      <p:cBhvr>
                                        <p:cTn id="16" dur="500" fill="hold"/>
                                        <p:tgtEl>
                                          <p:spTgt spid="151555">
                                            <p:txEl>
                                              <p:pRg st="2" end="2"/>
                                            </p:txEl>
                                          </p:spTgt>
                                        </p:tgtEl>
                                        <p:attrNameLst>
                                          <p:attrName>ppt_x</p:attrName>
                                        </p:attrNameLst>
                                      </p:cBhvr>
                                      <p:tavLst>
                                        <p:tav tm="0">
                                          <p:val>
                                            <p:strVal val="#ppt_x-.3"/>
                                          </p:val>
                                        </p:tav>
                                        <p:tav tm="50000">
                                          <p:val>
                                            <p:strVal val="#ppt_x"/>
                                          </p:val>
                                        </p:tav>
                                        <p:tav tm="100000">
                                          <p:val>
                                            <p:strVal val="#ppt_x"/>
                                          </p:val>
                                        </p:tav>
                                      </p:tavLst>
                                    </p:anim>
                                    <p:anim calcmode="lin" valueType="num">
                                      <p:cBhvr>
                                        <p:cTn id="17" dur="500" fill="hold"/>
                                        <p:tgtEl>
                                          <p:spTgt spid="151555">
                                            <p:txEl>
                                              <p:pRg st="2" end="2"/>
                                            </p:txEl>
                                          </p:spTgt>
                                        </p:tgtEl>
                                        <p:attrNameLst>
                                          <p:attrName>ppt_y</p:attrName>
                                        </p:attrNameLst>
                                      </p:cBhvr>
                                      <p:tavLst>
                                        <p:tav tm="0">
                                          <p:val>
                                            <p:strVal val="#ppt_y"/>
                                          </p:val>
                                        </p:tav>
                                        <p:tav tm="100000">
                                          <p:val>
                                            <p:strVal val="#ppt_y"/>
                                          </p:val>
                                        </p:tav>
                                      </p:tavLst>
                                    </p:anim>
                                  </p:childTnLst>
                                </p:cTn>
                              </p:par>
                            </p:childTnLst>
                          </p:cTn>
                        </p:par>
                        <p:par>
                          <p:cTn id="18" fill="hold" nodeType="afterGroup">
                            <p:stCondLst>
                              <p:cond delay="1000"/>
                            </p:stCondLst>
                            <p:childTnLst>
                              <p:par>
                                <p:cTn id="19" presetID="39" presetClass="entr" presetSubtype="0" accel="100000" fill="hold" nodeType="afterEffect">
                                  <p:stCondLst>
                                    <p:cond delay="0"/>
                                  </p:stCondLst>
                                  <p:childTnLst>
                                    <p:set>
                                      <p:cBhvr>
                                        <p:cTn id="20" dur="1" fill="hold">
                                          <p:stCondLst>
                                            <p:cond delay="0"/>
                                          </p:stCondLst>
                                        </p:cTn>
                                        <p:tgtEl>
                                          <p:spTgt spid="151555">
                                            <p:txEl>
                                              <p:pRg st="4" end="4"/>
                                            </p:txEl>
                                          </p:spTgt>
                                        </p:tgtEl>
                                        <p:attrNameLst>
                                          <p:attrName>style.visibility</p:attrName>
                                        </p:attrNameLst>
                                      </p:cBhvr>
                                      <p:to>
                                        <p:strVal val="visible"/>
                                      </p:to>
                                    </p:set>
                                    <p:anim calcmode="lin" valueType="num">
                                      <p:cBhvr>
                                        <p:cTn id="21" dur="500" fill="hold"/>
                                        <p:tgtEl>
                                          <p:spTgt spid="151555">
                                            <p:txEl>
                                              <p:pRg st="4" end="4"/>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22" dur="500" fill="hold"/>
                                        <p:tgtEl>
                                          <p:spTgt spid="151555">
                                            <p:txEl>
                                              <p:pRg st="4" end="4"/>
                                            </p:txEl>
                                          </p:spTgt>
                                        </p:tgtEl>
                                        <p:attrNameLst>
                                          <p:attrName>ppt_w</p:attrName>
                                        </p:attrNameLst>
                                      </p:cBhvr>
                                      <p:tavLst>
                                        <p:tav tm="0">
                                          <p:val>
                                            <p:strVal val="#ppt_w+.3"/>
                                          </p:val>
                                        </p:tav>
                                        <p:tav tm="50000">
                                          <p:val>
                                            <p:strVal val="#ppt_w+.3"/>
                                          </p:val>
                                        </p:tav>
                                        <p:tav tm="100000">
                                          <p:val>
                                            <p:strVal val="#ppt_w"/>
                                          </p:val>
                                        </p:tav>
                                      </p:tavLst>
                                    </p:anim>
                                    <p:anim calcmode="lin" valueType="num">
                                      <p:cBhvr>
                                        <p:cTn id="23" dur="500" fill="hold"/>
                                        <p:tgtEl>
                                          <p:spTgt spid="151555">
                                            <p:txEl>
                                              <p:pRg st="4" end="4"/>
                                            </p:txEl>
                                          </p:spTgt>
                                        </p:tgtEl>
                                        <p:attrNameLst>
                                          <p:attrName>ppt_x</p:attrName>
                                        </p:attrNameLst>
                                      </p:cBhvr>
                                      <p:tavLst>
                                        <p:tav tm="0">
                                          <p:val>
                                            <p:strVal val="#ppt_x-.3"/>
                                          </p:val>
                                        </p:tav>
                                        <p:tav tm="50000">
                                          <p:val>
                                            <p:strVal val="#ppt_x"/>
                                          </p:val>
                                        </p:tav>
                                        <p:tav tm="100000">
                                          <p:val>
                                            <p:strVal val="#ppt_x"/>
                                          </p:val>
                                        </p:tav>
                                      </p:tavLst>
                                    </p:anim>
                                    <p:anim calcmode="lin" valueType="num">
                                      <p:cBhvr>
                                        <p:cTn id="24" dur="500" fill="hold"/>
                                        <p:tgtEl>
                                          <p:spTgt spid="151555">
                                            <p:txEl>
                                              <p:pRg st="4" end="4"/>
                                            </p:txEl>
                                          </p:spTgt>
                                        </p:tgtEl>
                                        <p:attrNameLst>
                                          <p:attrName>ppt_y</p:attrName>
                                        </p:attrNameLst>
                                      </p:cBhvr>
                                      <p:tavLst>
                                        <p:tav tm="0">
                                          <p:val>
                                            <p:strVal val="#ppt_y"/>
                                          </p:val>
                                        </p:tav>
                                        <p:tav tm="100000">
                                          <p:val>
                                            <p:strVal val="#ppt_y"/>
                                          </p:val>
                                        </p:tav>
                                      </p:tavLst>
                                    </p:anim>
                                  </p:childTnLst>
                                </p:cTn>
                              </p:par>
                            </p:childTnLst>
                          </p:cTn>
                        </p:par>
                        <p:par>
                          <p:cTn id="25" fill="hold" nodeType="afterGroup">
                            <p:stCondLst>
                              <p:cond delay="1500"/>
                            </p:stCondLst>
                            <p:childTnLst>
                              <p:par>
                                <p:cTn id="26" presetID="3" presetClass="entr" presetSubtype="10" fill="hold" nodeType="afterEffect">
                                  <p:stCondLst>
                                    <p:cond delay="0"/>
                                  </p:stCondLst>
                                  <p:childTnLst>
                                    <p:set>
                                      <p:cBhvr>
                                        <p:cTn id="27" dur="1" fill="hold">
                                          <p:stCondLst>
                                            <p:cond delay="0"/>
                                          </p:stCondLst>
                                        </p:cTn>
                                        <p:tgtEl>
                                          <p:spTgt spid="151556"/>
                                        </p:tgtEl>
                                        <p:attrNameLst>
                                          <p:attrName>style.visibility</p:attrName>
                                        </p:attrNameLst>
                                      </p:cBhvr>
                                      <p:to>
                                        <p:strVal val="visible"/>
                                      </p:to>
                                    </p:set>
                                    <p:animEffect transition="in" filter="blinds(horizontal)">
                                      <p:cBhvr>
                                        <p:cTn id="28" dur="500"/>
                                        <p:tgtEl>
                                          <p:spTgt spid="151556"/>
                                        </p:tgtEl>
                                      </p:cBhvr>
                                    </p:animEffect>
                                  </p:childTnLst>
                                </p:cTn>
                              </p:par>
                            </p:childTnLst>
                          </p:cTn>
                        </p:par>
                        <p:par>
                          <p:cTn id="29" fill="hold" nodeType="afterGroup">
                            <p:stCondLst>
                              <p:cond delay="2000"/>
                            </p:stCondLst>
                            <p:childTnLst>
                              <p:par>
                                <p:cTn id="30" presetID="5" presetClass="entr" presetSubtype="10" fill="hold" grpId="0" nodeType="afterEffect">
                                  <p:stCondLst>
                                    <p:cond delay="0"/>
                                  </p:stCondLst>
                                  <p:childTnLst>
                                    <p:set>
                                      <p:cBhvr>
                                        <p:cTn id="31" dur="1" fill="hold">
                                          <p:stCondLst>
                                            <p:cond delay="0"/>
                                          </p:stCondLst>
                                        </p:cTn>
                                        <p:tgtEl>
                                          <p:spTgt spid="151557"/>
                                        </p:tgtEl>
                                        <p:attrNameLst>
                                          <p:attrName>style.visibility</p:attrName>
                                        </p:attrNameLst>
                                      </p:cBhvr>
                                      <p:to>
                                        <p:strVal val="visible"/>
                                      </p:to>
                                    </p:set>
                                    <p:animEffect transition="in" filter="checkerboard(across)">
                                      <p:cBhvr>
                                        <p:cTn id="32" dur="500"/>
                                        <p:tgtEl>
                                          <p:spTgt spid="15155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155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03A15BA4-1F66-6449-8312-7C3A389080F6}"/>
              </a:ext>
            </a:extLst>
          </p:cNvPr>
          <p:cNvSpPr>
            <a:spLocks noGrp="1" noChangeArrowheads="1"/>
          </p:cNvSpPr>
          <p:nvPr>
            <p:ph type="title"/>
          </p:nvPr>
        </p:nvSpPr>
        <p:spPr>
          <a:xfrm>
            <a:off x="1619672" y="283599"/>
            <a:ext cx="6553200" cy="1203325"/>
          </a:xfrm>
        </p:spPr>
        <p:txBody>
          <a:bodyPr/>
          <a:lstStyle/>
          <a:p>
            <a:pPr eaLnBrk="1" hangingPunct="1">
              <a:defRPr/>
            </a:pPr>
            <a:r>
              <a:rPr lang="en-US" altLang="en-US" b="1" dirty="0"/>
              <a:t>Defining Project Management</a:t>
            </a:r>
          </a:p>
        </p:txBody>
      </p:sp>
      <p:sp>
        <p:nvSpPr>
          <p:cNvPr id="26627" name="Rectangle 3">
            <a:extLst>
              <a:ext uri="{FF2B5EF4-FFF2-40B4-BE49-F238E27FC236}">
                <a16:creationId xmlns:a16="http://schemas.microsoft.com/office/drawing/2014/main" id="{F69E8DAE-01C8-4249-AA6E-2CDDF6EC5F3A}"/>
              </a:ext>
            </a:extLst>
          </p:cNvPr>
          <p:cNvSpPr>
            <a:spLocks noGrp="1"/>
          </p:cNvSpPr>
          <p:nvPr>
            <p:ph type="body" idx="1"/>
          </p:nvPr>
        </p:nvSpPr>
        <p:spPr>
          <a:xfrm>
            <a:off x="1268413" y="1628800"/>
            <a:ext cx="7643812" cy="4318000"/>
          </a:xfrm>
        </p:spPr>
        <p:txBody>
          <a:bodyPr/>
          <a:lstStyle/>
          <a:p>
            <a:pPr marL="855663" indent="-347663" eaLnBrk="1" hangingPunct="1"/>
            <a:r>
              <a:rPr lang="en-US" altLang="en-US" dirty="0">
                <a:solidFill>
                  <a:schemeClr val="accent1"/>
                </a:solidFill>
              </a:rPr>
              <a:t>The application of knowledge, skills, tools and techniques to project activities to meet project requirements</a:t>
            </a:r>
          </a:p>
          <a:p>
            <a:pPr marL="855663" indent="-347663" eaLnBrk="1" hangingPunct="1">
              <a:buFontTx/>
              <a:buNone/>
            </a:pPr>
            <a:endParaRPr lang="en-US" altLang="en-US" dirty="0">
              <a:solidFill>
                <a:schemeClr val="accent1"/>
              </a:solidFill>
            </a:endParaRPr>
          </a:p>
          <a:p>
            <a:pPr marL="855663" indent="-347663" eaLnBrk="1" hangingPunct="1"/>
            <a:r>
              <a:rPr lang="en-US" altLang="en-US" dirty="0">
                <a:solidFill>
                  <a:schemeClr val="accent1"/>
                </a:solidFill>
              </a:rPr>
              <a:t>Organizing and managing resources so the project is completed within defined scope, quality, time and cost constraints</a:t>
            </a:r>
          </a:p>
          <a:p>
            <a:pPr marL="855663" indent="-347663" eaLnBrk="1" hangingPunct="1">
              <a:buFontTx/>
              <a:buNone/>
            </a:pPr>
            <a:endParaRPr lang="en-US" altLang="en-US" dirty="0"/>
          </a:p>
          <a:p>
            <a:pPr marL="855663" indent="-347663" eaLnBrk="1" hangingPunct="1"/>
            <a:endParaRPr lang="en-US" altLang="en-US" dirty="0"/>
          </a:p>
          <a:p>
            <a:pPr marL="855663" indent="-347663" eaLnBrk="1" hangingPunct="1">
              <a:buFontTx/>
              <a:buAutoNum type="arabicPeriod"/>
            </a:pPr>
            <a:endParaRPr lang="en-US" altLang="en-US" dirty="0"/>
          </a:p>
          <a:p>
            <a:pPr marL="855663" indent="-347663" eaLnBrk="1" hangingPunct="1">
              <a:buFontTx/>
              <a:buNone/>
            </a:pPr>
            <a:endParaRPr lang="en-US" altLang="en-US" dirty="0"/>
          </a:p>
          <a:p>
            <a:pPr marL="855663" indent="-347663" eaLnBrk="1" hangingPunct="1">
              <a:buFontTx/>
              <a:buNone/>
            </a:pPr>
            <a:endParaRPr lang="en-US" altLang="en-US" dirty="0"/>
          </a:p>
        </p:txBody>
      </p:sp>
      <p:sp>
        <p:nvSpPr>
          <p:cNvPr id="26628" name="WordArt 6">
            <a:extLst>
              <a:ext uri="{FF2B5EF4-FFF2-40B4-BE49-F238E27FC236}">
                <a16:creationId xmlns:a16="http://schemas.microsoft.com/office/drawing/2014/main" id="{0AA7F85E-F313-D54A-A3A2-4F140A2E9DA7}"/>
              </a:ext>
            </a:extLst>
          </p:cNvPr>
          <p:cNvSpPr>
            <a:spLocks noChangeArrowheads="1" noChangeShapeType="1" noTextEdit="1"/>
          </p:cNvSpPr>
          <p:nvPr/>
        </p:nvSpPr>
        <p:spPr bwMode="auto">
          <a:xfrm>
            <a:off x="534988" y="3414713"/>
            <a:ext cx="733425" cy="1285875"/>
          </a:xfrm>
          <a:prstGeom prst="rect">
            <a:avLst/>
          </a:prstGeom>
        </p:spPr>
        <p:txBody>
          <a:bodyPr wrap="none" fromWordArt="1">
            <a:prstTxWarp prst="textSlantUp">
              <a:avLst>
                <a:gd name="adj" fmla="val 32056"/>
              </a:avLst>
            </a:prstTxWarp>
          </a:bodyPr>
          <a:lstStyle/>
          <a:p>
            <a:pPr algn="ctr"/>
            <a:r>
              <a:rPr lang="en-US" sz="3600" kern="10">
                <a:ln w="9525">
                  <a:solidFill>
                    <a:srgbClr val="CC99FF"/>
                  </a:solidFill>
                  <a:round/>
                  <a:headEnd/>
                  <a:tailEnd/>
                </a:ln>
                <a:gradFill rotWithShape="1">
                  <a:gsLst>
                    <a:gs pos="0">
                      <a:srgbClr val="6600CC"/>
                    </a:gs>
                    <a:gs pos="100000">
                      <a:srgbClr val="CC00CC"/>
                    </a:gs>
                  </a:gsLst>
                  <a:lin ang="5400000" scaled="1"/>
                </a:gradFill>
                <a:effectLst>
                  <a:outerShdw dist="53882" dir="2700000" algn="ctr" rotWithShape="0">
                    <a:srgbClr val="9999FF">
                      <a:alpha val="79999"/>
                    </a:srgbClr>
                  </a:outerShdw>
                </a:effectLst>
                <a:latin typeface="Impact" panose="020B0806030902050204" pitchFamily="34" charset="0"/>
              </a:rPr>
              <a:t>AND</a:t>
            </a:r>
          </a:p>
        </p:txBody>
      </p:sp>
    </p:spTree>
    <p:extLst>
      <p:ext uri="{BB962C8B-B14F-4D97-AF65-F5344CB8AC3E}">
        <p14:creationId xmlns:p14="http://schemas.microsoft.com/office/powerpoint/2010/main" val="12331635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276B9325-52E9-9F48-ACF5-1BA98060C6BC}"/>
              </a:ext>
            </a:extLst>
          </p:cNvPr>
          <p:cNvSpPr>
            <a:spLocks noGrp="1" noChangeArrowheads="1"/>
          </p:cNvSpPr>
          <p:nvPr>
            <p:ph type="title"/>
          </p:nvPr>
        </p:nvSpPr>
        <p:spPr>
          <a:xfrm>
            <a:off x="2970213" y="1425575"/>
            <a:ext cx="6553200" cy="508000"/>
          </a:xfrm>
        </p:spPr>
        <p:txBody>
          <a:bodyPr/>
          <a:lstStyle/>
          <a:p>
            <a:pPr eaLnBrk="1" hangingPunct="1">
              <a:defRPr/>
            </a:pPr>
            <a:r>
              <a:rPr lang="en-US" altLang="en-US" dirty="0"/>
              <a:t>Objectives</a:t>
            </a:r>
          </a:p>
        </p:txBody>
      </p:sp>
      <p:sp>
        <p:nvSpPr>
          <p:cNvPr id="28675" name="Rectangle 3">
            <a:extLst>
              <a:ext uri="{FF2B5EF4-FFF2-40B4-BE49-F238E27FC236}">
                <a16:creationId xmlns:a16="http://schemas.microsoft.com/office/drawing/2014/main" id="{884B8B11-1236-B849-943F-184273DC4FA4}"/>
              </a:ext>
            </a:extLst>
          </p:cNvPr>
          <p:cNvSpPr>
            <a:spLocks noGrp="1"/>
          </p:cNvSpPr>
          <p:nvPr>
            <p:ph type="body" idx="1"/>
          </p:nvPr>
        </p:nvSpPr>
        <p:spPr>
          <a:xfrm>
            <a:off x="630238" y="2540000"/>
            <a:ext cx="8310562" cy="4318000"/>
          </a:xfrm>
        </p:spPr>
        <p:txBody>
          <a:bodyPr/>
          <a:lstStyle/>
          <a:p>
            <a:pPr eaLnBrk="1" hangingPunct="1">
              <a:buFont typeface="Wingdings" pitchFamily="2" charset="2"/>
              <a:buChar char="ü"/>
            </a:pPr>
            <a:r>
              <a:rPr lang="en-US" altLang="en-US" sz="3200" b="1">
                <a:solidFill>
                  <a:srgbClr val="990033"/>
                </a:solidFill>
              </a:rPr>
              <a:t>The importance of project management</a:t>
            </a:r>
          </a:p>
          <a:p>
            <a:pPr eaLnBrk="1" hangingPunct="1">
              <a:buFontTx/>
              <a:buNone/>
            </a:pPr>
            <a:endParaRPr lang="en-US" altLang="en-US">
              <a:solidFill>
                <a:schemeClr val="accent1"/>
              </a:solidFill>
            </a:endParaRPr>
          </a:p>
          <a:p>
            <a:pPr eaLnBrk="1" hangingPunct="1"/>
            <a:endParaRPr lang="en-US" altLang="en-US"/>
          </a:p>
        </p:txBody>
      </p:sp>
    </p:spTree>
    <p:extLst>
      <p:ext uri="{BB962C8B-B14F-4D97-AF65-F5344CB8AC3E}">
        <p14:creationId xmlns:p14="http://schemas.microsoft.com/office/powerpoint/2010/main" val="3002222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4">
            <a:extLst>
              <a:ext uri="{FF2B5EF4-FFF2-40B4-BE49-F238E27FC236}">
                <a16:creationId xmlns:a16="http://schemas.microsoft.com/office/drawing/2014/main" id="{0FF59D1E-D42F-BD44-A3A6-8E7415FA9BA1}"/>
              </a:ext>
            </a:extLst>
          </p:cNvPr>
          <p:cNvSpPr>
            <a:spLocks noGrp="1"/>
          </p:cNvSpPr>
          <p:nvPr>
            <p:ph type="title"/>
          </p:nvPr>
        </p:nvSpPr>
        <p:spPr>
          <a:xfrm>
            <a:off x="1195388" y="401638"/>
            <a:ext cx="6553200" cy="508000"/>
          </a:xfrm>
        </p:spPr>
        <p:txBody>
          <a:bodyPr/>
          <a:lstStyle/>
          <a:p>
            <a:pPr eaLnBrk="1" hangingPunct="1"/>
            <a:r>
              <a:rPr lang="en-US" altLang="en-US" b="1">
                <a:latin typeface="Proxima Nova Soft"/>
              </a:rPr>
              <a:t>Why IT Projects Fail</a:t>
            </a:r>
          </a:p>
        </p:txBody>
      </p:sp>
      <p:pic>
        <p:nvPicPr>
          <p:cNvPr id="30723" name="Picture 6" descr="Failure Poster">
            <a:extLst>
              <a:ext uri="{FF2B5EF4-FFF2-40B4-BE49-F238E27FC236}">
                <a16:creationId xmlns:a16="http://schemas.microsoft.com/office/drawing/2014/main" id="{86701A86-0350-3A48-ABA8-1DD357AC036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32138" y="1298575"/>
            <a:ext cx="3443287" cy="4613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998805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B02CBA49-5F8F-FC42-B62F-17688CEB057B}"/>
              </a:ext>
            </a:extLst>
          </p:cNvPr>
          <p:cNvSpPr>
            <a:spLocks noGrp="1" noChangeArrowheads="1"/>
          </p:cNvSpPr>
          <p:nvPr>
            <p:ph type="title"/>
          </p:nvPr>
        </p:nvSpPr>
        <p:spPr>
          <a:xfrm>
            <a:off x="2411760" y="484187"/>
            <a:ext cx="6553200" cy="508000"/>
          </a:xfrm>
        </p:spPr>
        <p:txBody>
          <a:bodyPr/>
          <a:lstStyle/>
          <a:p>
            <a:pPr eaLnBrk="1" hangingPunct="1">
              <a:defRPr/>
            </a:pPr>
            <a:r>
              <a:rPr lang="en-US" altLang="en-US" b="1" dirty="0"/>
              <a:t>Why IT Projects Fail</a:t>
            </a:r>
          </a:p>
        </p:txBody>
      </p:sp>
      <p:sp>
        <p:nvSpPr>
          <p:cNvPr id="105475" name="Rectangle 3">
            <a:extLst>
              <a:ext uri="{FF2B5EF4-FFF2-40B4-BE49-F238E27FC236}">
                <a16:creationId xmlns:a16="http://schemas.microsoft.com/office/drawing/2014/main" id="{A89B8D92-DE0A-424D-B173-5BC0834ADFD5}"/>
              </a:ext>
            </a:extLst>
          </p:cNvPr>
          <p:cNvSpPr>
            <a:spLocks noGrp="1"/>
          </p:cNvSpPr>
          <p:nvPr>
            <p:ph type="body" idx="1"/>
          </p:nvPr>
        </p:nvSpPr>
        <p:spPr>
          <a:xfrm>
            <a:off x="2445165" y="1412776"/>
            <a:ext cx="5919788" cy="3822700"/>
          </a:xfrm>
        </p:spPr>
        <p:txBody>
          <a:bodyPr/>
          <a:lstStyle/>
          <a:p>
            <a:pPr eaLnBrk="1" hangingPunct="1"/>
            <a:r>
              <a:rPr lang="en-US" altLang="en-US" sz="3200" dirty="0">
                <a:solidFill>
                  <a:schemeClr val="accent1"/>
                </a:solidFill>
              </a:rPr>
              <a:t>Weak business case</a:t>
            </a:r>
          </a:p>
          <a:p>
            <a:pPr eaLnBrk="1" hangingPunct="1"/>
            <a:endParaRPr lang="en-US" altLang="en-US" sz="3200" dirty="0">
              <a:solidFill>
                <a:schemeClr val="accent1"/>
              </a:solidFill>
            </a:endParaRPr>
          </a:p>
          <a:p>
            <a:pPr eaLnBrk="1" hangingPunct="1"/>
            <a:r>
              <a:rPr lang="en-US" altLang="en-US" sz="3200" dirty="0">
                <a:solidFill>
                  <a:schemeClr val="accent1"/>
                </a:solidFill>
              </a:rPr>
              <a:t>Lack of senior management commitment</a:t>
            </a:r>
          </a:p>
          <a:p>
            <a:pPr eaLnBrk="1" hangingPunct="1"/>
            <a:endParaRPr lang="en-US" altLang="en-US" sz="3200" dirty="0">
              <a:solidFill>
                <a:schemeClr val="accent1"/>
              </a:solidFill>
            </a:endParaRPr>
          </a:p>
          <a:p>
            <a:pPr eaLnBrk="1" hangingPunct="1"/>
            <a:r>
              <a:rPr lang="en-US" altLang="en-US" sz="3200" dirty="0">
                <a:solidFill>
                  <a:schemeClr val="accent1"/>
                </a:solidFill>
              </a:rPr>
              <a:t>Inadequate project planning</a:t>
            </a:r>
          </a:p>
          <a:p>
            <a:pPr eaLnBrk="1" hangingPunct="1">
              <a:buFontTx/>
              <a:buNone/>
            </a:pPr>
            <a:r>
              <a:rPr lang="en-US" altLang="en-US" sz="2400" dirty="0">
                <a:solidFill>
                  <a:schemeClr val="accent1"/>
                </a:solidFill>
              </a:rPr>
              <a:t>        (budget, schedule, scope, etc.)</a:t>
            </a:r>
          </a:p>
          <a:p>
            <a:pPr eaLnBrk="1" hangingPunct="1">
              <a:buFontTx/>
              <a:buNone/>
            </a:pPr>
            <a:endParaRPr lang="en-US" altLang="en-US" sz="2400" dirty="0">
              <a:solidFill>
                <a:schemeClr val="accent1"/>
              </a:solidFill>
            </a:endParaRPr>
          </a:p>
        </p:txBody>
      </p:sp>
      <p:pic>
        <p:nvPicPr>
          <p:cNvPr id="32772" name="Picture 4" descr="MPj04015670000[1]">
            <a:extLst>
              <a:ext uri="{FF2B5EF4-FFF2-40B4-BE49-F238E27FC236}">
                <a16:creationId xmlns:a16="http://schemas.microsoft.com/office/drawing/2014/main" id="{AF07397F-DEA9-BD47-BC4E-DE7666C3AA4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2073275" cy="3108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1554335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05475">
                                            <p:txEl>
                                              <p:pRg st="0" end="0"/>
                                            </p:txEl>
                                          </p:spTgt>
                                        </p:tgtEl>
                                        <p:attrNameLst>
                                          <p:attrName>style.visibility</p:attrName>
                                        </p:attrNameLst>
                                      </p:cBhvr>
                                      <p:to>
                                        <p:strVal val="visible"/>
                                      </p:to>
                                    </p:set>
                                    <p:animEffect transition="in" filter="blinds(horizontal)">
                                      <p:cBhvr>
                                        <p:cTn id="7" dur="500"/>
                                        <p:tgtEl>
                                          <p:spTgt spid="10547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105475">
                                            <p:txEl>
                                              <p:pRg st="2" end="2"/>
                                            </p:txEl>
                                          </p:spTgt>
                                        </p:tgtEl>
                                        <p:attrNameLst>
                                          <p:attrName>style.visibility</p:attrName>
                                        </p:attrNameLst>
                                      </p:cBhvr>
                                      <p:to>
                                        <p:strVal val="visible"/>
                                      </p:to>
                                    </p:set>
                                    <p:animEffect transition="in" filter="blinds(horizontal)">
                                      <p:cBhvr>
                                        <p:cTn id="12" dur="500"/>
                                        <p:tgtEl>
                                          <p:spTgt spid="105475">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105475">
                                            <p:txEl>
                                              <p:pRg st="4" end="4"/>
                                            </p:txEl>
                                          </p:spTgt>
                                        </p:tgtEl>
                                        <p:attrNameLst>
                                          <p:attrName>style.visibility</p:attrName>
                                        </p:attrNameLst>
                                      </p:cBhvr>
                                      <p:to>
                                        <p:strVal val="visible"/>
                                      </p:to>
                                    </p:set>
                                    <p:animEffect transition="in" filter="blinds(horizontal)">
                                      <p:cBhvr>
                                        <p:cTn id="17" dur="500"/>
                                        <p:tgtEl>
                                          <p:spTgt spid="105475">
                                            <p:txEl>
                                              <p:pRg st="4" end="4"/>
                                            </p:txEl>
                                          </p:spTgt>
                                        </p:tgtEl>
                                      </p:cBhvr>
                                    </p:animEffect>
                                  </p:childTnLst>
                                </p:cTn>
                              </p:par>
                              <p:par>
                                <p:cTn id="18" presetID="3" presetClass="entr" presetSubtype="10" fill="hold" nodeType="withEffect">
                                  <p:stCondLst>
                                    <p:cond delay="0"/>
                                  </p:stCondLst>
                                  <p:childTnLst>
                                    <p:set>
                                      <p:cBhvr>
                                        <p:cTn id="19" dur="1" fill="hold">
                                          <p:stCondLst>
                                            <p:cond delay="0"/>
                                          </p:stCondLst>
                                        </p:cTn>
                                        <p:tgtEl>
                                          <p:spTgt spid="105475">
                                            <p:txEl>
                                              <p:pRg st="5" end="5"/>
                                            </p:txEl>
                                          </p:spTgt>
                                        </p:tgtEl>
                                        <p:attrNameLst>
                                          <p:attrName>style.visibility</p:attrName>
                                        </p:attrNameLst>
                                      </p:cBhvr>
                                      <p:to>
                                        <p:strVal val="visible"/>
                                      </p:to>
                                    </p:set>
                                    <p:animEffect transition="in" filter="blinds(horizontal)">
                                      <p:cBhvr>
                                        <p:cTn id="20" dur="500"/>
                                        <p:tgtEl>
                                          <p:spTgt spid="10547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4" descr="MPj04015670000[1]">
            <a:extLst>
              <a:ext uri="{FF2B5EF4-FFF2-40B4-BE49-F238E27FC236}">
                <a16:creationId xmlns:a16="http://schemas.microsoft.com/office/drawing/2014/main" id="{BDB49187-D157-6547-A55E-D9F7B109A46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2103438" cy="3154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771" name="Rectangle 2">
            <a:extLst>
              <a:ext uri="{FF2B5EF4-FFF2-40B4-BE49-F238E27FC236}">
                <a16:creationId xmlns:a16="http://schemas.microsoft.com/office/drawing/2014/main" id="{A04EE6FB-B9C7-A749-9209-AA008EDCF6DB}"/>
              </a:ext>
            </a:extLst>
          </p:cNvPr>
          <p:cNvSpPr>
            <a:spLocks noGrp="1" noChangeArrowheads="1"/>
          </p:cNvSpPr>
          <p:nvPr>
            <p:ph type="title"/>
          </p:nvPr>
        </p:nvSpPr>
        <p:spPr>
          <a:xfrm>
            <a:off x="2411760" y="620688"/>
            <a:ext cx="6553200" cy="508000"/>
          </a:xfrm>
        </p:spPr>
        <p:txBody>
          <a:bodyPr/>
          <a:lstStyle/>
          <a:p>
            <a:pPr eaLnBrk="1" hangingPunct="1">
              <a:defRPr/>
            </a:pPr>
            <a:r>
              <a:rPr lang="en-US" altLang="en-US" b="1" dirty="0"/>
              <a:t>Why IT Projects Fail (cont’d)</a:t>
            </a:r>
          </a:p>
        </p:txBody>
      </p:sp>
      <p:sp>
        <p:nvSpPr>
          <p:cNvPr id="309251" name="Rectangle 3">
            <a:extLst>
              <a:ext uri="{FF2B5EF4-FFF2-40B4-BE49-F238E27FC236}">
                <a16:creationId xmlns:a16="http://schemas.microsoft.com/office/drawing/2014/main" id="{E1740B0A-CCCD-7548-9C32-C52699D72FE2}"/>
              </a:ext>
            </a:extLst>
          </p:cNvPr>
          <p:cNvSpPr>
            <a:spLocks noGrp="1"/>
          </p:cNvSpPr>
          <p:nvPr>
            <p:ph type="body" idx="1"/>
          </p:nvPr>
        </p:nvSpPr>
        <p:spPr>
          <a:xfrm>
            <a:off x="2409938" y="1700808"/>
            <a:ext cx="6256338" cy="3822700"/>
          </a:xfrm>
        </p:spPr>
        <p:txBody>
          <a:bodyPr/>
          <a:lstStyle/>
          <a:p>
            <a:pPr eaLnBrk="1" hangingPunct="1"/>
            <a:r>
              <a:rPr lang="en-US" altLang="en-US" sz="3200" dirty="0">
                <a:solidFill>
                  <a:schemeClr val="accent1"/>
                </a:solidFill>
              </a:rPr>
              <a:t>Absence of user involvement</a:t>
            </a:r>
          </a:p>
          <a:p>
            <a:pPr eaLnBrk="1" hangingPunct="1">
              <a:buFontTx/>
              <a:buNone/>
            </a:pPr>
            <a:endParaRPr lang="en-US" altLang="en-US" sz="3200" dirty="0">
              <a:solidFill>
                <a:schemeClr val="accent1"/>
              </a:solidFill>
            </a:endParaRPr>
          </a:p>
          <a:p>
            <a:pPr eaLnBrk="1" hangingPunct="1"/>
            <a:r>
              <a:rPr lang="en-US" altLang="en-US" sz="3200" dirty="0">
                <a:solidFill>
                  <a:schemeClr val="accent1"/>
                </a:solidFill>
              </a:rPr>
              <a:t>New or unfamiliar technology</a:t>
            </a:r>
          </a:p>
          <a:p>
            <a:pPr eaLnBrk="1" hangingPunct="1"/>
            <a:endParaRPr lang="en-US" altLang="en-US" sz="3200" dirty="0">
              <a:solidFill>
                <a:schemeClr val="accent1"/>
              </a:solidFill>
            </a:endParaRPr>
          </a:p>
          <a:p>
            <a:pPr eaLnBrk="1" hangingPunct="1"/>
            <a:r>
              <a:rPr lang="en-US" altLang="en-US" sz="3200" dirty="0">
                <a:solidFill>
                  <a:schemeClr val="accent1"/>
                </a:solidFill>
              </a:rPr>
              <a:t>Lack of defined, clear, or concise requirements</a:t>
            </a:r>
          </a:p>
        </p:txBody>
      </p:sp>
    </p:spTree>
    <p:extLst>
      <p:ext uri="{BB962C8B-B14F-4D97-AF65-F5344CB8AC3E}">
        <p14:creationId xmlns:p14="http://schemas.microsoft.com/office/powerpoint/2010/main" val="117390928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309251">
                                            <p:txEl>
                                              <p:pRg st="0" end="0"/>
                                            </p:txEl>
                                          </p:spTgt>
                                        </p:tgtEl>
                                        <p:attrNameLst>
                                          <p:attrName>style.visibility</p:attrName>
                                        </p:attrNameLst>
                                      </p:cBhvr>
                                      <p:to>
                                        <p:strVal val="visible"/>
                                      </p:to>
                                    </p:set>
                                    <p:animEffect transition="in" filter="blinds(horizontal)">
                                      <p:cBhvr>
                                        <p:cTn id="7" dur="500"/>
                                        <p:tgtEl>
                                          <p:spTgt spid="30925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309251">
                                            <p:txEl>
                                              <p:pRg st="2" end="2"/>
                                            </p:txEl>
                                          </p:spTgt>
                                        </p:tgtEl>
                                        <p:attrNameLst>
                                          <p:attrName>style.visibility</p:attrName>
                                        </p:attrNameLst>
                                      </p:cBhvr>
                                      <p:to>
                                        <p:strVal val="visible"/>
                                      </p:to>
                                    </p:set>
                                    <p:animEffect transition="in" filter="blinds(horizontal)">
                                      <p:cBhvr>
                                        <p:cTn id="12" dur="500"/>
                                        <p:tgtEl>
                                          <p:spTgt spid="309251">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309251">
                                            <p:txEl>
                                              <p:pRg st="4" end="4"/>
                                            </p:txEl>
                                          </p:spTgt>
                                        </p:tgtEl>
                                        <p:attrNameLst>
                                          <p:attrName>style.visibility</p:attrName>
                                        </p:attrNameLst>
                                      </p:cBhvr>
                                      <p:to>
                                        <p:strVal val="visible"/>
                                      </p:to>
                                    </p:set>
                                    <p:animEffect transition="in" filter="blinds(horizontal)">
                                      <p:cBhvr>
                                        <p:cTn id="17" dur="500"/>
                                        <p:tgtEl>
                                          <p:spTgt spid="30925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4">
            <a:extLst>
              <a:ext uri="{FF2B5EF4-FFF2-40B4-BE49-F238E27FC236}">
                <a16:creationId xmlns:a16="http://schemas.microsoft.com/office/drawing/2014/main" id="{57CA2C70-CE90-0442-8156-DB5E0D7C3A86}"/>
              </a:ext>
            </a:extLst>
          </p:cNvPr>
          <p:cNvSpPr>
            <a:spLocks noGrp="1"/>
          </p:cNvSpPr>
          <p:nvPr>
            <p:ph type="title"/>
          </p:nvPr>
        </p:nvSpPr>
        <p:spPr>
          <a:xfrm>
            <a:off x="1216025" y="373063"/>
            <a:ext cx="6553200" cy="508000"/>
          </a:xfrm>
        </p:spPr>
        <p:txBody>
          <a:bodyPr/>
          <a:lstStyle/>
          <a:p>
            <a:pPr eaLnBrk="1" hangingPunct="1"/>
            <a:r>
              <a:rPr lang="en-US" altLang="en-US" sz="3200" b="1">
                <a:latin typeface="Proxima Nova Soft"/>
              </a:rPr>
              <a:t>Why IT Projects Succeed</a:t>
            </a:r>
          </a:p>
        </p:txBody>
      </p:sp>
      <p:pic>
        <p:nvPicPr>
          <p:cNvPr id="36867" name="Picture 6" descr="success">
            <a:extLst>
              <a:ext uri="{FF2B5EF4-FFF2-40B4-BE49-F238E27FC236}">
                <a16:creationId xmlns:a16="http://schemas.microsoft.com/office/drawing/2014/main" id="{7A4773DD-D304-4745-9982-B59D62A0303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87675" y="960438"/>
            <a:ext cx="3529013" cy="4992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316126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DF74BDB1-F06B-8644-9D4E-4B80FE5AB69D}"/>
              </a:ext>
            </a:extLst>
          </p:cNvPr>
          <p:cNvSpPr>
            <a:spLocks noGrp="1" noChangeArrowheads="1"/>
          </p:cNvSpPr>
          <p:nvPr>
            <p:ph type="title"/>
          </p:nvPr>
        </p:nvSpPr>
        <p:spPr>
          <a:xfrm>
            <a:off x="2590800" y="606629"/>
            <a:ext cx="6553200" cy="508000"/>
          </a:xfrm>
        </p:spPr>
        <p:txBody>
          <a:bodyPr/>
          <a:lstStyle/>
          <a:p>
            <a:pPr eaLnBrk="1" hangingPunct="1">
              <a:defRPr/>
            </a:pPr>
            <a:r>
              <a:rPr lang="en-US" altLang="en-US" b="1" dirty="0"/>
              <a:t>Why IT Projects Succeed</a:t>
            </a:r>
          </a:p>
        </p:txBody>
      </p:sp>
      <p:sp>
        <p:nvSpPr>
          <p:cNvPr id="108547" name="Rectangle 3">
            <a:extLst>
              <a:ext uri="{FF2B5EF4-FFF2-40B4-BE49-F238E27FC236}">
                <a16:creationId xmlns:a16="http://schemas.microsoft.com/office/drawing/2014/main" id="{E7C75118-D585-5C4D-9607-4F915207CE30}"/>
              </a:ext>
            </a:extLst>
          </p:cNvPr>
          <p:cNvSpPr>
            <a:spLocks noGrp="1"/>
          </p:cNvSpPr>
          <p:nvPr>
            <p:ph type="body" idx="1"/>
          </p:nvPr>
        </p:nvSpPr>
        <p:spPr>
          <a:xfrm>
            <a:off x="1547664" y="2374900"/>
            <a:ext cx="7380287" cy="4483100"/>
          </a:xfrm>
        </p:spPr>
        <p:txBody>
          <a:bodyPr/>
          <a:lstStyle/>
          <a:p>
            <a:pPr marL="533400" indent="-533400" eaLnBrk="1" hangingPunct="1">
              <a:buFontTx/>
              <a:buAutoNum type="arabicPeriod"/>
            </a:pPr>
            <a:r>
              <a:rPr lang="en-US" altLang="en-US" sz="3200" dirty="0">
                <a:solidFill>
                  <a:schemeClr val="accent1"/>
                </a:solidFill>
              </a:rPr>
              <a:t>Sound project management processes</a:t>
            </a:r>
          </a:p>
          <a:p>
            <a:pPr marL="533400" indent="-533400" eaLnBrk="1" hangingPunct="1">
              <a:buFontTx/>
              <a:buAutoNum type="arabicPeriod"/>
            </a:pPr>
            <a:endParaRPr lang="en-US" altLang="en-US" sz="3200" dirty="0">
              <a:solidFill>
                <a:schemeClr val="accent1"/>
              </a:solidFill>
            </a:endParaRPr>
          </a:p>
          <a:p>
            <a:pPr marL="533400" indent="-533400" eaLnBrk="1" hangingPunct="1">
              <a:buFontTx/>
              <a:buAutoNum type="arabicPeriod"/>
            </a:pPr>
            <a:r>
              <a:rPr lang="en-US" altLang="en-US" sz="3200" dirty="0">
                <a:solidFill>
                  <a:schemeClr val="accent1"/>
                </a:solidFill>
              </a:rPr>
              <a:t>Project tied to the organization’s business goals</a:t>
            </a:r>
          </a:p>
          <a:p>
            <a:pPr marL="533400" indent="-533400" eaLnBrk="1" hangingPunct="1">
              <a:buFontTx/>
              <a:buAutoNum type="arabicPeriod"/>
            </a:pPr>
            <a:endParaRPr lang="en-US" altLang="en-US" sz="3200" dirty="0">
              <a:solidFill>
                <a:schemeClr val="accent1"/>
              </a:solidFill>
            </a:endParaRPr>
          </a:p>
          <a:p>
            <a:pPr marL="533400" indent="-533400" eaLnBrk="1" hangingPunct="1">
              <a:buFontTx/>
              <a:buAutoNum type="arabicPeriod"/>
            </a:pPr>
            <a:r>
              <a:rPr lang="en-US" altLang="en-US" sz="3200" dirty="0">
                <a:solidFill>
                  <a:schemeClr val="accent1"/>
                </a:solidFill>
              </a:rPr>
              <a:t>Senior management commitment</a:t>
            </a:r>
          </a:p>
          <a:p>
            <a:pPr marL="533400" indent="-533400" eaLnBrk="1" hangingPunct="1"/>
            <a:endParaRPr lang="en-US" altLang="en-US" sz="2400" dirty="0"/>
          </a:p>
        </p:txBody>
      </p:sp>
      <p:pic>
        <p:nvPicPr>
          <p:cNvPr id="38916" name="Picture 7" descr="repairs-01">
            <a:extLst>
              <a:ext uri="{FF2B5EF4-FFF2-40B4-BE49-F238E27FC236}">
                <a16:creationId xmlns:a16="http://schemas.microsoft.com/office/drawing/2014/main" id="{D85E8DA1-4F0C-CA47-AC24-854CB8EB49E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074033">
            <a:off x="266700" y="236538"/>
            <a:ext cx="2301875" cy="2301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0027993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9" presetClass="entr" presetSubtype="0" accel="100000" fill="hold" nodeType="clickEffect">
                                  <p:stCondLst>
                                    <p:cond delay="0"/>
                                  </p:stCondLst>
                                  <p:childTnLst>
                                    <p:set>
                                      <p:cBhvr>
                                        <p:cTn id="6" dur="1" fill="hold">
                                          <p:stCondLst>
                                            <p:cond delay="0"/>
                                          </p:stCondLst>
                                        </p:cTn>
                                        <p:tgtEl>
                                          <p:spTgt spid="108547">
                                            <p:txEl>
                                              <p:pRg st="0" end="0"/>
                                            </p:txEl>
                                          </p:spTgt>
                                        </p:tgtEl>
                                        <p:attrNameLst>
                                          <p:attrName>style.visibility</p:attrName>
                                        </p:attrNameLst>
                                      </p:cBhvr>
                                      <p:to>
                                        <p:strVal val="visible"/>
                                      </p:to>
                                    </p:set>
                                    <p:anim calcmode="lin" valueType="num">
                                      <p:cBhvr>
                                        <p:cTn id="7" dur="500" fill="hold"/>
                                        <p:tgtEl>
                                          <p:spTgt spid="108547">
                                            <p:txEl>
                                              <p:pRg st="0" end="0"/>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8" dur="500" fill="hold"/>
                                        <p:tgtEl>
                                          <p:spTgt spid="108547">
                                            <p:txEl>
                                              <p:pRg st="0" end="0"/>
                                            </p:txEl>
                                          </p:spTgt>
                                        </p:tgtEl>
                                        <p:attrNameLst>
                                          <p:attrName>ppt_w</p:attrName>
                                        </p:attrNameLst>
                                      </p:cBhvr>
                                      <p:tavLst>
                                        <p:tav tm="0">
                                          <p:val>
                                            <p:strVal val="#ppt_w+.3"/>
                                          </p:val>
                                        </p:tav>
                                        <p:tav tm="50000">
                                          <p:val>
                                            <p:strVal val="#ppt_w+.3"/>
                                          </p:val>
                                        </p:tav>
                                        <p:tav tm="100000">
                                          <p:val>
                                            <p:strVal val="#ppt_w"/>
                                          </p:val>
                                        </p:tav>
                                      </p:tavLst>
                                    </p:anim>
                                    <p:anim calcmode="lin" valueType="num">
                                      <p:cBhvr>
                                        <p:cTn id="9" dur="500" fill="hold"/>
                                        <p:tgtEl>
                                          <p:spTgt spid="108547">
                                            <p:txEl>
                                              <p:pRg st="0" end="0"/>
                                            </p:txEl>
                                          </p:spTgt>
                                        </p:tgtEl>
                                        <p:attrNameLst>
                                          <p:attrName>ppt_x</p:attrName>
                                        </p:attrNameLst>
                                      </p:cBhvr>
                                      <p:tavLst>
                                        <p:tav tm="0">
                                          <p:val>
                                            <p:strVal val="#ppt_x-.3"/>
                                          </p:val>
                                        </p:tav>
                                        <p:tav tm="50000">
                                          <p:val>
                                            <p:strVal val="#ppt_x"/>
                                          </p:val>
                                        </p:tav>
                                        <p:tav tm="100000">
                                          <p:val>
                                            <p:strVal val="#ppt_x"/>
                                          </p:val>
                                        </p:tav>
                                      </p:tavLst>
                                    </p:anim>
                                    <p:anim calcmode="lin" valueType="num">
                                      <p:cBhvr>
                                        <p:cTn id="10" dur="500" fill="hold"/>
                                        <p:tgtEl>
                                          <p:spTgt spid="10854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2" presetClass="entr" presetSubtype="4" fill="hold" nodeType="clickEffect">
                                  <p:stCondLst>
                                    <p:cond delay="0"/>
                                  </p:stCondLst>
                                  <p:childTnLst>
                                    <p:set>
                                      <p:cBhvr>
                                        <p:cTn id="14" dur="1" fill="hold">
                                          <p:stCondLst>
                                            <p:cond delay="0"/>
                                          </p:stCondLst>
                                        </p:cTn>
                                        <p:tgtEl>
                                          <p:spTgt spid="108547">
                                            <p:txEl>
                                              <p:pRg st="2" end="2"/>
                                            </p:txEl>
                                          </p:spTgt>
                                        </p:tgtEl>
                                        <p:attrNameLst>
                                          <p:attrName>style.visibility</p:attrName>
                                        </p:attrNameLst>
                                      </p:cBhvr>
                                      <p:to>
                                        <p:strVal val="visible"/>
                                      </p:to>
                                    </p:set>
                                    <p:anim calcmode="lin" valueType="num">
                                      <p:cBhvr additive="base">
                                        <p:cTn id="15" dur="500" fill="hold"/>
                                        <p:tgtEl>
                                          <p:spTgt spid="108547">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10854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2" presetClass="entr" presetSubtype="4" fill="hold" nodeType="clickEffect">
                                  <p:stCondLst>
                                    <p:cond delay="0"/>
                                  </p:stCondLst>
                                  <p:childTnLst>
                                    <p:set>
                                      <p:cBhvr>
                                        <p:cTn id="20" dur="1" fill="hold">
                                          <p:stCondLst>
                                            <p:cond delay="0"/>
                                          </p:stCondLst>
                                        </p:cTn>
                                        <p:tgtEl>
                                          <p:spTgt spid="108547">
                                            <p:txEl>
                                              <p:pRg st="4" end="4"/>
                                            </p:txEl>
                                          </p:spTgt>
                                        </p:tgtEl>
                                        <p:attrNameLst>
                                          <p:attrName>style.visibility</p:attrName>
                                        </p:attrNameLst>
                                      </p:cBhvr>
                                      <p:to>
                                        <p:strVal val="visible"/>
                                      </p:to>
                                    </p:set>
                                    <p:anim calcmode="lin" valueType="num">
                                      <p:cBhvr additive="base">
                                        <p:cTn id="21" dur="500" fill="hold"/>
                                        <p:tgtEl>
                                          <p:spTgt spid="108547">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108547">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280547E7-1A21-A845-A0D8-0B1E2F7BFA89}"/>
              </a:ext>
            </a:extLst>
          </p:cNvPr>
          <p:cNvSpPr>
            <a:spLocks noGrp="1" noChangeArrowheads="1"/>
          </p:cNvSpPr>
          <p:nvPr>
            <p:ph type="title"/>
          </p:nvPr>
        </p:nvSpPr>
        <p:spPr>
          <a:xfrm>
            <a:off x="3041650" y="1174750"/>
            <a:ext cx="6553200" cy="508000"/>
          </a:xfrm>
        </p:spPr>
        <p:txBody>
          <a:bodyPr/>
          <a:lstStyle/>
          <a:p>
            <a:pPr eaLnBrk="1" hangingPunct="1">
              <a:defRPr/>
            </a:pPr>
            <a:r>
              <a:rPr lang="en-US" altLang="en-US" b="1"/>
              <a:t>Why IT Projects Succeed</a:t>
            </a:r>
          </a:p>
        </p:txBody>
      </p:sp>
      <p:sp>
        <p:nvSpPr>
          <p:cNvPr id="448515" name="Rectangle 3">
            <a:extLst>
              <a:ext uri="{FF2B5EF4-FFF2-40B4-BE49-F238E27FC236}">
                <a16:creationId xmlns:a16="http://schemas.microsoft.com/office/drawing/2014/main" id="{AB16D1CC-03B8-6D40-9079-8884F782BA3B}"/>
              </a:ext>
            </a:extLst>
          </p:cNvPr>
          <p:cNvSpPr>
            <a:spLocks noGrp="1"/>
          </p:cNvSpPr>
          <p:nvPr>
            <p:ph type="body" idx="1"/>
          </p:nvPr>
        </p:nvSpPr>
        <p:spPr>
          <a:xfrm>
            <a:off x="1763713" y="2374900"/>
            <a:ext cx="7380287" cy="4483100"/>
          </a:xfrm>
        </p:spPr>
        <p:txBody>
          <a:bodyPr/>
          <a:lstStyle/>
          <a:p>
            <a:pPr marL="533400" indent="-533400" eaLnBrk="1" hangingPunct="1">
              <a:buFontTx/>
              <a:buNone/>
            </a:pPr>
            <a:r>
              <a:rPr lang="en-US" altLang="en-US" sz="3200">
                <a:solidFill>
                  <a:schemeClr val="accent1"/>
                </a:solidFill>
              </a:rPr>
              <a:t>4.</a:t>
            </a:r>
            <a:r>
              <a:rPr lang="en-US" altLang="en-US" sz="3200"/>
              <a:t> </a:t>
            </a:r>
            <a:r>
              <a:rPr lang="en-US" altLang="en-US" sz="3200">
                <a:solidFill>
                  <a:schemeClr val="accent1"/>
                </a:solidFill>
              </a:rPr>
              <a:t>Good change management</a:t>
            </a:r>
          </a:p>
          <a:p>
            <a:pPr marL="533400" indent="-533400" eaLnBrk="1" hangingPunct="1">
              <a:buFontTx/>
              <a:buNone/>
            </a:pPr>
            <a:endParaRPr lang="en-US" altLang="en-US" sz="1600">
              <a:solidFill>
                <a:schemeClr val="accent1"/>
              </a:solidFill>
            </a:endParaRPr>
          </a:p>
          <a:p>
            <a:pPr marL="533400" indent="-533400" eaLnBrk="1" hangingPunct="1">
              <a:buFontTx/>
              <a:buNone/>
            </a:pPr>
            <a:r>
              <a:rPr lang="en-US" altLang="en-US" sz="3200">
                <a:solidFill>
                  <a:schemeClr val="accent1"/>
                </a:solidFill>
              </a:rPr>
              <a:t>5.  Detailed requirements</a:t>
            </a:r>
          </a:p>
          <a:p>
            <a:pPr marL="533400" indent="-533400" eaLnBrk="1" hangingPunct="1">
              <a:buFontTx/>
              <a:buNone/>
            </a:pPr>
            <a:endParaRPr lang="en-US" altLang="en-US" sz="1600">
              <a:solidFill>
                <a:schemeClr val="accent1"/>
              </a:solidFill>
            </a:endParaRPr>
          </a:p>
          <a:p>
            <a:pPr marL="533400" indent="-533400" eaLnBrk="1" hangingPunct="1">
              <a:buFontTx/>
              <a:buNone/>
            </a:pPr>
            <a:r>
              <a:rPr lang="en-US" altLang="en-US" sz="3200">
                <a:solidFill>
                  <a:schemeClr val="accent1"/>
                </a:solidFill>
              </a:rPr>
              <a:t>6.  Realistic schedule</a:t>
            </a:r>
          </a:p>
          <a:p>
            <a:pPr marL="533400" indent="-533400" eaLnBrk="1" hangingPunct="1"/>
            <a:endParaRPr lang="en-US" altLang="en-US" sz="1600">
              <a:solidFill>
                <a:schemeClr val="accent1"/>
              </a:solidFill>
            </a:endParaRPr>
          </a:p>
          <a:p>
            <a:pPr marL="533400" indent="-533400" eaLnBrk="1" hangingPunct="1">
              <a:buFontTx/>
              <a:buNone/>
            </a:pPr>
            <a:r>
              <a:rPr lang="en-US" altLang="en-US" sz="3200">
                <a:solidFill>
                  <a:schemeClr val="accent1"/>
                </a:solidFill>
              </a:rPr>
              <a:t>7.  Good stakeholder relationships</a:t>
            </a:r>
          </a:p>
        </p:txBody>
      </p:sp>
      <p:pic>
        <p:nvPicPr>
          <p:cNvPr id="40964" name="Picture 4" descr="repairs-01">
            <a:extLst>
              <a:ext uri="{FF2B5EF4-FFF2-40B4-BE49-F238E27FC236}">
                <a16:creationId xmlns:a16="http://schemas.microsoft.com/office/drawing/2014/main" id="{2FD14BCA-9659-5E4C-8212-F43622BD230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074033">
            <a:off x="266700" y="236538"/>
            <a:ext cx="2301875" cy="2301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6056656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9" presetClass="entr" presetSubtype="0" accel="100000" fill="hold" nodeType="clickEffect">
                                  <p:stCondLst>
                                    <p:cond delay="0"/>
                                  </p:stCondLst>
                                  <p:childTnLst>
                                    <p:set>
                                      <p:cBhvr>
                                        <p:cTn id="6" dur="1" fill="hold">
                                          <p:stCondLst>
                                            <p:cond delay="0"/>
                                          </p:stCondLst>
                                        </p:cTn>
                                        <p:tgtEl>
                                          <p:spTgt spid="448515">
                                            <p:txEl>
                                              <p:pRg st="0" end="0"/>
                                            </p:txEl>
                                          </p:spTgt>
                                        </p:tgtEl>
                                        <p:attrNameLst>
                                          <p:attrName>style.visibility</p:attrName>
                                        </p:attrNameLst>
                                      </p:cBhvr>
                                      <p:to>
                                        <p:strVal val="visible"/>
                                      </p:to>
                                    </p:set>
                                    <p:anim calcmode="lin" valueType="num">
                                      <p:cBhvr>
                                        <p:cTn id="7" dur="500" fill="hold"/>
                                        <p:tgtEl>
                                          <p:spTgt spid="448515">
                                            <p:txEl>
                                              <p:pRg st="0" end="0"/>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8" dur="500" fill="hold"/>
                                        <p:tgtEl>
                                          <p:spTgt spid="448515">
                                            <p:txEl>
                                              <p:pRg st="0" end="0"/>
                                            </p:txEl>
                                          </p:spTgt>
                                        </p:tgtEl>
                                        <p:attrNameLst>
                                          <p:attrName>ppt_w</p:attrName>
                                        </p:attrNameLst>
                                      </p:cBhvr>
                                      <p:tavLst>
                                        <p:tav tm="0">
                                          <p:val>
                                            <p:strVal val="#ppt_w+.3"/>
                                          </p:val>
                                        </p:tav>
                                        <p:tav tm="50000">
                                          <p:val>
                                            <p:strVal val="#ppt_w+.3"/>
                                          </p:val>
                                        </p:tav>
                                        <p:tav tm="100000">
                                          <p:val>
                                            <p:strVal val="#ppt_w"/>
                                          </p:val>
                                        </p:tav>
                                      </p:tavLst>
                                    </p:anim>
                                    <p:anim calcmode="lin" valueType="num">
                                      <p:cBhvr>
                                        <p:cTn id="9" dur="500" fill="hold"/>
                                        <p:tgtEl>
                                          <p:spTgt spid="448515">
                                            <p:txEl>
                                              <p:pRg st="0" end="0"/>
                                            </p:txEl>
                                          </p:spTgt>
                                        </p:tgtEl>
                                        <p:attrNameLst>
                                          <p:attrName>ppt_x</p:attrName>
                                        </p:attrNameLst>
                                      </p:cBhvr>
                                      <p:tavLst>
                                        <p:tav tm="0">
                                          <p:val>
                                            <p:strVal val="#ppt_x-.3"/>
                                          </p:val>
                                        </p:tav>
                                        <p:tav tm="50000">
                                          <p:val>
                                            <p:strVal val="#ppt_x"/>
                                          </p:val>
                                        </p:tav>
                                        <p:tav tm="100000">
                                          <p:val>
                                            <p:strVal val="#ppt_x"/>
                                          </p:val>
                                        </p:tav>
                                      </p:tavLst>
                                    </p:anim>
                                    <p:anim calcmode="lin" valueType="num">
                                      <p:cBhvr>
                                        <p:cTn id="10" dur="500" fill="hold"/>
                                        <p:tgtEl>
                                          <p:spTgt spid="44851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39" presetClass="entr" presetSubtype="0" accel="100000" fill="hold" nodeType="clickEffect">
                                  <p:stCondLst>
                                    <p:cond delay="0"/>
                                  </p:stCondLst>
                                  <p:childTnLst>
                                    <p:set>
                                      <p:cBhvr>
                                        <p:cTn id="14" dur="1" fill="hold">
                                          <p:stCondLst>
                                            <p:cond delay="0"/>
                                          </p:stCondLst>
                                        </p:cTn>
                                        <p:tgtEl>
                                          <p:spTgt spid="448515">
                                            <p:txEl>
                                              <p:pRg st="2" end="2"/>
                                            </p:txEl>
                                          </p:spTgt>
                                        </p:tgtEl>
                                        <p:attrNameLst>
                                          <p:attrName>style.visibility</p:attrName>
                                        </p:attrNameLst>
                                      </p:cBhvr>
                                      <p:to>
                                        <p:strVal val="visible"/>
                                      </p:to>
                                    </p:set>
                                    <p:anim calcmode="lin" valueType="num">
                                      <p:cBhvr>
                                        <p:cTn id="15" dur="500" fill="hold"/>
                                        <p:tgtEl>
                                          <p:spTgt spid="448515">
                                            <p:txEl>
                                              <p:pRg st="2" end="2"/>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16" dur="500" fill="hold"/>
                                        <p:tgtEl>
                                          <p:spTgt spid="448515">
                                            <p:txEl>
                                              <p:pRg st="2" end="2"/>
                                            </p:txEl>
                                          </p:spTgt>
                                        </p:tgtEl>
                                        <p:attrNameLst>
                                          <p:attrName>ppt_w</p:attrName>
                                        </p:attrNameLst>
                                      </p:cBhvr>
                                      <p:tavLst>
                                        <p:tav tm="0">
                                          <p:val>
                                            <p:strVal val="#ppt_w+.3"/>
                                          </p:val>
                                        </p:tav>
                                        <p:tav tm="50000">
                                          <p:val>
                                            <p:strVal val="#ppt_w+.3"/>
                                          </p:val>
                                        </p:tav>
                                        <p:tav tm="100000">
                                          <p:val>
                                            <p:strVal val="#ppt_w"/>
                                          </p:val>
                                        </p:tav>
                                      </p:tavLst>
                                    </p:anim>
                                    <p:anim calcmode="lin" valueType="num">
                                      <p:cBhvr>
                                        <p:cTn id="17" dur="500" fill="hold"/>
                                        <p:tgtEl>
                                          <p:spTgt spid="448515">
                                            <p:txEl>
                                              <p:pRg st="2" end="2"/>
                                            </p:txEl>
                                          </p:spTgt>
                                        </p:tgtEl>
                                        <p:attrNameLst>
                                          <p:attrName>ppt_x</p:attrName>
                                        </p:attrNameLst>
                                      </p:cBhvr>
                                      <p:tavLst>
                                        <p:tav tm="0">
                                          <p:val>
                                            <p:strVal val="#ppt_x-.3"/>
                                          </p:val>
                                        </p:tav>
                                        <p:tav tm="50000">
                                          <p:val>
                                            <p:strVal val="#ppt_x"/>
                                          </p:val>
                                        </p:tav>
                                        <p:tav tm="100000">
                                          <p:val>
                                            <p:strVal val="#ppt_x"/>
                                          </p:val>
                                        </p:tav>
                                      </p:tavLst>
                                    </p:anim>
                                    <p:anim calcmode="lin" valueType="num">
                                      <p:cBhvr>
                                        <p:cTn id="18" dur="500" fill="hold"/>
                                        <p:tgtEl>
                                          <p:spTgt spid="448515">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39" presetClass="entr" presetSubtype="0" accel="100000" fill="hold" nodeType="clickEffect">
                                  <p:stCondLst>
                                    <p:cond delay="0"/>
                                  </p:stCondLst>
                                  <p:childTnLst>
                                    <p:set>
                                      <p:cBhvr>
                                        <p:cTn id="22" dur="1" fill="hold">
                                          <p:stCondLst>
                                            <p:cond delay="0"/>
                                          </p:stCondLst>
                                        </p:cTn>
                                        <p:tgtEl>
                                          <p:spTgt spid="448515">
                                            <p:txEl>
                                              <p:pRg st="4" end="4"/>
                                            </p:txEl>
                                          </p:spTgt>
                                        </p:tgtEl>
                                        <p:attrNameLst>
                                          <p:attrName>style.visibility</p:attrName>
                                        </p:attrNameLst>
                                      </p:cBhvr>
                                      <p:to>
                                        <p:strVal val="visible"/>
                                      </p:to>
                                    </p:set>
                                    <p:anim calcmode="lin" valueType="num">
                                      <p:cBhvr>
                                        <p:cTn id="23" dur="500" fill="hold"/>
                                        <p:tgtEl>
                                          <p:spTgt spid="448515">
                                            <p:txEl>
                                              <p:pRg st="4" end="4"/>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24" dur="500" fill="hold"/>
                                        <p:tgtEl>
                                          <p:spTgt spid="448515">
                                            <p:txEl>
                                              <p:pRg st="4" end="4"/>
                                            </p:txEl>
                                          </p:spTgt>
                                        </p:tgtEl>
                                        <p:attrNameLst>
                                          <p:attrName>ppt_w</p:attrName>
                                        </p:attrNameLst>
                                      </p:cBhvr>
                                      <p:tavLst>
                                        <p:tav tm="0">
                                          <p:val>
                                            <p:strVal val="#ppt_w+.3"/>
                                          </p:val>
                                        </p:tav>
                                        <p:tav tm="50000">
                                          <p:val>
                                            <p:strVal val="#ppt_w+.3"/>
                                          </p:val>
                                        </p:tav>
                                        <p:tav tm="100000">
                                          <p:val>
                                            <p:strVal val="#ppt_w"/>
                                          </p:val>
                                        </p:tav>
                                      </p:tavLst>
                                    </p:anim>
                                    <p:anim calcmode="lin" valueType="num">
                                      <p:cBhvr>
                                        <p:cTn id="25" dur="500" fill="hold"/>
                                        <p:tgtEl>
                                          <p:spTgt spid="448515">
                                            <p:txEl>
                                              <p:pRg st="4" end="4"/>
                                            </p:txEl>
                                          </p:spTgt>
                                        </p:tgtEl>
                                        <p:attrNameLst>
                                          <p:attrName>ppt_x</p:attrName>
                                        </p:attrNameLst>
                                      </p:cBhvr>
                                      <p:tavLst>
                                        <p:tav tm="0">
                                          <p:val>
                                            <p:strVal val="#ppt_x-.3"/>
                                          </p:val>
                                        </p:tav>
                                        <p:tav tm="50000">
                                          <p:val>
                                            <p:strVal val="#ppt_x"/>
                                          </p:val>
                                        </p:tav>
                                        <p:tav tm="100000">
                                          <p:val>
                                            <p:strVal val="#ppt_x"/>
                                          </p:val>
                                        </p:tav>
                                      </p:tavLst>
                                    </p:anim>
                                    <p:anim calcmode="lin" valueType="num">
                                      <p:cBhvr>
                                        <p:cTn id="26" dur="500" fill="hold"/>
                                        <p:tgtEl>
                                          <p:spTgt spid="448515">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39" presetClass="entr" presetSubtype="0" accel="100000" fill="hold" nodeType="clickEffect">
                                  <p:stCondLst>
                                    <p:cond delay="0"/>
                                  </p:stCondLst>
                                  <p:childTnLst>
                                    <p:set>
                                      <p:cBhvr>
                                        <p:cTn id="30" dur="1" fill="hold">
                                          <p:stCondLst>
                                            <p:cond delay="0"/>
                                          </p:stCondLst>
                                        </p:cTn>
                                        <p:tgtEl>
                                          <p:spTgt spid="448515">
                                            <p:txEl>
                                              <p:pRg st="6" end="6"/>
                                            </p:txEl>
                                          </p:spTgt>
                                        </p:tgtEl>
                                        <p:attrNameLst>
                                          <p:attrName>style.visibility</p:attrName>
                                        </p:attrNameLst>
                                      </p:cBhvr>
                                      <p:to>
                                        <p:strVal val="visible"/>
                                      </p:to>
                                    </p:set>
                                    <p:anim calcmode="lin" valueType="num">
                                      <p:cBhvr>
                                        <p:cTn id="31" dur="500" fill="hold"/>
                                        <p:tgtEl>
                                          <p:spTgt spid="448515">
                                            <p:txEl>
                                              <p:pRg st="6" end="6"/>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32" dur="500" fill="hold"/>
                                        <p:tgtEl>
                                          <p:spTgt spid="448515">
                                            <p:txEl>
                                              <p:pRg st="6" end="6"/>
                                            </p:txEl>
                                          </p:spTgt>
                                        </p:tgtEl>
                                        <p:attrNameLst>
                                          <p:attrName>ppt_w</p:attrName>
                                        </p:attrNameLst>
                                      </p:cBhvr>
                                      <p:tavLst>
                                        <p:tav tm="0">
                                          <p:val>
                                            <p:strVal val="#ppt_w+.3"/>
                                          </p:val>
                                        </p:tav>
                                        <p:tav tm="50000">
                                          <p:val>
                                            <p:strVal val="#ppt_w+.3"/>
                                          </p:val>
                                        </p:tav>
                                        <p:tav tm="100000">
                                          <p:val>
                                            <p:strVal val="#ppt_w"/>
                                          </p:val>
                                        </p:tav>
                                      </p:tavLst>
                                    </p:anim>
                                    <p:anim calcmode="lin" valueType="num">
                                      <p:cBhvr>
                                        <p:cTn id="33" dur="500" fill="hold"/>
                                        <p:tgtEl>
                                          <p:spTgt spid="448515">
                                            <p:txEl>
                                              <p:pRg st="6" end="6"/>
                                            </p:txEl>
                                          </p:spTgt>
                                        </p:tgtEl>
                                        <p:attrNameLst>
                                          <p:attrName>ppt_x</p:attrName>
                                        </p:attrNameLst>
                                      </p:cBhvr>
                                      <p:tavLst>
                                        <p:tav tm="0">
                                          <p:val>
                                            <p:strVal val="#ppt_x-.3"/>
                                          </p:val>
                                        </p:tav>
                                        <p:tav tm="50000">
                                          <p:val>
                                            <p:strVal val="#ppt_x"/>
                                          </p:val>
                                        </p:tav>
                                        <p:tav tm="100000">
                                          <p:val>
                                            <p:strVal val="#ppt_x"/>
                                          </p:val>
                                        </p:tav>
                                      </p:tavLst>
                                    </p:anim>
                                    <p:anim calcmode="lin" valueType="num">
                                      <p:cBhvr>
                                        <p:cTn id="34" dur="500" fill="hold"/>
                                        <p:tgtEl>
                                          <p:spTgt spid="448515">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55F33B20-615A-074C-80AA-9713F6A8AA6F}"/>
              </a:ext>
            </a:extLst>
          </p:cNvPr>
          <p:cNvSpPr>
            <a:spLocks noGrp="1" noChangeArrowheads="1"/>
          </p:cNvSpPr>
          <p:nvPr>
            <p:ph type="title"/>
          </p:nvPr>
        </p:nvSpPr>
        <p:spPr>
          <a:xfrm>
            <a:off x="3041650" y="1174750"/>
            <a:ext cx="6553200" cy="508000"/>
          </a:xfrm>
        </p:spPr>
        <p:txBody>
          <a:bodyPr/>
          <a:lstStyle/>
          <a:p>
            <a:pPr eaLnBrk="1" hangingPunct="1">
              <a:defRPr/>
            </a:pPr>
            <a:r>
              <a:rPr lang="en-US" altLang="en-US" b="1"/>
              <a:t>Why IT Projects Succeed</a:t>
            </a:r>
          </a:p>
        </p:txBody>
      </p:sp>
      <p:sp>
        <p:nvSpPr>
          <p:cNvPr id="450563" name="Rectangle 3">
            <a:extLst>
              <a:ext uri="{FF2B5EF4-FFF2-40B4-BE49-F238E27FC236}">
                <a16:creationId xmlns:a16="http://schemas.microsoft.com/office/drawing/2014/main" id="{6497A0F0-7D24-254F-85F0-4E118627481F}"/>
              </a:ext>
            </a:extLst>
          </p:cNvPr>
          <p:cNvSpPr>
            <a:spLocks noGrp="1"/>
          </p:cNvSpPr>
          <p:nvPr>
            <p:ph type="body" idx="1"/>
          </p:nvPr>
        </p:nvSpPr>
        <p:spPr>
          <a:xfrm>
            <a:off x="1357313" y="2798763"/>
            <a:ext cx="7380287" cy="4483100"/>
          </a:xfrm>
        </p:spPr>
        <p:txBody>
          <a:bodyPr/>
          <a:lstStyle/>
          <a:p>
            <a:pPr marL="533400" indent="-533400" eaLnBrk="1" hangingPunct="1">
              <a:buFontTx/>
              <a:buNone/>
            </a:pPr>
            <a:r>
              <a:rPr lang="en-US" altLang="en-US" sz="3200">
                <a:solidFill>
                  <a:schemeClr val="accent1"/>
                </a:solidFill>
              </a:rPr>
              <a:t>8.  Empowered project manager</a:t>
            </a:r>
          </a:p>
          <a:p>
            <a:pPr marL="533400" indent="-533400" eaLnBrk="1" hangingPunct="1">
              <a:buFontTx/>
              <a:buNone/>
            </a:pPr>
            <a:endParaRPr lang="en-US" altLang="en-US" sz="1600">
              <a:solidFill>
                <a:schemeClr val="accent1"/>
              </a:solidFill>
            </a:endParaRPr>
          </a:p>
          <a:p>
            <a:pPr marL="533400" indent="-533400" eaLnBrk="1" hangingPunct="1">
              <a:buFontTx/>
              <a:buNone/>
            </a:pPr>
            <a:r>
              <a:rPr lang="en-US" altLang="en-US" sz="3200">
                <a:solidFill>
                  <a:schemeClr val="accent1"/>
                </a:solidFill>
              </a:rPr>
              <a:t>9.  Skilled and appropriate team members with defined roles and responsibilities</a:t>
            </a:r>
          </a:p>
          <a:p>
            <a:pPr marL="533400" indent="-533400" eaLnBrk="1" hangingPunct="1"/>
            <a:endParaRPr lang="en-US" altLang="en-US" sz="1600">
              <a:solidFill>
                <a:schemeClr val="accent1"/>
              </a:solidFill>
            </a:endParaRPr>
          </a:p>
          <a:p>
            <a:pPr marL="533400" indent="-533400" eaLnBrk="1" hangingPunct="1">
              <a:buFontTx/>
              <a:buNone/>
            </a:pPr>
            <a:r>
              <a:rPr lang="en-US" altLang="en-US" sz="3200">
                <a:solidFill>
                  <a:schemeClr val="accent1"/>
                </a:solidFill>
              </a:rPr>
              <a:t>10. Availability of funding</a:t>
            </a:r>
          </a:p>
          <a:p>
            <a:pPr marL="533400" indent="-533400" eaLnBrk="1" hangingPunct="1"/>
            <a:endParaRPr lang="en-US" altLang="en-US" sz="2400">
              <a:solidFill>
                <a:schemeClr val="accent1"/>
              </a:solidFill>
            </a:endParaRPr>
          </a:p>
        </p:txBody>
      </p:sp>
      <p:pic>
        <p:nvPicPr>
          <p:cNvPr id="43012" name="Picture 4" descr="repairs-01">
            <a:extLst>
              <a:ext uri="{FF2B5EF4-FFF2-40B4-BE49-F238E27FC236}">
                <a16:creationId xmlns:a16="http://schemas.microsoft.com/office/drawing/2014/main" id="{6052AC97-A2EE-F345-B130-7C7516BB46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074033">
            <a:off x="381000" y="338138"/>
            <a:ext cx="2301875" cy="2301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8878841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9" presetClass="entr" presetSubtype="0" accel="100000" fill="hold" nodeType="clickEffect">
                                  <p:stCondLst>
                                    <p:cond delay="0"/>
                                  </p:stCondLst>
                                  <p:childTnLst>
                                    <p:set>
                                      <p:cBhvr>
                                        <p:cTn id="6" dur="1" fill="hold">
                                          <p:stCondLst>
                                            <p:cond delay="0"/>
                                          </p:stCondLst>
                                        </p:cTn>
                                        <p:tgtEl>
                                          <p:spTgt spid="450563">
                                            <p:txEl>
                                              <p:pRg st="0" end="0"/>
                                            </p:txEl>
                                          </p:spTgt>
                                        </p:tgtEl>
                                        <p:attrNameLst>
                                          <p:attrName>style.visibility</p:attrName>
                                        </p:attrNameLst>
                                      </p:cBhvr>
                                      <p:to>
                                        <p:strVal val="visible"/>
                                      </p:to>
                                    </p:set>
                                    <p:anim calcmode="lin" valueType="num">
                                      <p:cBhvr>
                                        <p:cTn id="7" dur="500" fill="hold"/>
                                        <p:tgtEl>
                                          <p:spTgt spid="450563">
                                            <p:txEl>
                                              <p:pRg st="0" end="0"/>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8" dur="500" fill="hold"/>
                                        <p:tgtEl>
                                          <p:spTgt spid="450563">
                                            <p:txEl>
                                              <p:pRg st="0" end="0"/>
                                            </p:txEl>
                                          </p:spTgt>
                                        </p:tgtEl>
                                        <p:attrNameLst>
                                          <p:attrName>ppt_w</p:attrName>
                                        </p:attrNameLst>
                                      </p:cBhvr>
                                      <p:tavLst>
                                        <p:tav tm="0">
                                          <p:val>
                                            <p:strVal val="#ppt_w+.3"/>
                                          </p:val>
                                        </p:tav>
                                        <p:tav tm="50000">
                                          <p:val>
                                            <p:strVal val="#ppt_w+.3"/>
                                          </p:val>
                                        </p:tav>
                                        <p:tav tm="100000">
                                          <p:val>
                                            <p:strVal val="#ppt_w"/>
                                          </p:val>
                                        </p:tav>
                                      </p:tavLst>
                                    </p:anim>
                                    <p:anim calcmode="lin" valueType="num">
                                      <p:cBhvr>
                                        <p:cTn id="9" dur="500" fill="hold"/>
                                        <p:tgtEl>
                                          <p:spTgt spid="450563">
                                            <p:txEl>
                                              <p:pRg st="0" end="0"/>
                                            </p:txEl>
                                          </p:spTgt>
                                        </p:tgtEl>
                                        <p:attrNameLst>
                                          <p:attrName>ppt_x</p:attrName>
                                        </p:attrNameLst>
                                      </p:cBhvr>
                                      <p:tavLst>
                                        <p:tav tm="0">
                                          <p:val>
                                            <p:strVal val="#ppt_x-.3"/>
                                          </p:val>
                                        </p:tav>
                                        <p:tav tm="50000">
                                          <p:val>
                                            <p:strVal val="#ppt_x"/>
                                          </p:val>
                                        </p:tav>
                                        <p:tav tm="100000">
                                          <p:val>
                                            <p:strVal val="#ppt_x"/>
                                          </p:val>
                                        </p:tav>
                                      </p:tavLst>
                                    </p:anim>
                                    <p:anim calcmode="lin" valueType="num">
                                      <p:cBhvr>
                                        <p:cTn id="10" dur="500" fill="hold"/>
                                        <p:tgtEl>
                                          <p:spTgt spid="45056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39" presetClass="entr" presetSubtype="0" accel="100000" fill="hold" nodeType="clickEffect">
                                  <p:stCondLst>
                                    <p:cond delay="0"/>
                                  </p:stCondLst>
                                  <p:childTnLst>
                                    <p:set>
                                      <p:cBhvr>
                                        <p:cTn id="14" dur="1" fill="hold">
                                          <p:stCondLst>
                                            <p:cond delay="0"/>
                                          </p:stCondLst>
                                        </p:cTn>
                                        <p:tgtEl>
                                          <p:spTgt spid="450563">
                                            <p:txEl>
                                              <p:pRg st="2" end="2"/>
                                            </p:txEl>
                                          </p:spTgt>
                                        </p:tgtEl>
                                        <p:attrNameLst>
                                          <p:attrName>style.visibility</p:attrName>
                                        </p:attrNameLst>
                                      </p:cBhvr>
                                      <p:to>
                                        <p:strVal val="visible"/>
                                      </p:to>
                                    </p:set>
                                    <p:anim calcmode="lin" valueType="num">
                                      <p:cBhvr>
                                        <p:cTn id="15" dur="500" fill="hold"/>
                                        <p:tgtEl>
                                          <p:spTgt spid="450563">
                                            <p:txEl>
                                              <p:pRg st="2" end="2"/>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16" dur="500" fill="hold"/>
                                        <p:tgtEl>
                                          <p:spTgt spid="450563">
                                            <p:txEl>
                                              <p:pRg st="2" end="2"/>
                                            </p:txEl>
                                          </p:spTgt>
                                        </p:tgtEl>
                                        <p:attrNameLst>
                                          <p:attrName>ppt_w</p:attrName>
                                        </p:attrNameLst>
                                      </p:cBhvr>
                                      <p:tavLst>
                                        <p:tav tm="0">
                                          <p:val>
                                            <p:strVal val="#ppt_w+.3"/>
                                          </p:val>
                                        </p:tav>
                                        <p:tav tm="50000">
                                          <p:val>
                                            <p:strVal val="#ppt_w+.3"/>
                                          </p:val>
                                        </p:tav>
                                        <p:tav tm="100000">
                                          <p:val>
                                            <p:strVal val="#ppt_w"/>
                                          </p:val>
                                        </p:tav>
                                      </p:tavLst>
                                    </p:anim>
                                    <p:anim calcmode="lin" valueType="num">
                                      <p:cBhvr>
                                        <p:cTn id="17" dur="500" fill="hold"/>
                                        <p:tgtEl>
                                          <p:spTgt spid="450563">
                                            <p:txEl>
                                              <p:pRg st="2" end="2"/>
                                            </p:txEl>
                                          </p:spTgt>
                                        </p:tgtEl>
                                        <p:attrNameLst>
                                          <p:attrName>ppt_x</p:attrName>
                                        </p:attrNameLst>
                                      </p:cBhvr>
                                      <p:tavLst>
                                        <p:tav tm="0">
                                          <p:val>
                                            <p:strVal val="#ppt_x-.3"/>
                                          </p:val>
                                        </p:tav>
                                        <p:tav tm="50000">
                                          <p:val>
                                            <p:strVal val="#ppt_x"/>
                                          </p:val>
                                        </p:tav>
                                        <p:tav tm="100000">
                                          <p:val>
                                            <p:strVal val="#ppt_x"/>
                                          </p:val>
                                        </p:tav>
                                      </p:tavLst>
                                    </p:anim>
                                    <p:anim calcmode="lin" valueType="num">
                                      <p:cBhvr>
                                        <p:cTn id="18" dur="500" fill="hold"/>
                                        <p:tgtEl>
                                          <p:spTgt spid="45056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39" presetClass="entr" presetSubtype="0" accel="100000" fill="hold" nodeType="clickEffect">
                                  <p:stCondLst>
                                    <p:cond delay="0"/>
                                  </p:stCondLst>
                                  <p:childTnLst>
                                    <p:set>
                                      <p:cBhvr>
                                        <p:cTn id="22" dur="1" fill="hold">
                                          <p:stCondLst>
                                            <p:cond delay="0"/>
                                          </p:stCondLst>
                                        </p:cTn>
                                        <p:tgtEl>
                                          <p:spTgt spid="450563">
                                            <p:txEl>
                                              <p:pRg st="4" end="4"/>
                                            </p:txEl>
                                          </p:spTgt>
                                        </p:tgtEl>
                                        <p:attrNameLst>
                                          <p:attrName>style.visibility</p:attrName>
                                        </p:attrNameLst>
                                      </p:cBhvr>
                                      <p:to>
                                        <p:strVal val="visible"/>
                                      </p:to>
                                    </p:set>
                                    <p:anim calcmode="lin" valueType="num">
                                      <p:cBhvr>
                                        <p:cTn id="23" dur="500" fill="hold"/>
                                        <p:tgtEl>
                                          <p:spTgt spid="450563">
                                            <p:txEl>
                                              <p:pRg st="4" end="4"/>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24" dur="500" fill="hold"/>
                                        <p:tgtEl>
                                          <p:spTgt spid="450563">
                                            <p:txEl>
                                              <p:pRg st="4" end="4"/>
                                            </p:txEl>
                                          </p:spTgt>
                                        </p:tgtEl>
                                        <p:attrNameLst>
                                          <p:attrName>ppt_w</p:attrName>
                                        </p:attrNameLst>
                                      </p:cBhvr>
                                      <p:tavLst>
                                        <p:tav tm="0">
                                          <p:val>
                                            <p:strVal val="#ppt_w+.3"/>
                                          </p:val>
                                        </p:tav>
                                        <p:tav tm="50000">
                                          <p:val>
                                            <p:strVal val="#ppt_w+.3"/>
                                          </p:val>
                                        </p:tav>
                                        <p:tav tm="100000">
                                          <p:val>
                                            <p:strVal val="#ppt_w"/>
                                          </p:val>
                                        </p:tav>
                                      </p:tavLst>
                                    </p:anim>
                                    <p:anim calcmode="lin" valueType="num">
                                      <p:cBhvr>
                                        <p:cTn id="25" dur="500" fill="hold"/>
                                        <p:tgtEl>
                                          <p:spTgt spid="450563">
                                            <p:txEl>
                                              <p:pRg st="4" end="4"/>
                                            </p:txEl>
                                          </p:spTgt>
                                        </p:tgtEl>
                                        <p:attrNameLst>
                                          <p:attrName>ppt_x</p:attrName>
                                        </p:attrNameLst>
                                      </p:cBhvr>
                                      <p:tavLst>
                                        <p:tav tm="0">
                                          <p:val>
                                            <p:strVal val="#ppt_x-.3"/>
                                          </p:val>
                                        </p:tav>
                                        <p:tav tm="50000">
                                          <p:val>
                                            <p:strVal val="#ppt_x"/>
                                          </p:val>
                                        </p:tav>
                                        <p:tav tm="100000">
                                          <p:val>
                                            <p:strVal val="#ppt_x"/>
                                          </p:val>
                                        </p:tav>
                                      </p:tavLst>
                                    </p:anim>
                                    <p:anim calcmode="lin" valueType="num">
                                      <p:cBhvr>
                                        <p:cTn id="26" dur="500" fill="hold"/>
                                        <p:tgtEl>
                                          <p:spTgt spid="45056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9F894FC8-C24B-2A42-97B2-02D43E3416EE}"/>
              </a:ext>
            </a:extLst>
          </p:cNvPr>
          <p:cNvSpPr>
            <a:spLocks noGrp="1" noChangeArrowheads="1"/>
          </p:cNvSpPr>
          <p:nvPr>
            <p:ph type="title"/>
          </p:nvPr>
        </p:nvSpPr>
        <p:spPr>
          <a:xfrm>
            <a:off x="682625" y="193675"/>
            <a:ext cx="7788275" cy="973138"/>
          </a:xfrm>
        </p:spPr>
        <p:txBody>
          <a:bodyPr/>
          <a:lstStyle/>
          <a:p>
            <a:pPr eaLnBrk="1" hangingPunct="1">
              <a:defRPr/>
            </a:pPr>
            <a:r>
              <a:rPr lang="en-US" altLang="en-US" sz="4000" b="1"/>
              <a:t>What makes this all work?</a:t>
            </a:r>
          </a:p>
        </p:txBody>
      </p:sp>
      <p:sp>
        <p:nvSpPr>
          <p:cNvPr id="315395" name="Rectangle 3">
            <a:extLst>
              <a:ext uri="{FF2B5EF4-FFF2-40B4-BE49-F238E27FC236}">
                <a16:creationId xmlns:a16="http://schemas.microsoft.com/office/drawing/2014/main" id="{0AC394A1-4D3D-9E40-B473-3C45F41CEB5A}"/>
              </a:ext>
            </a:extLst>
          </p:cNvPr>
          <p:cNvSpPr>
            <a:spLocks noGrp="1"/>
          </p:cNvSpPr>
          <p:nvPr>
            <p:ph type="body" idx="1"/>
          </p:nvPr>
        </p:nvSpPr>
        <p:spPr>
          <a:xfrm>
            <a:off x="731838" y="4533900"/>
            <a:ext cx="7643812" cy="1524000"/>
          </a:xfrm>
        </p:spPr>
        <p:txBody>
          <a:bodyPr/>
          <a:lstStyle/>
          <a:p>
            <a:pPr algn="ctr" eaLnBrk="1" hangingPunct="1">
              <a:buFontTx/>
              <a:buNone/>
            </a:pPr>
            <a:r>
              <a:rPr lang="en-US" altLang="en-US" sz="3600">
                <a:solidFill>
                  <a:schemeClr val="accent1"/>
                </a:solidFill>
              </a:rPr>
              <a:t>A good, solid professional project manager</a:t>
            </a:r>
          </a:p>
        </p:txBody>
      </p:sp>
      <p:pic>
        <p:nvPicPr>
          <p:cNvPr id="315396" name="Picture 4" descr="MCj02500570000[1]">
            <a:extLst>
              <a:ext uri="{FF2B5EF4-FFF2-40B4-BE49-F238E27FC236}">
                <a16:creationId xmlns:a16="http://schemas.microsoft.com/office/drawing/2014/main" id="{F61E17F3-9DC3-1444-841B-F01E0B64AF5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81325" y="973138"/>
            <a:ext cx="3798888" cy="3560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0952622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4" presetClass="entr" presetSubtype="0" accel="100000" fill="hold" nodeType="clickEffect">
                                  <p:stCondLst>
                                    <p:cond delay="0"/>
                                  </p:stCondLst>
                                  <p:childTnLst>
                                    <p:set>
                                      <p:cBhvr>
                                        <p:cTn id="6" dur="1" fill="hold">
                                          <p:stCondLst>
                                            <p:cond delay="0"/>
                                          </p:stCondLst>
                                        </p:cTn>
                                        <p:tgtEl>
                                          <p:spTgt spid="315395">
                                            <p:txEl>
                                              <p:pRg st="0" end="0"/>
                                            </p:txEl>
                                          </p:spTgt>
                                        </p:tgtEl>
                                        <p:attrNameLst>
                                          <p:attrName>style.visibility</p:attrName>
                                        </p:attrNameLst>
                                      </p:cBhvr>
                                      <p:to>
                                        <p:strVal val="visible"/>
                                      </p:to>
                                    </p:set>
                                    <p:anim calcmode="lin" valueType="num">
                                      <p:cBhvr>
                                        <p:cTn id="7" dur="500" fill="hold"/>
                                        <p:tgtEl>
                                          <p:spTgt spid="315395">
                                            <p:txEl>
                                              <p:pRg st="0" end="0"/>
                                            </p:txEl>
                                          </p:spTgt>
                                        </p:tgtEl>
                                        <p:attrNameLst>
                                          <p:attrName>ppt_w</p:attrName>
                                        </p:attrNameLst>
                                      </p:cBhvr>
                                      <p:tavLst>
                                        <p:tav tm="0">
                                          <p:val>
                                            <p:strVal val="#ppt_w*0.05"/>
                                          </p:val>
                                        </p:tav>
                                        <p:tav tm="100000">
                                          <p:val>
                                            <p:strVal val="#ppt_w"/>
                                          </p:val>
                                        </p:tav>
                                      </p:tavLst>
                                    </p:anim>
                                    <p:anim calcmode="lin" valueType="num">
                                      <p:cBhvr>
                                        <p:cTn id="8" dur="500" fill="hold"/>
                                        <p:tgtEl>
                                          <p:spTgt spid="315395">
                                            <p:txEl>
                                              <p:pRg st="0" end="0"/>
                                            </p:txEl>
                                          </p:spTgt>
                                        </p:tgtEl>
                                        <p:attrNameLst>
                                          <p:attrName>ppt_h</p:attrName>
                                        </p:attrNameLst>
                                      </p:cBhvr>
                                      <p:tavLst>
                                        <p:tav tm="0">
                                          <p:val>
                                            <p:strVal val="#ppt_h"/>
                                          </p:val>
                                        </p:tav>
                                        <p:tav tm="100000">
                                          <p:val>
                                            <p:strVal val="#ppt_h"/>
                                          </p:val>
                                        </p:tav>
                                      </p:tavLst>
                                    </p:anim>
                                    <p:anim calcmode="lin" valueType="num">
                                      <p:cBhvr>
                                        <p:cTn id="9" dur="500" fill="hold"/>
                                        <p:tgtEl>
                                          <p:spTgt spid="315395">
                                            <p:txEl>
                                              <p:pRg st="0" end="0"/>
                                            </p:txEl>
                                          </p:spTgt>
                                        </p:tgtEl>
                                        <p:attrNameLst>
                                          <p:attrName>ppt_x</p:attrName>
                                        </p:attrNameLst>
                                      </p:cBhvr>
                                      <p:tavLst>
                                        <p:tav tm="0">
                                          <p:val>
                                            <p:strVal val="#ppt_x-.2"/>
                                          </p:val>
                                        </p:tav>
                                        <p:tav tm="100000">
                                          <p:val>
                                            <p:strVal val="#ppt_x"/>
                                          </p:val>
                                        </p:tav>
                                      </p:tavLst>
                                    </p:anim>
                                    <p:anim calcmode="lin" valueType="num">
                                      <p:cBhvr>
                                        <p:cTn id="10" dur="500" fill="hold"/>
                                        <p:tgtEl>
                                          <p:spTgt spid="315395">
                                            <p:txEl>
                                              <p:pRg st="0" end="0"/>
                                            </p:txEl>
                                          </p:spTgt>
                                        </p:tgtEl>
                                        <p:attrNameLst>
                                          <p:attrName>ppt_y</p:attrName>
                                        </p:attrNameLst>
                                      </p:cBhvr>
                                      <p:tavLst>
                                        <p:tav tm="0">
                                          <p:val>
                                            <p:strVal val="#ppt_y"/>
                                          </p:val>
                                        </p:tav>
                                        <p:tav tm="100000">
                                          <p:val>
                                            <p:strVal val="#ppt_y"/>
                                          </p:val>
                                        </p:tav>
                                      </p:tavLst>
                                    </p:anim>
                                    <p:animEffect transition="in" filter="fade">
                                      <p:cBhvr>
                                        <p:cTn id="11" dur="500"/>
                                        <p:tgtEl>
                                          <p:spTgt spid="315395">
                                            <p:txEl>
                                              <p:pRg st="0" end="0"/>
                                            </p:txEl>
                                          </p:spTgt>
                                        </p:tgtEl>
                                      </p:cBhvr>
                                    </p:animEffect>
                                  </p:childTnLst>
                                </p:cTn>
                              </p:par>
                              <p:par>
                                <p:cTn id="12" presetID="54" presetClass="entr" presetSubtype="0" accel="100000" fill="hold" nodeType="withEffect">
                                  <p:stCondLst>
                                    <p:cond delay="0"/>
                                  </p:stCondLst>
                                  <p:childTnLst>
                                    <p:set>
                                      <p:cBhvr>
                                        <p:cTn id="13" dur="1" fill="hold">
                                          <p:stCondLst>
                                            <p:cond delay="0"/>
                                          </p:stCondLst>
                                        </p:cTn>
                                        <p:tgtEl>
                                          <p:spTgt spid="315396"/>
                                        </p:tgtEl>
                                        <p:attrNameLst>
                                          <p:attrName>style.visibility</p:attrName>
                                        </p:attrNameLst>
                                      </p:cBhvr>
                                      <p:to>
                                        <p:strVal val="visible"/>
                                      </p:to>
                                    </p:set>
                                    <p:anim calcmode="lin" valueType="num">
                                      <p:cBhvr>
                                        <p:cTn id="14" dur="500" fill="hold"/>
                                        <p:tgtEl>
                                          <p:spTgt spid="315396"/>
                                        </p:tgtEl>
                                        <p:attrNameLst>
                                          <p:attrName>ppt_w</p:attrName>
                                        </p:attrNameLst>
                                      </p:cBhvr>
                                      <p:tavLst>
                                        <p:tav tm="0">
                                          <p:val>
                                            <p:strVal val="#ppt_w*0.05"/>
                                          </p:val>
                                        </p:tav>
                                        <p:tav tm="100000">
                                          <p:val>
                                            <p:strVal val="#ppt_w"/>
                                          </p:val>
                                        </p:tav>
                                      </p:tavLst>
                                    </p:anim>
                                    <p:anim calcmode="lin" valueType="num">
                                      <p:cBhvr>
                                        <p:cTn id="15" dur="500" fill="hold"/>
                                        <p:tgtEl>
                                          <p:spTgt spid="315396"/>
                                        </p:tgtEl>
                                        <p:attrNameLst>
                                          <p:attrName>ppt_h</p:attrName>
                                        </p:attrNameLst>
                                      </p:cBhvr>
                                      <p:tavLst>
                                        <p:tav tm="0">
                                          <p:val>
                                            <p:strVal val="#ppt_h"/>
                                          </p:val>
                                        </p:tav>
                                        <p:tav tm="100000">
                                          <p:val>
                                            <p:strVal val="#ppt_h"/>
                                          </p:val>
                                        </p:tav>
                                      </p:tavLst>
                                    </p:anim>
                                    <p:anim calcmode="lin" valueType="num">
                                      <p:cBhvr>
                                        <p:cTn id="16" dur="500" fill="hold"/>
                                        <p:tgtEl>
                                          <p:spTgt spid="315396"/>
                                        </p:tgtEl>
                                        <p:attrNameLst>
                                          <p:attrName>ppt_x</p:attrName>
                                        </p:attrNameLst>
                                      </p:cBhvr>
                                      <p:tavLst>
                                        <p:tav tm="0">
                                          <p:val>
                                            <p:strVal val="#ppt_x-.2"/>
                                          </p:val>
                                        </p:tav>
                                        <p:tav tm="100000">
                                          <p:val>
                                            <p:strVal val="#ppt_x"/>
                                          </p:val>
                                        </p:tav>
                                      </p:tavLst>
                                    </p:anim>
                                    <p:anim calcmode="lin" valueType="num">
                                      <p:cBhvr>
                                        <p:cTn id="17" dur="500" fill="hold"/>
                                        <p:tgtEl>
                                          <p:spTgt spid="315396"/>
                                        </p:tgtEl>
                                        <p:attrNameLst>
                                          <p:attrName>ppt_y</p:attrName>
                                        </p:attrNameLst>
                                      </p:cBhvr>
                                      <p:tavLst>
                                        <p:tav tm="0">
                                          <p:val>
                                            <p:strVal val="#ppt_y"/>
                                          </p:val>
                                        </p:tav>
                                        <p:tav tm="100000">
                                          <p:val>
                                            <p:strVal val="#ppt_y"/>
                                          </p:val>
                                        </p:tav>
                                      </p:tavLst>
                                    </p:anim>
                                    <p:animEffect transition="in" filter="fade">
                                      <p:cBhvr>
                                        <p:cTn id="18" dur="500"/>
                                        <p:tgtEl>
                                          <p:spTgt spid="31539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B5D190D9-97E5-8147-874A-5CDA69434599}"/>
              </a:ext>
            </a:extLst>
          </p:cNvPr>
          <p:cNvSpPr>
            <a:spLocks noGrp="1" noChangeArrowheads="1"/>
          </p:cNvSpPr>
          <p:nvPr>
            <p:ph type="title"/>
          </p:nvPr>
        </p:nvSpPr>
        <p:spPr>
          <a:xfrm>
            <a:off x="2771775" y="1314450"/>
            <a:ext cx="6553200" cy="508000"/>
          </a:xfrm>
        </p:spPr>
        <p:txBody>
          <a:bodyPr/>
          <a:lstStyle/>
          <a:p>
            <a:pPr eaLnBrk="1" hangingPunct="1">
              <a:defRPr/>
            </a:pPr>
            <a:r>
              <a:rPr lang="en-US" altLang="en-US" sz="3200" b="1"/>
              <a:t>Learning Objectives</a:t>
            </a:r>
          </a:p>
        </p:txBody>
      </p:sp>
      <p:sp>
        <p:nvSpPr>
          <p:cNvPr id="47107" name="Rectangle 3">
            <a:extLst>
              <a:ext uri="{FF2B5EF4-FFF2-40B4-BE49-F238E27FC236}">
                <a16:creationId xmlns:a16="http://schemas.microsoft.com/office/drawing/2014/main" id="{4AE2B0F4-3C86-CD4F-9A13-2369E32B3037}"/>
              </a:ext>
            </a:extLst>
          </p:cNvPr>
          <p:cNvSpPr>
            <a:spLocks noGrp="1"/>
          </p:cNvSpPr>
          <p:nvPr>
            <p:ph type="body" idx="1"/>
          </p:nvPr>
        </p:nvSpPr>
        <p:spPr>
          <a:xfrm>
            <a:off x="1500188" y="2220913"/>
            <a:ext cx="7643812" cy="4318000"/>
          </a:xfrm>
        </p:spPr>
        <p:txBody>
          <a:bodyPr/>
          <a:lstStyle/>
          <a:p>
            <a:pPr eaLnBrk="1" hangingPunct="1">
              <a:buFont typeface="Wingdings" pitchFamily="2" charset="2"/>
              <a:buChar char="ü"/>
            </a:pPr>
            <a:r>
              <a:rPr lang="en-US" altLang="en-US" sz="3200" b="1">
                <a:solidFill>
                  <a:srgbClr val="990033"/>
                </a:solidFill>
              </a:rPr>
              <a:t>The role of the project manager</a:t>
            </a:r>
          </a:p>
          <a:p>
            <a:pPr eaLnBrk="1" hangingPunct="1">
              <a:buFontTx/>
              <a:buNone/>
            </a:pPr>
            <a:endParaRPr lang="en-US" altLang="en-US">
              <a:solidFill>
                <a:schemeClr val="accent1"/>
              </a:solidFill>
            </a:endParaRPr>
          </a:p>
        </p:txBody>
      </p:sp>
    </p:spTree>
    <p:extLst>
      <p:ext uri="{BB962C8B-B14F-4D97-AF65-F5344CB8AC3E}">
        <p14:creationId xmlns:p14="http://schemas.microsoft.com/office/powerpoint/2010/main" val="18517346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9154" name="Picture 6" descr="peanuts-Lead-Dont-Follow">
            <a:extLst>
              <a:ext uri="{FF2B5EF4-FFF2-40B4-BE49-F238E27FC236}">
                <a16:creationId xmlns:a16="http://schemas.microsoft.com/office/drawing/2014/main" id="{970C5D6D-F8C8-7446-AA18-85E15071F38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09700" y="0"/>
            <a:ext cx="559435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771549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02" name="Picture 6" descr="j0336075">
            <a:extLst>
              <a:ext uri="{FF2B5EF4-FFF2-40B4-BE49-F238E27FC236}">
                <a16:creationId xmlns:a16="http://schemas.microsoft.com/office/drawing/2014/main" id="{55CD804B-E8BB-AA4A-B808-44ECFBE0A8E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3863" y="1096963"/>
            <a:ext cx="3521075" cy="3567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03" name="Picture 7" descr="MCj04240140000[1]">
            <a:extLst>
              <a:ext uri="{FF2B5EF4-FFF2-40B4-BE49-F238E27FC236}">
                <a16:creationId xmlns:a16="http://schemas.microsoft.com/office/drawing/2014/main" id="{1D8D0DE8-4C26-9547-B200-ED3C76F43BF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30988" y="2411413"/>
            <a:ext cx="2474912" cy="2789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04" name="Picture 8" descr="MCj04260460000[1]">
            <a:extLst>
              <a:ext uri="{FF2B5EF4-FFF2-40B4-BE49-F238E27FC236}">
                <a16:creationId xmlns:a16="http://schemas.microsoft.com/office/drawing/2014/main" id="{1FE21ABF-A3F4-A54A-A54A-56FDAE1B30E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433763" y="3686175"/>
            <a:ext cx="3065462" cy="2538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05" name="Picture 9" descr="MCj04324650000[1]">
            <a:extLst>
              <a:ext uri="{FF2B5EF4-FFF2-40B4-BE49-F238E27FC236}">
                <a16:creationId xmlns:a16="http://schemas.microsoft.com/office/drawing/2014/main" id="{D97835BF-EAF7-9C48-B89B-063022F0E51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294188" y="304800"/>
            <a:ext cx="2736850" cy="2297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824424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9076" name="Picture 4" descr="PM triple constraint">
            <a:extLst>
              <a:ext uri="{FF2B5EF4-FFF2-40B4-BE49-F238E27FC236}">
                <a16:creationId xmlns:a16="http://schemas.microsoft.com/office/drawing/2014/main" id="{B3EE4F2D-EE08-B94F-B34D-E06A2FBFBF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87600" y="1162050"/>
            <a:ext cx="5041900" cy="523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9077" name="Picture 5" descr="MCj03542720000[1]">
            <a:extLst>
              <a:ext uri="{FF2B5EF4-FFF2-40B4-BE49-F238E27FC236}">
                <a16:creationId xmlns:a16="http://schemas.microsoft.com/office/drawing/2014/main" id="{B7D6B966-CC8E-C646-9C1E-17B25551DB6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4163" y="717550"/>
            <a:ext cx="2378075" cy="2273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9078" name="Picture 6" descr="MCj01983650000[1]">
            <a:extLst>
              <a:ext uri="{FF2B5EF4-FFF2-40B4-BE49-F238E27FC236}">
                <a16:creationId xmlns:a16="http://schemas.microsoft.com/office/drawing/2014/main" id="{C5E3DBC0-FEEF-2F4B-A4C8-9C0B8C04299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22950" y="487363"/>
            <a:ext cx="2670175" cy="2195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9080" name="Picture 8" descr="MCj04298410000[1]">
            <a:extLst>
              <a:ext uri="{FF2B5EF4-FFF2-40B4-BE49-F238E27FC236}">
                <a16:creationId xmlns:a16="http://schemas.microsoft.com/office/drawing/2014/main" id="{3DEF13BA-2002-304F-B673-73FB6AA9D12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69975" y="3960813"/>
            <a:ext cx="1727200" cy="1863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9081" name="Picture 9" descr="MCj02808830000[1]">
            <a:extLst>
              <a:ext uri="{FF2B5EF4-FFF2-40B4-BE49-F238E27FC236}">
                <a16:creationId xmlns:a16="http://schemas.microsoft.com/office/drawing/2014/main" id="{4D37ED08-7882-C243-9CC7-C80005E3AEA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503988" y="3689350"/>
            <a:ext cx="1874837" cy="273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7453936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259076"/>
                                        </p:tgtEl>
                                        <p:attrNameLst>
                                          <p:attrName>style.visibility</p:attrName>
                                        </p:attrNameLst>
                                      </p:cBhvr>
                                      <p:to>
                                        <p:strVal val="visible"/>
                                      </p:to>
                                    </p:set>
                                    <p:animEffect transition="in" filter="dissolve">
                                      <p:cBhvr>
                                        <p:cTn id="7" dur="500"/>
                                        <p:tgtEl>
                                          <p:spTgt spid="25907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4" presetClass="entr" presetSubtype="16" fill="hold" nodeType="clickEffect">
                                  <p:stCondLst>
                                    <p:cond delay="0"/>
                                  </p:stCondLst>
                                  <p:childTnLst>
                                    <p:set>
                                      <p:cBhvr>
                                        <p:cTn id="11" dur="1" fill="hold">
                                          <p:stCondLst>
                                            <p:cond delay="0"/>
                                          </p:stCondLst>
                                        </p:cTn>
                                        <p:tgtEl>
                                          <p:spTgt spid="259077"/>
                                        </p:tgtEl>
                                        <p:attrNameLst>
                                          <p:attrName>style.visibility</p:attrName>
                                        </p:attrNameLst>
                                      </p:cBhvr>
                                      <p:to>
                                        <p:strVal val="visible"/>
                                      </p:to>
                                    </p:set>
                                    <p:animEffect transition="in" filter="box(in)">
                                      <p:cBhvr>
                                        <p:cTn id="12" dur="500"/>
                                        <p:tgtEl>
                                          <p:spTgt spid="259077"/>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5" presetClass="entr" presetSubtype="10" fill="hold" nodeType="clickEffect">
                                  <p:stCondLst>
                                    <p:cond delay="0"/>
                                  </p:stCondLst>
                                  <p:childTnLst>
                                    <p:set>
                                      <p:cBhvr>
                                        <p:cTn id="16" dur="1" fill="hold">
                                          <p:stCondLst>
                                            <p:cond delay="0"/>
                                          </p:stCondLst>
                                        </p:cTn>
                                        <p:tgtEl>
                                          <p:spTgt spid="259078"/>
                                        </p:tgtEl>
                                        <p:attrNameLst>
                                          <p:attrName>style.visibility</p:attrName>
                                        </p:attrNameLst>
                                      </p:cBhvr>
                                      <p:to>
                                        <p:strVal val="visible"/>
                                      </p:to>
                                    </p:set>
                                    <p:animEffect transition="in" filter="checkerboard(across)">
                                      <p:cBhvr>
                                        <p:cTn id="17" dur="500"/>
                                        <p:tgtEl>
                                          <p:spTgt spid="259078"/>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 presetClass="entr" presetSubtype="4" fill="hold" nodeType="clickEffect">
                                  <p:stCondLst>
                                    <p:cond delay="0"/>
                                  </p:stCondLst>
                                  <p:childTnLst>
                                    <p:set>
                                      <p:cBhvr>
                                        <p:cTn id="21" dur="1" fill="hold">
                                          <p:stCondLst>
                                            <p:cond delay="0"/>
                                          </p:stCondLst>
                                        </p:cTn>
                                        <p:tgtEl>
                                          <p:spTgt spid="259080"/>
                                        </p:tgtEl>
                                        <p:attrNameLst>
                                          <p:attrName>style.visibility</p:attrName>
                                        </p:attrNameLst>
                                      </p:cBhvr>
                                      <p:to>
                                        <p:strVal val="visible"/>
                                      </p:to>
                                    </p:set>
                                    <p:anim calcmode="lin" valueType="num">
                                      <p:cBhvr additive="base">
                                        <p:cTn id="22" dur="500" fill="hold"/>
                                        <p:tgtEl>
                                          <p:spTgt spid="259080"/>
                                        </p:tgtEl>
                                        <p:attrNameLst>
                                          <p:attrName>ppt_x</p:attrName>
                                        </p:attrNameLst>
                                      </p:cBhvr>
                                      <p:tavLst>
                                        <p:tav tm="0">
                                          <p:val>
                                            <p:strVal val="#ppt_x"/>
                                          </p:val>
                                        </p:tav>
                                        <p:tav tm="100000">
                                          <p:val>
                                            <p:strVal val="#ppt_x"/>
                                          </p:val>
                                        </p:tav>
                                      </p:tavLst>
                                    </p:anim>
                                    <p:anim calcmode="lin" valueType="num">
                                      <p:cBhvr additive="base">
                                        <p:cTn id="23" dur="500" fill="hold"/>
                                        <p:tgtEl>
                                          <p:spTgt spid="259080"/>
                                        </p:tgtEl>
                                        <p:attrNameLst>
                                          <p:attrName>ppt_y</p:attrName>
                                        </p:attrNameLst>
                                      </p:cBhvr>
                                      <p:tavLst>
                                        <p:tav tm="0">
                                          <p:val>
                                            <p:strVal val="1+#ppt_h/2"/>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2" presetClass="entr" presetSubtype="4" fill="hold" nodeType="clickEffect">
                                  <p:stCondLst>
                                    <p:cond delay="0"/>
                                  </p:stCondLst>
                                  <p:childTnLst>
                                    <p:set>
                                      <p:cBhvr>
                                        <p:cTn id="27" dur="1" fill="hold">
                                          <p:stCondLst>
                                            <p:cond delay="0"/>
                                          </p:stCondLst>
                                        </p:cTn>
                                        <p:tgtEl>
                                          <p:spTgt spid="259081"/>
                                        </p:tgtEl>
                                        <p:attrNameLst>
                                          <p:attrName>style.visibility</p:attrName>
                                        </p:attrNameLst>
                                      </p:cBhvr>
                                      <p:to>
                                        <p:strVal val="visible"/>
                                      </p:to>
                                    </p:set>
                                    <p:anim calcmode="lin" valueType="num">
                                      <p:cBhvr additive="base">
                                        <p:cTn id="28" dur="500" fill="hold"/>
                                        <p:tgtEl>
                                          <p:spTgt spid="259081"/>
                                        </p:tgtEl>
                                        <p:attrNameLst>
                                          <p:attrName>ppt_x</p:attrName>
                                        </p:attrNameLst>
                                      </p:cBhvr>
                                      <p:tavLst>
                                        <p:tav tm="0">
                                          <p:val>
                                            <p:strVal val="#ppt_x"/>
                                          </p:val>
                                        </p:tav>
                                        <p:tav tm="100000">
                                          <p:val>
                                            <p:strVal val="#ppt_x"/>
                                          </p:val>
                                        </p:tav>
                                      </p:tavLst>
                                    </p:anim>
                                    <p:anim calcmode="lin" valueType="num">
                                      <p:cBhvr additive="base">
                                        <p:cTn id="29" dur="500" fill="hold"/>
                                        <p:tgtEl>
                                          <p:spTgt spid="259081"/>
                                        </p:tgtEl>
                                        <p:attrNameLst>
                                          <p:attrName>ppt_y</p:attrName>
                                        </p:attrNameLst>
                                      </p:cBhvr>
                                      <p:tavLst>
                                        <p:tav tm="0">
                                          <p:val>
                                            <p:strVal val="1+#ppt_h/2"/>
                                          </p:val>
                                        </p:tav>
                                        <p:tav tm="100000">
                                          <p:val>
                                            <p:strVal val="#ppt_y"/>
                                          </p:val>
                                        </p:tav>
                                      </p:tavLst>
                                    </p:anim>
                                  </p:childTnLst>
                                </p:cTn>
                              </p:par>
                            </p:childTnLst>
                          </p:cTn>
                        </p:par>
                      </p:childTnLst>
                    </p:cTn>
                  </p:par>
                  <p:par>
                    <p:cTn id="30" fill="hold" nodeType="clickPar">
                      <p:stCondLst>
                        <p:cond delay="indefinite"/>
                      </p:stCondLst>
                      <p:childTnLst>
                        <p:par>
                          <p:cTn id="31" fill="hold" nodeType="withGroup">
                            <p:stCondLst>
                              <p:cond delay="0"/>
                            </p:stCondLst>
                            <p:childTnLst>
                              <p:par>
                                <p:cTn id="32" presetID="9" presetClass="exit" presetSubtype="0" fill="hold" nodeType="clickEffect">
                                  <p:stCondLst>
                                    <p:cond delay="0"/>
                                  </p:stCondLst>
                                  <p:childTnLst>
                                    <p:animEffect transition="out" filter="dissolve">
                                      <p:cBhvr>
                                        <p:cTn id="33" dur="500"/>
                                        <p:tgtEl>
                                          <p:spTgt spid="259077"/>
                                        </p:tgtEl>
                                      </p:cBhvr>
                                    </p:animEffect>
                                    <p:set>
                                      <p:cBhvr>
                                        <p:cTn id="34" dur="1" fill="hold">
                                          <p:stCondLst>
                                            <p:cond delay="499"/>
                                          </p:stCondLst>
                                        </p:cTn>
                                        <p:tgtEl>
                                          <p:spTgt spid="259077"/>
                                        </p:tgtEl>
                                        <p:attrNameLst>
                                          <p:attrName>style.visibility</p:attrName>
                                        </p:attrNameLst>
                                      </p:cBhvr>
                                      <p:to>
                                        <p:strVal val="hidden"/>
                                      </p:to>
                                    </p:set>
                                  </p:childTnLst>
                                </p:cTn>
                              </p:par>
                              <p:par>
                                <p:cTn id="35" presetID="9" presetClass="exit" presetSubtype="0" fill="hold" nodeType="withEffect">
                                  <p:stCondLst>
                                    <p:cond delay="0"/>
                                  </p:stCondLst>
                                  <p:childTnLst>
                                    <p:animEffect transition="out" filter="dissolve">
                                      <p:cBhvr>
                                        <p:cTn id="36" dur="500"/>
                                        <p:tgtEl>
                                          <p:spTgt spid="259078"/>
                                        </p:tgtEl>
                                      </p:cBhvr>
                                    </p:animEffect>
                                    <p:set>
                                      <p:cBhvr>
                                        <p:cTn id="37" dur="1" fill="hold">
                                          <p:stCondLst>
                                            <p:cond delay="499"/>
                                          </p:stCondLst>
                                        </p:cTn>
                                        <p:tgtEl>
                                          <p:spTgt spid="259078"/>
                                        </p:tgtEl>
                                        <p:attrNameLst>
                                          <p:attrName>style.visibility</p:attrName>
                                        </p:attrNameLst>
                                      </p:cBhvr>
                                      <p:to>
                                        <p:strVal val="hidden"/>
                                      </p:to>
                                    </p:set>
                                  </p:childTnLst>
                                </p:cTn>
                              </p:par>
                              <p:par>
                                <p:cTn id="38" presetID="9" presetClass="exit" presetSubtype="0" fill="hold" nodeType="withEffect">
                                  <p:stCondLst>
                                    <p:cond delay="0"/>
                                  </p:stCondLst>
                                  <p:childTnLst>
                                    <p:animEffect transition="out" filter="dissolve">
                                      <p:cBhvr>
                                        <p:cTn id="39" dur="500"/>
                                        <p:tgtEl>
                                          <p:spTgt spid="259080"/>
                                        </p:tgtEl>
                                      </p:cBhvr>
                                    </p:animEffect>
                                    <p:set>
                                      <p:cBhvr>
                                        <p:cTn id="40" dur="1" fill="hold">
                                          <p:stCondLst>
                                            <p:cond delay="499"/>
                                          </p:stCondLst>
                                        </p:cTn>
                                        <p:tgtEl>
                                          <p:spTgt spid="259080"/>
                                        </p:tgtEl>
                                        <p:attrNameLst>
                                          <p:attrName>style.visibility</p:attrName>
                                        </p:attrNameLst>
                                      </p:cBhvr>
                                      <p:to>
                                        <p:strVal val="hidden"/>
                                      </p:to>
                                    </p:set>
                                  </p:childTnLst>
                                </p:cTn>
                              </p:par>
                              <p:par>
                                <p:cTn id="41" presetID="9" presetClass="exit" presetSubtype="0" fill="hold" nodeType="withEffect">
                                  <p:stCondLst>
                                    <p:cond delay="0"/>
                                  </p:stCondLst>
                                  <p:childTnLst>
                                    <p:animEffect transition="out" filter="dissolve">
                                      <p:cBhvr>
                                        <p:cTn id="42" dur="500"/>
                                        <p:tgtEl>
                                          <p:spTgt spid="259081"/>
                                        </p:tgtEl>
                                      </p:cBhvr>
                                    </p:animEffect>
                                    <p:set>
                                      <p:cBhvr>
                                        <p:cTn id="43" dur="1" fill="hold">
                                          <p:stCondLst>
                                            <p:cond delay="499"/>
                                          </p:stCondLst>
                                        </p:cTn>
                                        <p:tgtEl>
                                          <p:spTgt spid="259081"/>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a:extLst>
              <a:ext uri="{FF2B5EF4-FFF2-40B4-BE49-F238E27FC236}">
                <a16:creationId xmlns:a16="http://schemas.microsoft.com/office/drawing/2014/main" id="{AFC13467-09A2-8346-B623-0085CB548249}"/>
              </a:ext>
            </a:extLst>
          </p:cNvPr>
          <p:cNvSpPr>
            <a:spLocks noGrp="1" noChangeArrowheads="1"/>
          </p:cNvSpPr>
          <p:nvPr>
            <p:ph type="title"/>
          </p:nvPr>
        </p:nvSpPr>
        <p:spPr>
          <a:xfrm>
            <a:off x="1835696" y="663687"/>
            <a:ext cx="6553200" cy="508000"/>
          </a:xfrm>
        </p:spPr>
        <p:txBody>
          <a:bodyPr/>
          <a:lstStyle/>
          <a:p>
            <a:pPr eaLnBrk="1" hangingPunct="1">
              <a:defRPr/>
            </a:pPr>
            <a:r>
              <a:rPr lang="en-US" altLang="en-US" b="1" dirty="0"/>
              <a:t>Project Management Skills</a:t>
            </a:r>
          </a:p>
        </p:txBody>
      </p:sp>
      <p:sp>
        <p:nvSpPr>
          <p:cNvPr id="335875" name="Rectangle 3">
            <a:extLst>
              <a:ext uri="{FF2B5EF4-FFF2-40B4-BE49-F238E27FC236}">
                <a16:creationId xmlns:a16="http://schemas.microsoft.com/office/drawing/2014/main" id="{054C1F80-D8FA-D840-987F-777D71509B34}"/>
              </a:ext>
            </a:extLst>
          </p:cNvPr>
          <p:cNvSpPr>
            <a:spLocks noGrp="1"/>
          </p:cNvSpPr>
          <p:nvPr>
            <p:ph type="body" idx="1"/>
          </p:nvPr>
        </p:nvSpPr>
        <p:spPr>
          <a:xfrm>
            <a:off x="611560" y="1651000"/>
            <a:ext cx="8235950" cy="3556000"/>
          </a:xfrm>
        </p:spPr>
        <p:txBody>
          <a:bodyPr/>
          <a:lstStyle/>
          <a:p>
            <a:pPr eaLnBrk="1" hangingPunct="1"/>
            <a:r>
              <a:rPr lang="en-US" altLang="en-US" sz="3200" dirty="0">
                <a:solidFill>
                  <a:schemeClr val="accent1"/>
                </a:solidFill>
              </a:rPr>
              <a:t>Program area knowledge, standards, and regulations</a:t>
            </a:r>
          </a:p>
          <a:p>
            <a:pPr eaLnBrk="1" hangingPunct="1"/>
            <a:r>
              <a:rPr lang="en-US" altLang="en-US" sz="3200" dirty="0">
                <a:solidFill>
                  <a:schemeClr val="accent1"/>
                </a:solidFill>
              </a:rPr>
              <a:t>Understand the project environment</a:t>
            </a:r>
          </a:p>
          <a:p>
            <a:pPr eaLnBrk="1" hangingPunct="1"/>
            <a:r>
              <a:rPr lang="en-US" altLang="en-US" sz="3200" dirty="0">
                <a:solidFill>
                  <a:schemeClr val="accent1"/>
                </a:solidFill>
              </a:rPr>
              <a:t>General management skills  (budgeting, scheduling)</a:t>
            </a:r>
          </a:p>
          <a:p>
            <a:pPr eaLnBrk="1" hangingPunct="1"/>
            <a:r>
              <a:rPr lang="en-US" altLang="en-US" sz="3200" dirty="0">
                <a:solidFill>
                  <a:schemeClr val="accent1"/>
                </a:solidFill>
              </a:rPr>
              <a:t>Communication skills</a:t>
            </a:r>
          </a:p>
          <a:p>
            <a:pPr eaLnBrk="1" hangingPunct="1"/>
            <a:r>
              <a:rPr lang="en-US" altLang="en-US" sz="3200" dirty="0">
                <a:solidFill>
                  <a:schemeClr val="accent1"/>
                </a:solidFill>
              </a:rPr>
              <a:t>Interpersonal skills</a:t>
            </a:r>
          </a:p>
          <a:p>
            <a:pPr eaLnBrk="1" hangingPunct="1"/>
            <a:endParaRPr lang="en-US" altLang="en-US" sz="3200" dirty="0">
              <a:solidFill>
                <a:schemeClr val="accent1"/>
              </a:solidFill>
            </a:endParaRPr>
          </a:p>
          <a:p>
            <a:pPr eaLnBrk="1" hangingPunct="1">
              <a:buFontTx/>
              <a:buNone/>
            </a:pPr>
            <a:endParaRPr lang="en-US" altLang="en-US" sz="3200" dirty="0">
              <a:solidFill>
                <a:schemeClr val="accent1"/>
              </a:solidFill>
            </a:endParaRPr>
          </a:p>
          <a:p>
            <a:pPr eaLnBrk="1" hangingPunct="1">
              <a:buFontTx/>
              <a:buNone/>
            </a:pPr>
            <a:endParaRPr lang="en-US" altLang="en-US" sz="3200" dirty="0"/>
          </a:p>
          <a:p>
            <a:pPr eaLnBrk="1" hangingPunct="1">
              <a:buFontTx/>
              <a:buNone/>
            </a:pPr>
            <a:endParaRPr lang="en-US" altLang="en-US" dirty="0"/>
          </a:p>
        </p:txBody>
      </p:sp>
    </p:spTree>
    <p:extLst>
      <p:ext uri="{BB962C8B-B14F-4D97-AF65-F5344CB8AC3E}">
        <p14:creationId xmlns:p14="http://schemas.microsoft.com/office/powerpoint/2010/main" val="109703887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9" presetClass="entr" presetSubtype="0" accel="100000" fill="hold" nodeType="clickEffect">
                                  <p:stCondLst>
                                    <p:cond delay="0"/>
                                  </p:stCondLst>
                                  <p:childTnLst>
                                    <p:set>
                                      <p:cBhvr>
                                        <p:cTn id="6" dur="1" fill="hold">
                                          <p:stCondLst>
                                            <p:cond delay="0"/>
                                          </p:stCondLst>
                                        </p:cTn>
                                        <p:tgtEl>
                                          <p:spTgt spid="335875">
                                            <p:txEl>
                                              <p:pRg st="0" end="0"/>
                                            </p:txEl>
                                          </p:spTgt>
                                        </p:tgtEl>
                                        <p:attrNameLst>
                                          <p:attrName>style.visibility</p:attrName>
                                        </p:attrNameLst>
                                      </p:cBhvr>
                                      <p:to>
                                        <p:strVal val="visible"/>
                                      </p:to>
                                    </p:set>
                                    <p:anim calcmode="lin" valueType="num">
                                      <p:cBhvr>
                                        <p:cTn id="7" dur="500" fill="hold"/>
                                        <p:tgtEl>
                                          <p:spTgt spid="335875">
                                            <p:txEl>
                                              <p:pRg st="0" end="0"/>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8" dur="500" fill="hold"/>
                                        <p:tgtEl>
                                          <p:spTgt spid="335875">
                                            <p:txEl>
                                              <p:pRg st="0" end="0"/>
                                            </p:txEl>
                                          </p:spTgt>
                                        </p:tgtEl>
                                        <p:attrNameLst>
                                          <p:attrName>ppt_w</p:attrName>
                                        </p:attrNameLst>
                                      </p:cBhvr>
                                      <p:tavLst>
                                        <p:tav tm="0">
                                          <p:val>
                                            <p:strVal val="#ppt_w+.3"/>
                                          </p:val>
                                        </p:tav>
                                        <p:tav tm="50000">
                                          <p:val>
                                            <p:strVal val="#ppt_w+.3"/>
                                          </p:val>
                                        </p:tav>
                                        <p:tav tm="100000">
                                          <p:val>
                                            <p:strVal val="#ppt_w"/>
                                          </p:val>
                                        </p:tav>
                                      </p:tavLst>
                                    </p:anim>
                                    <p:anim calcmode="lin" valueType="num">
                                      <p:cBhvr>
                                        <p:cTn id="9" dur="500" fill="hold"/>
                                        <p:tgtEl>
                                          <p:spTgt spid="335875">
                                            <p:txEl>
                                              <p:pRg st="0" end="0"/>
                                            </p:txEl>
                                          </p:spTgt>
                                        </p:tgtEl>
                                        <p:attrNameLst>
                                          <p:attrName>ppt_x</p:attrName>
                                        </p:attrNameLst>
                                      </p:cBhvr>
                                      <p:tavLst>
                                        <p:tav tm="0">
                                          <p:val>
                                            <p:strVal val="#ppt_x-.3"/>
                                          </p:val>
                                        </p:tav>
                                        <p:tav tm="50000">
                                          <p:val>
                                            <p:strVal val="#ppt_x"/>
                                          </p:val>
                                        </p:tav>
                                        <p:tav tm="100000">
                                          <p:val>
                                            <p:strVal val="#ppt_x"/>
                                          </p:val>
                                        </p:tav>
                                      </p:tavLst>
                                    </p:anim>
                                    <p:anim calcmode="lin" valueType="num">
                                      <p:cBhvr>
                                        <p:cTn id="10" dur="500" fill="hold"/>
                                        <p:tgtEl>
                                          <p:spTgt spid="33587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39" presetClass="entr" presetSubtype="0" accel="100000" fill="hold" nodeType="clickEffect">
                                  <p:stCondLst>
                                    <p:cond delay="0"/>
                                  </p:stCondLst>
                                  <p:childTnLst>
                                    <p:set>
                                      <p:cBhvr>
                                        <p:cTn id="14" dur="1" fill="hold">
                                          <p:stCondLst>
                                            <p:cond delay="0"/>
                                          </p:stCondLst>
                                        </p:cTn>
                                        <p:tgtEl>
                                          <p:spTgt spid="335875">
                                            <p:txEl>
                                              <p:pRg st="1" end="1"/>
                                            </p:txEl>
                                          </p:spTgt>
                                        </p:tgtEl>
                                        <p:attrNameLst>
                                          <p:attrName>style.visibility</p:attrName>
                                        </p:attrNameLst>
                                      </p:cBhvr>
                                      <p:to>
                                        <p:strVal val="visible"/>
                                      </p:to>
                                    </p:set>
                                    <p:anim calcmode="lin" valueType="num">
                                      <p:cBhvr>
                                        <p:cTn id="15" dur="500" fill="hold"/>
                                        <p:tgtEl>
                                          <p:spTgt spid="335875">
                                            <p:txEl>
                                              <p:pRg st="1" end="1"/>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16" dur="500" fill="hold"/>
                                        <p:tgtEl>
                                          <p:spTgt spid="335875">
                                            <p:txEl>
                                              <p:pRg st="1" end="1"/>
                                            </p:txEl>
                                          </p:spTgt>
                                        </p:tgtEl>
                                        <p:attrNameLst>
                                          <p:attrName>ppt_w</p:attrName>
                                        </p:attrNameLst>
                                      </p:cBhvr>
                                      <p:tavLst>
                                        <p:tav tm="0">
                                          <p:val>
                                            <p:strVal val="#ppt_w+.3"/>
                                          </p:val>
                                        </p:tav>
                                        <p:tav tm="50000">
                                          <p:val>
                                            <p:strVal val="#ppt_w+.3"/>
                                          </p:val>
                                        </p:tav>
                                        <p:tav tm="100000">
                                          <p:val>
                                            <p:strVal val="#ppt_w"/>
                                          </p:val>
                                        </p:tav>
                                      </p:tavLst>
                                    </p:anim>
                                    <p:anim calcmode="lin" valueType="num">
                                      <p:cBhvr>
                                        <p:cTn id="17" dur="500" fill="hold"/>
                                        <p:tgtEl>
                                          <p:spTgt spid="335875">
                                            <p:txEl>
                                              <p:pRg st="1" end="1"/>
                                            </p:txEl>
                                          </p:spTgt>
                                        </p:tgtEl>
                                        <p:attrNameLst>
                                          <p:attrName>ppt_x</p:attrName>
                                        </p:attrNameLst>
                                      </p:cBhvr>
                                      <p:tavLst>
                                        <p:tav tm="0">
                                          <p:val>
                                            <p:strVal val="#ppt_x-.3"/>
                                          </p:val>
                                        </p:tav>
                                        <p:tav tm="50000">
                                          <p:val>
                                            <p:strVal val="#ppt_x"/>
                                          </p:val>
                                        </p:tav>
                                        <p:tav tm="100000">
                                          <p:val>
                                            <p:strVal val="#ppt_x"/>
                                          </p:val>
                                        </p:tav>
                                      </p:tavLst>
                                    </p:anim>
                                    <p:anim calcmode="lin" valueType="num">
                                      <p:cBhvr>
                                        <p:cTn id="18" dur="500" fill="hold"/>
                                        <p:tgtEl>
                                          <p:spTgt spid="335875">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39" presetClass="entr" presetSubtype="0" accel="100000" fill="hold" nodeType="clickEffect">
                                  <p:stCondLst>
                                    <p:cond delay="0"/>
                                  </p:stCondLst>
                                  <p:childTnLst>
                                    <p:set>
                                      <p:cBhvr>
                                        <p:cTn id="22" dur="1" fill="hold">
                                          <p:stCondLst>
                                            <p:cond delay="0"/>
                                          </p:stCondLst>
                                        </p:cTn>
                                        <p:tgtEl>
                                          <p:spTgt spid="335875">
                                            <p:txEl>
                                              <p:pRg st="2" end="2"/>
                                            </p:txEl>
                                          </p:spTgt>
                                        </p:tgtEl>
                                        <p:attrNameLst>
                                          <p:attrName>style.visibility</p:attrName>
                                        </p:attrNameLst>
                                      </p:cBhvr>
                                      <p:to>
                                        <p:strVal val="visible"/>
                                      </p:to>
                                    </p:set>
                                    <p:anim calcmode="lin" valueType="num">
                                      <p:cBhvr>
                                        <p:cTn id="23" dur="500" fill="hold"/>
                                        <p:tgtEl>
                                          <p:spTgt spid="335875">
                                            <p:txEl>
                                              <p:pRg st="2" end="2"/>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24" dur="500" fill="hold"/>
                                        <p:tgtEl>
                                          <p:spTgt spid="335875">
                                            <p:txEl>
                                              <p:pRg st="2" end="2"/>
                                            </p:txEl>
                                          </p:spTgt>
                                        </p:tgtEl>
                                        <p:attrNameLst>
                                          <p:attrName>ppt_w</p:attrName>
                                        </p:attrNameLst>
                                      </p:cBhvr>
                                      <p:tavLst>
                                        <p:tav tm="0">
                                          <p:val>
                                            <p:strVal val="#ppt_w+.3"/>
                                          </p:val>
                                        </p:tav>
                                        <p:tav tm="50000">
                                          <p:val>
                                            <p:strVal val="#ppt_w+.3"/>
                                          </p:val>
                                        </p:tav>
                                        <p:tav tm="100000">
                                          <p:val>
                                            <p:strVal val="#ppt_w"/>
                                          </p:val>
                                        </p:tav>
                                      </p:tavLst>
                                    </p:anim>
                                    <p:anim calcmode="lin" valueType="num">
                                      <p:cBhvr>
                                        <p:cTn id="25" dur="500" fill="hold"/>
                                        <p:tgtEl>
                                          <p:spTgt spid="335875">
                                            <p:txEl>
                                              <p:pRg st="2" end="2"/>
                                            </p:txEl>
                                          </p:spTgt>
                                        </p:tgtEl>
                                        <p:attrNameLst>
                                          <p:attrName>ppt_x</p:attrName>
                                        </p:attrNameLst>
                                      </p:cBhvr>
                                      <p:tavLst>
                                        <p:tav tm="0">
                                          <p:val>
                                            <p:strVal val="#ppt_x-.3"/>
                                          </p:val>
                                        </p:tav>
                                        <p:tav tm="50000">
                                          <p:val>
                                            <p:strVal val="#ppt_x"/>
                                          </p:val>
                                        </p:tav>
                                        <p:tav tm="100000">
                                          <p:val>
                                            <p:strVal val="#ppt_x"/>
                                          </p:val>
                                        </p:tav>
                                      </p:tavLst>
                                    </p:anim>
                                    <p:anim calcmode="lin" valueType="num">
                                      <p:cBhvr>
                                        <p:cTn id="26" dur="500" fill="hold"/>
                                        <p:tgtEl>
                                          <p:spTgt spid="335875">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39" presetClass="entr" presetSubtype="0" accel="100000" fill="hold" nodeType="clickEffect">
                                  <p:stCondLst>
                                    <p:cond delay="0"/>
                                  </p:stCondLst>
                                  <p:childTnLst>
                                    <p:set>
                                      <p:cBhvr>
                                        <p:cTn id="30" dur="1" fill="hold">
                                          <p:stCondLst>
                                            <p:cond delay="0"/>
                                          </p:stCondLst>
                                        </p:cTn>
                                        <p:tgtEl>
                                          <p:spTgt spid="335875">
                                            <p:txEl>
                                              <p:pRg st="3" end="3"/>
                                            </p:txEl>
                                          </p:spTgt>
                                        </p:tgtEl>
                                        <p:attrNameLst>
                                          <p:attrName>style.visibility</p:attrName>
                                        </p:attrNameLst>
                                      </p:cBhvr>
                                      <p:to>
                                        <p:strVal val="visible"/>
                                      </p:to>
                                    </p:set>
                                    <p:anim calcmode="lin" valueType="num">
                                      <p:cBhvr>
                                        <p:cTn id="31" dur="500" fill="hold"/>
                                        <p:tgtEl>
                                          <p:spTgt spid="335875">
                                            <p:txEl>
                                              <p:pRg st="3" end="3"/>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32" dur="500" fill="hold"/>
                                        <p:tgtEl>
                                          <p:spTgt spid="335875">
                                            <p:txEl>
                                              <p:pRg st="3" end="3"/>
                                            </p:txEl>
                                          </p:spTgt>
                                        </p:tgtEl>
                                        <p:attrNameLst>
                                          <p:attrName>ppt_w</p:attrName>
                                        </p:attrNameLst>
                                      </p:cBhvr>
                                      <p:tavLst>
                                        <p:tav tm="0">
                                          <p:val>
                                            <p:strVal val="#ppt_w+.3"/>
                                          </p:val>
                                        </p:tav>
                                        <p:tav tm="50000">
                                          <p:val>
                                            <p:strVal val="#ppt_w+.3"/>
                                          </p:val>
                                        </p:tav>
                                        <p:tav tm="100000">
                                          <p:val>
                                            <p:strVal val="#ppt_w"/>
                                          </p:val>
                                        </p:tav>
                                      </p:tavLst>
                                    </p:anim>
                                    <p:anim calcmode="lin" valueType="num">
                                      <p:cBhvr>
                                        <p:cTn id="33" dur="500" fill="hold"/>
                                        <p:tgtEl>
                                          <p:spTgt spid="335875">
                                            <p:txEl>
                                              <p:pRg st="3" end="3"/>
                                            </p:txEl>
                                          </p:spTgt>
                                        </p:tgtEl>
                                        <p:attrNameLst>
                                          <p:attrName>ppt_x</p:attrName>
                                        </p:attrNameLst>
                                      </p:cBhvr>
                                      <p:tavLst>
                                        <p:tav tm="0">
                                          <p:val>
                                            <p:strVal val="#ppt_x-.3"/>
                                          </p:val>
                                        </p:tav>
                                        <p:tav tm="50000">
                                          <p:val>
                                            <p:strVal val="#ppt_x"/>
                                          </p:val>
                                        </p:tav>
                                        <p:tav tm="100000">
                                          <p:val>
                                            <p:strVal val="#ppt_x"/>
                                          </p:val>
                                        </p:tav>
                                      </p:tavLst>
                                    </p:anim>
                                    <p:anim calcmode="lin" valueType="num">
                                      <p:cBhvr>
                                        <p:cTn id="34" dur="500" fill="hold"/>
                                        <p:tgtEl>
                                          <p:spTgt spid="335875">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5" fill="hold" nodeType="clickPar">
                      <p:stCondLst>
                        <p:cond delay="indefinite"/>
                      </p:stCondLst>
                      <p:childTnLst>
                        <p:par>
                          <p:cTn id="36" fill="hold" nodeType="withGroup">
                            <p:stCondLst>
                              <p:cond delay="0"/>
                            </p:stCondLst>
                            <p:childTnLst>
                              <p:par>
                                <p:cTn id="37" presetID="39" presetClass="entr" presetSubtype="0" accel="100000" fill="hold" nodeType="clickEffect">
                                  <p:stCondLst>
                                    <p:cond delay="0"/>
                                  </p:stCondLst>
                                  <p:childTnLst>
                                    <p:set>
                                      <p:cBhvr>
                                        <p:cTn id="38" dur="1" fill="hold">
                                          <p:stCondLst>
                                            <p:cond delay="0"/>
                                          </p:stCondLst>
                                        </p:cTn>
                                        <p:tgtEl>
                                          <p:spTgt spid="335875">
                                            <p:txEl>
                                              <p:pRg st="4" end="4"/>
                                            </p:txEl>
                                          </p:spTgt>
                                        </p:tgtEl>
                                        <p:attrNameLst>
                                          <p:attrName>style.visibility</p:attrName>
                                        </p:attrNameLst>
                                      </p:cBhvr>
                                      <p:to>
                                        <p:strVal val="visible"/>
                                      </p:to>
                                    </p:set>
                                    <p:anim calcmode="lin" valueType="num">
                                      <p:cBhvr>
                                        <p:cTn id="39" dur="500" fill="hold"/>
                                        <p:tgtEl>
                                          <p:spTgt spid="335875">
                                            <p:txEl>
                                              <p:pRg st="4" end="4"/>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40" dur="500" fill="hold"/>
                                        <p:tgtEl>
                                          <p:spTgt spid="335875">
                                            <p:txEl>
                                              <p:pRg st="4" end="4"/>
                                            </p:txEl>
                                          </p:spTgt>
                                        </p:tgtEl>
                                        <p:attrNameLst>
                                          <p:attrName>ppt_w</p:attrName>
                                        </p:attrNameLst>
                                      </p:cBhvr>
                                      <p:tavLst>
                                        <p:tav tm="0">
                                          <p:val>
                                            <p:strVal val="#ppt_w+.3"/>
                                          </p:val>
                                        </p:tav>
                                        <p:tav tm="50000">
                                          <p:val>
                                            <p:strVal val="#ppt_w+.3"/>
                                          </p:val>
                                        </p:tav>
                                        <p:tav tm="100000">
                                          <p:val>
                                            <p:strVal val="#ppt_w"/>
                                          </p:val>
                                        </p:tav>
                                      </p:tavLst>
                                    </p:anim>
                                    <p:anim calcmode="lin" valueType="num">
                                      <p:cBhvr>
                                        <p:cTn id="41" dur="500" fill="hold"/>
                                        <p:tgtEl>
                                          <p:spTgt spid="335875">
                                            <p:txEl>
                                              <p:pRg st="4" end="4"/>
                                            </p:txEl>
                                          </p:spTgt>
                                        </p:tgtEl>
                                        <p:attrNameLst>
                                          <p:attrName>ppt_x</p:attrName>
                                        </p:attrNameLst>
                                      </p:cBhvr>
                                      <p:tavLst>
                                        <p:tav tm="0">
                                          <p:val>
                                            <p:strVal val="#ppt_x-.3"/>
                                          </p:val>
                                        </p:tav>
                                        <p:tav tm="50000">
                                          <p:val>
                                            <p:strVal val="#ppt_x"/>
                                          </p:val>
                                        </p:tav>
                                        <p:tav tm="100000">
                                          <p:val>
                                            <p:strVal val="#ppt_x"/>
                                          </p:val>
                                        </p:tav>
                                      </p:tavLst>
                                    </p:anim>
                                    <p:anim calcmode="lin" valueType="num">
                                      <p:cBhvr>
                                        <p:cTn id="42" dur="500" fill="hold"/>
                                        <p:tgtEl>
                                          <p:spTgt spid="335875">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a:extLst>
              <a:ext uri="{FF2B5EF4-FFF2-40B4-BE49-F238E27FC236}">
                <a16:creationId xmlns:a16="http://schemas.microsoft.com/office/drawing/2014/main" id="{19FAD6B8-CBA9-A24E-94F8-AF8575DEA5D5}"/>
              </a:ext>
            </a:extLst>
          </p:cNvPr>
          <p:cNvSpPr>
            <a:spLocks noGrp="1" noChangeArrowheads="1"/>
          </p:cNvSpPr>
          <p:nvPr>
            <p:ph type="title"/>
          </p:nvPr>
        </p:nvSpPr>
        <p:spPr>
          <a:xfrm>
            <a:off x="2955925" y="1455738"/>
            <a:ext cx="6553200" cy="508000"/>
          </a:xfrm>
        </p:spPr>
        <p:txBody>
          <a:bodyPr/>
          <a:lstStyle/>
          <a:p>
            <a:pPr eaLnBrk="1" hangingPunct="1">
              <a:defRPr/>
            </a:pPr>
            <a:r>
              <a:rPr lang="en-US" altLang="en-US" sz="3200" b="1" dirty="0"/>
              <a:t>Objectives</a:t>
            </a:r>
          </a:p>
        </p:txBody>
      </p:sp>
      <p:sp>
        <p:nvSpPr>
          <p:cNvPr id="57347" name="Rectangle 3">
            <a:extLst>
              <a:ext uri="{FF2B5EF4-FFF2-40B4-BE49-F238E27FC236}">
                <a16:creationId xmlns:a16="http://schemas.microsoft.com/office/drawing/2014/main" id="{A95A7A9E-5811-614A-AB15-490DE3603C02}"/>
              </a:ext>
            </a:extLst>
          </p:cNvPr>
          <p:cNvSpPr>
            <a:spLocks noGrp="1"/>
          </p:cNvSpPr>
          <p:nvPr>
            <p:ph type="body" idx="1"/>
          </p:nvPr>
        </p:nvSpPr>
        <p:spPr>
          <a:xfrm>
            <a:off x="1481138" y="2540000"/>
            <a:ext cx="7847012" cy="4318000"/>
          </a:xfrm>
        </p:spPr>
        <p:txBody>
          <a:bodyPr/>
          <a:lstStyle/>
          <a:p>
            <a:pPr eaLnBrk="1" hangingPunct="1">
              <a:buFont typeface="Wingdings" pitchFamily="2" charset="2"/>
              <a:buChar char="ü"/>
            </a:pPr>
            <a:r>
              <a:rPr lang="en-US" altLang="en-US" sz="3200" b="1">
                <a:solidFill>
                  <a:srgbClr val="990033"/>
                </a:solidFill>
              </a:rPr>
              <a:t>Keys to successful projects</a:t>
            </a:r>
          </a:p>
          <a:p>
            <a:pPr eaLnBrk="1" hangingPunct="1"/>
            <a:endParaRPr lang="en-US" altLang="en-US">
              <a:solidFill>
                <a:schemeClr val="accent1"/>
              </a:solidFill>
            </a:endParaRPr>
          </a:p>
        </p:txBody>
      </p:sp>
    </p:spTree>
    <p:extLst>
      <p:ext uri="{BB962C8B-B14F-4D97-AF65-F5344CB8AC3E}">
        <p14:creationId xmlns:p14="http://schemas.microsoft.com/office/powerpoint/2010/main" val="14554823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a:extLst>
              <a:ext uri="{FF2B5EF4-FFF2-40B4-BE49-F238E27FC236}">
                <a16:creationId xmlns:a16="http://schemas.microsoft.com/office/drawing/2014/main" id="{24FDE2B6-8738-8648-86AF-E0CC6B00C697}"/>
              </a:ext>
            </a:extLst>
          </p:cNvPr>
          <p:cNvSpPr>
            <a:spLocks noGrp="1"/>
          </p:cNvSpPr>
          <p:nvPr>
            <p:ph type="title"/>
          </p:nvPr>
        </p:nvSpPr>
        <p:spPr>
          <a:xfrm>
            <a:off x="276225" y="479425"/>
            <a:ext cx="5026025" cy="5956300"/>
          </a:xfrm>
        </p:spPr>
        <p:txBody>
          <a:bodyPr/>
          <a:lstStyle/>
          <a:p>
            <a:pPr eaLnBrk="1" hangingPunct="1"/>
            <a:r>
              <a:rPr lang="en-US" altLang="en-US" sz="3200" b="1">
                <a:latin typeface="Proxima Nova Soft"/>
              </a:rPr>
              <a:t>Keys to Successful Projects</a:t>
            </a:r>
            <a:br>
              <a:rPr lang="en-US" altLang="en-US" sz="3200" b="1">
                <a:latin typeface="Proxima Nova Soft"/>
              </a:rPr>
            </a:br>
            <a:br>
              <a:rPr lang="en-US" altLang="en-US" sz="3200" b="1">
                <a:latin typeface="Proxima Nova Soft"/>
              </a:rPr>
            </a:br>
            <a:r>
              <a:rPr lang="en-US" altLang="en-US" sz="3200" b="1">
                <a:latin typeface="Proxima Nova Soft"/>
              </a:rPr>
              <a:t>or</a:t>
            </a:r>
            <a:br>
              <a:rPr lang="en-US" altLang="en-US" sz="3200" b="1">
                <a:latin typeface="Proxima Nova Soft"/>
              </a:rPr>
            </a:br>
            <a:br>
              <a:rPr lang="en-US" altLang="en-US" sz="3200" b="1">
                <a:latin typeface="Proxima Nova Soft"/>
              </a:rPr>
            </a:br>
            <a:r>
              <a:rPr lang="en-US" altLang="en-US" sz="3200" b="1">
                <a:latin typeface="Proxima Nova Soft"/>
              </a:rPr>
              <a:t> …Duh?!?</a:t>
            </a:r>
            <a:br>
              <a:rPr lang="en-US" altLang="en-US" sz="3200" b="1">
                <a:latin typeface="Proxima Nova Soft"/>
              </a:rPr>
            </a:br>
            <a:br>
              <a:rPr lang="en-US" altLang="en-US" sz="3200" b="1">
                <a:latin typeface="Proxima Nova Soft"/>
              </a:rPr>
            </a:br>
            <a:r>
              <a:rPr lang="en-US" altLang="en-US" sz="3200" b="1">
                <a:latin typeface="Proxima Nova Soft"/>
              </a:rPr>
              <a:t>Things you already know but let’s review anyway</a:t>
            </a:r>
            <a:br>
              <a:rPr lang="en-US" altLang="en-US" sz="3200" b="1">
                <a:latin typeface="Proxima Nova Soft"/>
              </a:rPr>
            </a:br>
            <a:endParaRPr lang="en-US" altLang="en-US" sz="3200" b="1">
              <a:latin typeface="Proxima Nova Soft"/>
            </a:endParaRPr>
          </a:p>
        </p:txBody>
      </p:sp>
      <p:pic>
        <p:nvPicPr>
          <p:cNvPr id="59395" name="Picture 7" descr="obviousman">
            <a:extLst>
              <a:ext uri="{FF2B5EF4-FFF2-40B4-BE49-F238E27FC236}">
                <a16:creationId xmlns:a16="http://schemas.microsoft.com/office/drawing/2014/main" id="{E75647D6-077B-2B4E-8D6D-877F9FB114D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07025" y="812800"/>
            <a:ext cx="3736975" cy="4891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507699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93D5B22-933C-AA4A-BDE1-9B476D3E642E}"/>
              </a:ext>
            </a:extLst>
          </p:cNvPr>
          <p:cNvSpPr>
            <a:spLocks noChangeArrowheads="1"/>
          </p:cNvSpPr>
          <p:nvPr/>
        </p:nvSpPr>
        <p:spPr bwMode="auto">
          <a:xfrm>
            <a:off x="1447800" y="2349500"/>
            <a:ext cx="7315200" cy="360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lnSpc>
                <a:spcPct val="80000"/>
              </a:lnSpc>
              <a:buFontTx/>
              <a:buChar char="•"/>
            </a:pPr>
            <a:r>
              <a:rPr lang="en-US" altLang="en-US" sz="3200" b="1">
                <a:solidFill>
                  <a:srgbClr val="002060"/>
                </a:solidFill>
                <a:latin typeface="Arial" panose="020B0604020202020204" pitchFamily="34" charset="0"/>
              </a:rPr>
              <a:t> </a:t>
            </a:r>
            <a:r>
              <a:rPr lang="en-US" altLang="en-US" sz="3200">
                <a:solidFill>
                  <a:srgbClr val="003399"/>
                </a:solidFill>
                <a:latin typeface="Arial" panose="020B0604020202020204" pitchFamily="34" charset="0"/>
              </a:rPr>
              <a:t>Identify all stakeholders up front!</a:t>
            </a:r>
          </a:p>
          <a:p>
            <a:pPr eaLnBrk="1" hangingPunct="1">
              <a:lnSpc>
                <a:spcPct val="80000"/>
              </a:lnSpc>
              <a:buFontTx/>
              <a:buChar char="•"/>
            </a:pPr>
            <a:endParaRPr lang="en-US" altLang="en-US" sz="3200">
              <a:solidFill>
                <a:srgbClr val="003399"/>
              </a:solidFill>
              <a:latin typeface="Arial" panose="020B0604020202020204" pitchFamily="34" charset="0"/>
            </a:endParaRPr>
          </a:p>
          <a:p>
            <a:pPr eaLnBrk="1" hangingPunct="1">
              <a:lnSpc>
                <a:spcPct val="80000"/>
              </a:lnSpc>
              <a:buFontTx/>
              <a:buChar char="•"/>
            </a:pPr>
            <a:r>
              <a:rPr lang="en-US" altLang="en-US" sz="3200">
                <a:solidFill>
                  <a:srgbClr val="003399"/>
                </a:solidFill>
                <a:latin typeface="Arial" panose="020B0604020202020204" pitchFamily="34" charset="0"/>
              </a:rPr>
              <a:t> Develop the project plan before</a:t>
            </a:r>
            <a:br>
              <a:rPr lang="en-US" altLang="en-US" sz="3200">
                <a:solidFill>
                  <a:srgbClr val="003399"/>
                </a:solidFill>
                <a:latin typeface="Arial" panose="020B0604020202020204" pitchFamily="34" charset="0"/>
              </a:rPr>
            </a:br>
            <a:r>
              <a:rPr lang="en-US" altLang="en-US" sz="3200">
                <a:solidFill>
                  <a:srgbClr val="003399"/>
                </a:solidFill>
                <a:latin typeface="Arial" panose="020B0604020202020204" pitchFamily="34" charset="0"/>
              </a:rPr>
              <a:t>  starting the project </a:t>
            </a:r>
          </a:p>
          <a:p>
            <a:pPr eaLnBrk="1" hangingPunct="1">
              <a:lnSpc>
                <a:spcPct val="80000"/>
              </a:lnSpc>
            </a:pPr>
            <a:endParaRPr lang="en-US" altLang="en-US" sz="3200">
              <a:solidFill>
                <a:srgbClr val="003399"/>
              </a:solidFill>
              <a:latin typeface="Arial" panose="020B0604020202020204" pitchFamily="34" charset="0"/>
            </a:endParaRPr>
          </a:p>
          <a:p>
            <a:pPr eaLnBrk="1" hangingPunct="1">
              <a:lnSpc>
                <a:spcPct val="80000"/>
              </a:lnSpc>
            </a:pPr>
            <a:endParaRPr lang="en-US" altLang="en-US" sz="3200">
              <a:solidFill>
                <a:srgbClr val="003399"/>
              </a:solidFill>
              <a:latin typeface="Arial" panose="020B0604020202020204" pitchFamily="34" charset="0"/>
            </a:endParaRPr>
          </a:p>
          <a:p>
            <a:pPr eaLnBrk="1" hangingPunct="1">
              <a:lnSpc>
                <a:spcPct val="80000"/>
              </a:lnSpc>
              <a:buFontTx/>
              <a:buChar char="•"/>
            </a:pPr>
            <a:r>
              <a:rPr lang="en-US" altLang="en-US" sz="3200">
                <a:solidFill>
                  <a:srgbClr val="003399"/>
                </a:solidFill>
                <a:latin typeface="Arial" panose="020B0604020202020204" pitchFamily="34" charset="0"/>
              </a:rPr>
              <a:t>Establish communications protocols</a:t>
            </a:r>
          </a:p>
          <a:p>
            <a:pPr eaLnBrk="1" hangingPunct="1">
              <a:lnSpc>
                <a:spcPct val="80000"/>
              </a:lnSpc>
              <a:buFontTx/>
              <a:buChar char="•"/>
            </a:pPr>
            <a:endParaRPr lang="en-US" altLang="en-US" sz="3200" b="1">
              <a:solidFill>
                <a:srgbClr val="0070C0"/>
              </a:solidFill>
              <a:latin typeface="Arial" panose="020B0604020202020204" pitchFamily="34" charset="0"/>
            </a:endParaRPr>
          </a:p>
          <a:p>
            <a:pPr eaLnBrk="1" hangingPunct="1">
              <a:lnSpc>
                <a:spcPct val="80000"/>
              </a:lnSpc>
              <a:buFontTx/>
              <a:buChar char="•"/>
            </a:pPr>
            <a:endParaRPr lang="en-US" altLang="en-US" sz="3200" b="1">
              <a:solidFill>
                <a:srgbClr val="0070C0"/>
              </a:solidFill>
              <a:latin typeface="Arial" panose="020B0604020202020204" pitchFamily="34" charset="0"/>
            </a:endParaRPr>
          </a:p>
        </p:txBody>
      </p:sp>
      <p:sp>
        <p:nvSpPr>
          <p:cNvPr id="61443" name="Text Box 4">
            <a:extLst>
              <a:ext uri="{FF2B5EF4-FFF2-40B4-BE49-F238E27FC236}">
                <a16:creationId xmlns:a16="http://schemas.microsoft.com/office/drawing/2014/main" id="{A2E8AC7C-FB98-4F47-8B0A-656B9F5164CA}"/>
              </a:ext>
            </a:extLst>
          </p:cNvPr>
          <p:cNvSpPr txBox="1">
            <a:spLocks noChangeArrowheads="1"/>
          </p:cNvSpPr>
          <p:nvPr/>
        </p:nvSpPr>
        <p:spPr bwMode="auto">
          <a:xfrm>
            <a:off x="2717800" y="1244600"/>
            <a:ext cx="322580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spcBef>
                <a:spcPct val="50000"/>
              </a:spcBef>
            </a:pPr>
            <a:r>
              <a:rPr lang="en-US" altLang="en-US" sz="4000" b="1">
                <a:solidFill>
                  <a:srgbClr val="003399"/>
                </a:solidFill>
                <a:latin typeface="Arial" panose="020B0604020202020204" pitchFamily="34" charset="0"/>
              </a:rPr>
              <a:t>PLAN</a:t>
            </a:r>
          </a:p>
        </p:txBody>
      </p:sp>
      <p:pic>
        <p:nvPicPr>
          <p:cNvPr id="61444" name="Picture 5" descr="MPj04331780000[1]">
            <a:extLst>
              <a:ext uri="{FF2B5EF4-FFF2-40B4-BE49-F238E27FC236}">
                <a16:creationId xmlns:a16="http://schemas.microsoft.com/office/drawing/2014/main" id="{F243FF29-78CE-6142-961B-9F3786AE68C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54863" y="5045075"/>
            <a:ext cx="1778000" cy="1647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7725494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horizontal)">
                                      <p:cBhvr>
                                        <p:cTn id="7" dur="500"/>
                                        <p:tgtEl>
                                          <p:spTgt spid="2">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blinds(horizontal)">
                                      <p:cBhvr>
                                        <p:cTn id="12" dur="500"/>
                                        <p:tgtEl>
                                          <p:spTgt spid="2">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2">
                                            <p:txEl>
                                              <p:pRg st="5" end="5"/>
                                            </p:txEl>
                                          </p:spTgt>
                                        </p:tgtEl>
                                        <p:attrNameLst>
                                          <p:attrName>style.visibility</p:attrName>
                                        </p:attrNameLst>
                                      </p:cBhvr>
                                      <p:to>
                                        <p:strVal val="visible"/>
                                      </p:to>
                                    </p:set>
                                    <p:animEffect transition="in" filter="blinds(horizontal)">
                                      <p:cBhvr>
                                        <p:cTn id="17" dur="500"/>
                                        <p:tgtEl>
                                          <p:spTgt spid="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F251A8A-39EB-FD4C-9189-D39EBEA52CEC}"/>
              </a:ext>
            </a:extLst>
          </p:cNvPr>
          <p:cNvSpPr>
            <a:spLocks noChangeArrowheads="1"/>
          </p:cNvSpPr>
          <p:nvPr/>
        </p:nvSpPr>
        <p:spPr bwMode="auto">
          <a:xfrm>
            <a:off x="736600" y="1139825"/>
            <a:ext cx="7670800" cy="4578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lnSpc>
                <a:spcPct val="80000"/>
              </a:lnSpc>
              <a:buFontTx/>
              <a:buChar char="•"/>
            </a:pPr>
            <a:r>
              <a:rPr lang="en-US" altLang="en-US" sz="3200" dirty="0">
                <a:solidFill>
                  <a:srgbClr val="003399"/>
                </a:solidFill>
                <a:latin typeface="Arial" panose="020B0604020202020204" pitchFamily="34" charset="0"/>
              </a:rPr>
              <a:t>Define your requirements in detail</a:t>
            </a:r>
          </a:p>
          <a:p>
            <a:pPr eaLnBrk="1" hangingPunct="1">
              <a:lnSpc>
                <a:spcPct val="80000"/>
              </a:lnSpc>
            </a:pPr>
            <a:endParaRPr lang="en-US" altLang="en-US" sz="3200" dirty="0">
              <a:solidFill>
                <a:srgbClr val="003399"/>
              </a:solidFill>
              <a:latin typeface="Arial" panose="020B0604020202020204" pitchFamily="34" charset="0"/>
            </a:endParaRPr>
          </a:p>
          <a:p>
            <a:pPr eaLnBrk="1" hangingPunct="1">
              <a:buFontTx/>
              <a:buChar char="•"/>
            </a:pPr>
            <a:r>
              <a:rPr lang="en-US" altLang="en-US" sz="3200" dirty="0">
                <a:solidFill>
                  <a:srgbClr val="003399"/>
                </a:solidFill>
                <a:latin typeface="Arial" panose="020B0604020202020204" pitchFamily="34" charset="0"/>
              </a:rPr>
              <a:t>Establish a speedy conflict resolution</a:t>
            </a:r>
            <a:br>
              <a:rPr lang="en-US" altLang="en-US" sz="3200" dirty="0">
                <a:solidFill>
                  <a:srgbClr val="003399"/>
                </a:solidFill>
                <a:latin typeface="Arial" panose="020B0604020202020204" pitchFamily="34" charset="0"/>
              </a:rPr>
            </a:br>
            <a:r>
              <a:rPr lang="en-US" altLang="en-US" sz="3200" dirty="0">
                <a:solidFill>
                  <a:srgbClr val="003399"/>
                </a:solidFill>
                <a:latin typeface="Arial" panose="020B0604020202020204" pitchFamily="34" charset="0"/>
              </a:rPr>
              <a:t> process</a:t>
            </a:r>
          </a:p>
          <a:p>
            <a:pPr eaLnBrk="1" hangingPunct="1">
              <a:buFontTx/>
              <a:buChar char="•"/>
            </a:pPr>
            <a:endParaRPr lang="en-US" altLang="en-US" sz="3200" dirty="0">
              <a:solidFill>
                <a:srgbClr val="003399"/>
              </a:solidFill>
              <a:latin typeface="Arial" panose="020B0604020202020204" pitchFamily="34" charset="0"/>
            </a:endParaRPr>
          </a:p>
          <a:p>
            <a:pPr eaLnBrk="1" hangingPunct="1">
              <a:buFontTx/>
              <a:buChar char="•"/>
            </a:pPr>
            <a:r>
              <a:rPr lang="en-US" altLang="en-US" sz="3200" dirty="0">
                <a:solidFill>
                  <a:srgbClr val="003399"/>
                </a:solidFill>
                <a:latin typeface="Arial" panose="020B0604020202020204" pitchFamily="34" charset="0"/>
              </a:rPr>
              <a:t>Make contingency plans</a:t>
            </a:r>
          </a:p>
          <a:p>
            <a:pPr eaLnBrk="1" hangingPunct="1">
              <a:buFontTx/>
              <a:buChar char="•"/>
            </a:pPr>
            <a:endParaRPr lang="en-US" altLang="en-US" sz="3200" dirty="0">
              <a:solidFill>
                <a:srgbClr val="003399"/>
              </a:solidFill>
              <a:latin typeface="Arial" panose="020B0604020202020204" pitchFamily="34" charset="0"/>
            </a:endParaRPr>
          </a:p>
          <a:p>
            <a:pPr eaLnBrk="1" hangingPunct="1">
              <a:buFontTx/>
              <a:buChar char="•"/>
            </a:pPr>
            <a:r>
              <a:rPr lang="en-US" altLang="en-US" sz="3200" dirty="0">
                <a:solidFill>
                  <a:srgbClr val="003399"/>
                </a:solidFill>
                <a:latin typeface="Arial" panose="020B0604020202020204" pitchFamily="34" charset="0"/>
              </a:rPr>
              <a:t>Plan a reasonable roll-out schedule</a:t>
            </a:r>
          </a:p>
          <a:p>
            <a:pPr eaLnBrk="1" hangingPunct="1">
              <a:lnSpc>
                <a:spcPct val="80000"/>
              </a:lnSpc>
              <a:buFontTx/>
              <a:buChar char="•"/>
            </a:pPr>
            <a:endParaRPr lang="en-US" altLang="en-US" sz="3200" i="1" dirty="0">
              <a:solidFill>
                <a:srgbClr val="003399"/>
              </a:solidFill>
              <a:latin typeface="Arial" panose="020B0604020202020204" pitchFamily="34" charset="0"/>
            </a:endParaRPr>
          </a:p>
          <a:p>
            <a:pPr eaLnBrk="1" hangingPunct="1">
              <a:lnSpc>
                <a:spcPct val="80000"/>
              </a:lnSpc>
            </a:pPr>
            <a:endParaRPr lang="en-US" altLang="en-US" sz="3200" b="1" dirty="0">
              <a:solidFill>
                <a:srgbClr val="003399"/>
              </a:solidFill>
              <a:latin typeface="Arial" panose="020B0604020202020204" pitchFamily="34" charset="0"/>
            </a:endParaRPr>
          </a:p>
        </p:txBody>
      </p:sp>
      <p:sp>
        <p:nvSpPr>
          <p:cNvPr id="63491" name="Text Box 4">
            <a:extLst>
              <a:ext uri="{FF2B5EF4-FFF2-40B4-BE49-F238E27FC236}">
                <a16:creationId xmlns:a16="http://schemas.microsoft.com/office/drawing/2014/main" id="{6D991C8B-1B01-EC4D-83DE-7E893B7A2BCE}"/>
              </a:ext>
            </a:extLst>
          </p:cNvPr>
          <p:cNvSpPr txBox="1">
            <a:spLocks noChangeArrowheads="1"/>
          </p:cNvSpPr>
          <p:nvPr/>
        </p:nvSpPr>
        <p:spPr bwMode="auto">
          <a:xfrm>
            <a:off x="2771800" y="260648"/>
            <a:ext cx="322580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spcBef>
                <a:spcPct val="50000"/>
              </a:spcBef>
            </a:pPr>
            <a:r>
              <a:rPr lang="en-US" altLang="en-US" sz="4000" b="1" dirty="0">
                <a:solidFill>
                  <a:srgbClr val="003399"/>
                </a:solidFill>
                <a:latin typeface="Arial" panose="020B0604020202020204" pitchFamily="34" charset="0"/>
              </a:rPr>
              <a:t>PLAN</a:t>
            </a:r>
          </a:p>
        </p:txBody>
      </p:sp>
      <p:pic>
        <p:nvPicPr>
          <p:cNvPr id="63492" name="Picture 5" descr="MPj04331780000[1]">
            <a:extLst>
              <a:ext uri="{FF2B5EF4-FFF2-40B4-BE49-F238E27FC236}">
                <a16:creationId xmlns:a16="http://schemas.microsoft.com/office/drawing/2014/main" id="{714D967D-DA6C-E240-A50D-65A05E0B348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02463" y="3648075"/>
            <a:ext cx="1778000" cy="1647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7733636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9" presetClass="entr" presetSubtype="0" accel="10000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p:cTn id="7" dur="500" fill="hold"/>
                                        <p:tgtEl>
                                          <p:spTgt spid="2">
                                            <p:txEl>
                                              <p:pRg st="0" end="0"/>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8" dur="500" fill="hold"/>
                                        <p:tgtEl>
                                          <p:spTgt spid="2">
                                            <p:txEl>
                                              <p:pRg st="0" end="0"/>
                                            </p:txEl>
                                          </p:spTgt>
                                        </p:tgtEl>
                                        <p:attrNameLst>
                                          <p:attrName>ppt_w</p:attrName>
                                        </p:attrNameLst>
                                      </p:cBhvr>
                                      <p:tavLst>
                                        <p:tav tm="0">
                                          <p:val>
                                            <p:strVal val="#ppt_w+.3"/>
                                          </p:val>
                                        </p:tav>
                                        <p:tav tm="50000">
                                          <p:val>
                                            <p:strVal val="#ppt_w+.3"/>
                                          </p:val>
                                        </p:tav>
                                        <p:tav tm="100000">
                                          <p:val>
                                            <p:strVal val="#ppt_w"/>
                                          </p:val>
                                        </p:tav>
                                      </p:tavLst>
                                    </p:anim>
                                    <p:anim calcmode="lin" valueType="num">
                                      <p:cBhvr>
                                        <p:cTn id="9" dur="500" fill="hold"/>
                                        <p:tgtEl>
                                          <p:spTgt spid="2">
                                            <p:txEl>
                                              <p:pRg st="0" end="0"/>
                                            </p:txEl>
                                          </p:spTgt>
                                        </p:tgtEl>
                                        <p:attrNameLst>
                                          <p:attrName>ppt_x</p:attrName>
                                        </p:attrNameLst>
                                      </p:cBhvr>
                                      <p:tavLst>
                                        <p:tav tm="0">
                                          <p:val>
                                            <p:strVal val="#ppt_x-.3"/>
                                          </p:val>
                                        </p:tav>
                                        <p:tav tm="50000">
                                          <p:val>
                                            <p:strVal val="#ppt_x"/>
                                          </p:val>
                                        </p:tav>
                                        <p:tav tm="100000">
                                          <p:val>
                                            <p:strVal val="#ppt_x"/>
                                          </p:val>
                                        </p:tav>
                                      </p:tavLst>
                                    </p:anim>
                                    <p:anim calcmode="lin" valueType="num">
                                      <p:cBhvr>
                                        <p:cTn id="10" dur="500" fill="hold"/>
                                        <p:tgtEl>
                                          <p:spTgt spid="2">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39" presetClass="entr" presetSubtype="0" accel="10000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anim calcmode="lin" valueType="num">
                                      <p:cBhvr>
                                        <p:cTn id="15" dur="500" fill="hold"/>
                                        <p:tgtEl>
                                          <p:spTgt spid="2">
                                            <p:txEl>
                                              <p:pRg st="2" end="2"/>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16" dur="500" fill="hold"/>
                                        <p:tgtEl>
                                          <p:spTgt spid="2">
                                            <p:txEl>
                                              <p:pRg st="2" end="2"/>
                                            </p:txEl>
                                          </p:spTgt>
                                        </p:tgtEl>
                                        <p:attrNameLst>
                                          <p:attrName>ppt_w</p:attrName>
                                        </p:attrNameLst>
                                      </p:cBhvr>
                                      <p:tavLst>
                                        <p:tav tm="0">
                                          <p:val>
                                            <p:strVal val="#ppt_w+.3"/>
                                          </p:val>
                                        </p:tav>
                                        <p:tav tm="50000">
                                          <p:val>
                                            <p:strVal val="#ppt_w+.3"/>
                                          </p:val>
                                        </p:tav>
                                        <p:tav tm="100000">
                                          <p:val>
                                            <p:strVal val="#ppt_w"/>
                                          </p:val>
                                        </p:tav>
                                      </p:tavLst>
                                    </p:anim>
                                    <p:anim calcmode="lin" valueType="num">
                                      <p:cBhvr>
                                        <p:cTn id="17" dur="500" fill="hold"/>
                                        <p:tgtEl>
                                          <p:spTgt spid="2">
                                            <p:txEl>
                                              <p:pRg st="2" end="2"/>
                                            </p:txEl>
                                          </p:spTgt>
                                        </p:tgtEl>
                                        <p:attrNameLst>
                                          <p:attrName>ppt_x</p:attrName>
                                        </p:attrNameLst>
                                      </p:cBhvr>
                                      <p:tavLst>
                                        <p:tav tm="0">
                                          <p:val>
                                            <p:strVal val="#ppt_x-.3"/>
                                          </p:val>
                                        </p:tav>
                                        <p:tav tm="50000">
                                          <p:val>
                                            <p:strVal val="#ppt_x"/>
                                          </p:val>
                                        </p:tav>
                                        <p:tav tm="100000">
                                          <p:val>
                                            <p:strVal val="#ppt_x"/>
                                          </p:val>
                                        </p:tav>
                                      </p:tavLst>
                                    </p:anim>
                                    <p:anim calcmode="lin" valueType="num">
                                      <p:cBhvr>
                                        <p:cTn id="18" dur="500" fill="hold"/>
                                        <p:tgtEl>
                                          <p:spTgt spid="2">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39" presetClass="entr" presetSubtype="0" accel="10000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anim calcmode="lin" valueType="num">
                                      <p:cBhvr>
                                        <p:cTn id="23" dur="500" fill="hold"/>
                                        <p:tgtEl>
                                          <p:spTgt spid="2">
                                            <p:txEl>
                                              <p:pRg st="4" end="4"/>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24" dur="500" fill="hold"/>
                                        <p:tgtEl>
                                          <p:spTgt spid="2">
                                            <p:txEl>
                                              <p:pRg st="4" end="4"/>
                                            </p:txEl>
                                          </p:spTgt>
                                        </p:tgtEl>
                                        <p:attrNameLst>
                                          <p:attrName>ppt_w</p:attrName>
                                        </p:attrNameLst>
                                      </p:cBhvr>
                                      <p:tavLst>
                                        <p:tav tm="0">
                                          <p:val>
                                            <p:strVal val="#ppt_w+.3"/>
                                          </p:val>
                                        </p:tav>
                                        <p:tav tm="50000">
                                          <p:val>
                                            <p:strVal val="#ppt_w+.3"/>
                                          </p:val>
                                        </p:tav>
                                        <p:tav tm="100000">
                                          <p:val>
                                            <p:strVal val="#ppt_w"/>
                                          </p:val>
                                        </p:tav>
                                      </p:tavLst>
                                    </p:anim>
                                    <p:anim calcmode="lin" valueType="num">
                                      <p:cBhvr>
                                        <p:cTn id="25" dur="500" fill="hold"/>
                                        <p:tgtEl>
                                          <p:spTgt spid="2">
                                            <p:txEl>
                                              <p:pRg st="4" end="4"/>
                                            </p:txEl>
                                          </p:spTgt>
                                        </p:tgtEl>
                                        <p:attrNameLst>
                                          <p:attrName>ppt_x</p:attrName>
                                        </p:attrNameLst>
                                      </p:cBhvr>
                                      <p:tavLst>
                                        <p:tav tm="0">
                                          <p:val>
                                            <p:strVal val="#ppt_x-.3"/>
                                          </p:val>
                                        </p:tav>
                                        <p:tav tm="50000">
                                          <p:val>
                                            <p:strVal val="#ppt_x"/>
                                          </p:val>
                                        </p:tav>
                                        <p:tav tm="100000">
                                          <p:val>
                                            <p:strVal val="#ppt_x"/>
                                          </p:val>
                                        </p:tav>
                                      </p:tavLst>
                                    </p:anim>
                                    <p:anim calcmode="lin" valueType="num">
                                      <p:cBhvr>
                                        <p:cTn id="26" dur="500" fill="hold"/>
                                        <p:tgtEl>
                                          <p:spTgt spid="2">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39" presetClass="entr" presetSubtype="0" accel="100000" fill="hold"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anim calcmode="lin" valueType="num">
                                      <p:cBhvr>
                                        <p:cTn id="31" dur="500" fill="hold"/>
                                        <p:tgtEl>
                                          <p:spTgt spid="2">
                                            <p:txEl>
                                              <p:pRg st="6" end="6"/>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32" dur="500" fill="hold"/>
                                        <p:tgtEl>
                                          <p:spTgt spid="2">
                                            <p:txEl>
                                              <p:pRg st="6" end="6"/>
                                            </p:txEl>
                                          </p:spTgt>
                                        </p:tgtEl>
                                        <p:attrNameLst>
                                          <p:attrName>ppt_w</p:attrName>
                                        </p:attrNameLst>
                                      </p:cBhvr>
                                      <p:tavLst>
                                        <p:tav tm="0">
                                          <p:val>
                                            <p:strVal val="#ppt_w+.3"/>
                                          </p:val>
                                        </p:tav>
                                        <p:tav tm="50000">
                                          <p:val>
                                            <p:strVal val="#ppt_w+.3"/>
                                          </p:val>
                                        </p:tav>
                                        <p:tav tm="100000">
                                          <p:val>
                                            <p:strVal val="#ppt_w"/>
                                          </p:val>
                                        </p:tav>
                                      </p:tavLst>
                                    </p:anim>
                                    <p:anim calcmode="lin" valueType="num">
                                      <p:cBhvr>
                                        <p:cTn id="33" dur="500" fill="hold"/>
                                        <p:tgtEl>
                                          <p:spTgt spid="2">
                                            <p:txEl>
                                              <p:pRg st="6" end="6"/>
                                            </p:txEl>
                                          </p:spTgt>
                                        </p:tgtEl>
                                        <p:attrNameLst>
                                          <p:attrName>ppt_x</p:attrName>
                                        </p:attrNameLst>
                                      </p:cBhvr>
                                      <p:tavLst>
                                        <p:tav tm="0">
                                          <p:val>
                                            <p:strVal val="#ppt_x-.3"/>
                                          </p:val>
                                        </p:tav>
                                        <p:tav tm="50000">
                                          <p:val>
                                            <p:strVal val="#ppt_x"/>
                                          </p:val>
                                        </p:tav>
                                        <p:tav tm="100000">
                                          <p:val>
                                            <p:strVal val="#ppt_x"/>
                                          </p:val>
                                        </p:tav>
                                      </p:tavLst>
                                    </p:anim>
                                    <p:anim calcmode="lin" valueType="num">
                                      <p:cBhvr>
                                        <p:cTn id="34" dur="500" fill="hold"/>
                                        <p:tgtEl>
                                          <p:spTgt spid="2">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AED22B3-611F-694F-BBAC-828FDD599902}"/>
              </a:ext>
            </a:extLst>
          </p:cNvPr>
          <p:cNvSpPr>
            <a:spLocks noChangeArrowheads="1"/>
          </p:cNvSpPr>
          <p:nvPr/>
        </p:nvSpPr>
        <p:spPr bwMode="auto">
          <a:xfrm>
            <a:off x="683568" y="886064"/>
            <a:ext cx="8178800" cy="6358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lnSpc>
                <a:spcPct val="80000"/>
              </a:lnSpc>
              <a:buFontTx/>
              <a:buChar char="•"/>
            </a:pPr>
            <a:r>
              <a:rPr lang="en-US" altLang="en-US" sz="2800" dirty="0">
                <a:solidFill>
                  <a:srgbClr val="003399"/>
                </a:solidFill>
                <a:latin typeface="Arial" panose="020B0604020202020204" pitchFamily="34" charset="0"/>
              </a:rPr>
              <a:t>Ensure strong, committed management</a:t>
            </a:r>
            <a:br>
              <a:rPr lang="en-US" altLang="en-US" sz="2800" dirty="0">
                <a:solidFill>
                  <a:srgbClr val="003399"/>
                </a:solidFill>
                <a:latin typeface="Arial" panose="020B0604020202020204" pitchFamily="34" charset="0"/>
              </a:rPr>
            </a:br>
            <a:r>
              <a:rPr lang="en-US" altLang="en-US" sz="2800" dirty="0">
                <a:solidFill>
                  <a:srgbClr val="003399"/>
                </a:solidFill>
                <a:latin typeface="Arial" panose="020B0604020202020204" pitchFamily="34" charset="0"/>
              </a:rPr>
              <a:t> support</a:t>
            </a:r>
          </a:p>
          <a:p>
            <a:pPr eaLnBrk="1" hangingPunct="1">
              <a:lnSpc>
                <a:spcPct val="80000"/>
              </a:lnSpc>
              <a:buFontTx/>
              <a:buChar char="•"/>
            </a:pPr>
            <a:endParaRPr lang="en-US" altLang="en-US" sz="2800" dirty="0">
              <a:solidFill>
                <a:srgbClr val="003399"/>
              </a:solidFill>
              <a:latin typeface="Arial" panose="020B0604020202020204" pitchFamily="34" charset="0"/>
            </a:endParaRPr>
          </a:p>
          <a:p>
            <a:pPr eaLnBrk="1" hangingPunct="1">
              <a:lnSpc>
                <a:spcPct val="80000"/>
              </a:lnSpc>
              <a:buFontTx/>
              <a:buChar char="•"/>
            </a:pPr>
            <a:r>
              <a:rPr lang="en-US" altLang="en-US" sz="2800" dirty="0">
                <a:solidFill>
                  <a:srgbClr val="003399"/>
                </a:solidFill>
                <a:latin typeface="Arial" panose="020B0604020202020204" pitchFamily="34" charset="0"/>
              </a:rPr>
              <a:t>Connect the business goals to the IT</a:t>
            </a:r>
            <a:br>
              <a:rPr lang="en-US" altLang="en-US" sz="2800" dirty="0">
                <a:solidFill>
                  <a:srgbClr val="003399"/>
                </a:solidFill>
                <a:latin typeface="Arial" panose="020B0604020202020204" pitchFamily="34" charset="0"/>
              </a:rPr>
            </a:br>
            <a:r>
              <a:rPr lang="en-US" altLang="en-US" sz="2800" dirty="0">
                <a:solidFill>
                  <a:srgbClr val="003399"/>
                </a:solidFill>
                <a:latin typeface="Arial" panose="020B0604020202020204" pitchFamily="34" charset="0"/>
              </a:rPr>
              <a:t> project</a:t>
            </a:r>
          </a:p>
          <a:p>
            <a:pPr eaLnBrk="1" hangingPunct="1">
              <a:lnSpc>
                <a:spcPct val="80000"/>
              </a:lnSpc>
              <a:buFontTx/>
              <a:buChar char="•"/>
            </a:pPr>
            <a:endParaRPr lang="en-US" altLang="en-US" sz="2800" dirty="0">
              <a:solidFill>
                <a:srgbClr val="003399"/>
              </a:solidFill>
              <a:latin typeface="Arial" panose="020B0604020202020204" pitchFamily="34" charset="0"/>
            </a:endParaRPr>
          </a:p>
          <a:p>
            <a:pPr eaLnBrk="1" hangingPunct="1">
              <a:lnSpc>
                <a:spcPct val="80000"/>
              </a:lnSpc>
              <a:buFontTx/>
              <a:buChar char="•"/>
            </a:pPr>
            <a:r>
              <a:rPr lang="en-US" altLang="en-US" sz="2800" dirty="0">
                <a:solidFill>
                  <a:srgbClr val="003399"/>
                </a:solidFill>
                <a:latin typeface="Arial" panose="020B0604020202020204" pitchFamily="34" charset="0"/>
              </a:rPr>
              <a:t>Assign an experienced project manager</a:t>
            </a:r>
          </a:p>
          <a:p>
            <a:pPr eaLnBrk="1" hangingPunct="1">
              <a:lnSpc>
                <a:spcPct val="80000"/>
              </a:lnSpc>
              <a:buFontTx/>
              <a:buChar char="•"/>
            </a:pPr>
            <a:endParaRPr lang="en-US" altLang="en-US" sz="2800" dirty="0">
              <a:solidFill>
                <a:srgbClr val="003399"/>
              </a:solidFill>
              <a:latin typeface="Arial" panose="020B0604020202020204" pitchFamily="34" charset="0"/>
            </a:endParaRPr>
          </a:p>
          <a:p>
            <a:pPr eaLnBrk="1" hangingPunct="1">
              <a:lnSpc>
                <a:spcPct val="80000"/>
              </a:lnSpc>
              <a:buFontTx/>
              <a:buChar char="•"/>
            </a:pPr>
            <a:r>
              <a:rPr lang="en-US" altLang="en-US" sz="2800" dirty="0">
                <a:solidFill>
                  <a:srgbClr val="003399"/>
                </a:solidFill>
                <a:latin typeface="Arial" panose="020B0604020202020204" pitchFamily="34" charset="0"/>
              </a:rPr>
              <a:t>Establish clearly defined directions</a:t>
            </a:r>
          </a:p>
          <a:p>
            <a:pPr eaLnBrk="1" hangingPunct="1">
              <a:lnSpc>
                <a:spcPct val="80000"/>
              </a:lnSpc>
              <a:buFontTx/>
              <a:buChar char="•"/>
            </a:pPr>
            <a:endParaRPr lang="en-US" altLang="en-US" sz="2800" dirty="0">
              <a:solidFill>
                <a:srgbClr val="003399"/>
              </a:solidFill>
              <a:latin typeface="Arial" panose="020B0604020202020204" pitchFamily="34" charset="0"/>
            </a:endParaRPr>
          </a:p>
          <a:p>
            <a:pPr eaLnBrk="1" hangingPunct="1">
              <a:buFontTx/>
              <a:buChar char="•"/>
            </a:pPr>
            <a:r>
              <a:rPr lang="en-US" altLang="en-US" sz="2800" dirty="0">
                <a:solidFill>
                  <a:srgbClr val="003399"/>
                </a:solidFill>
                <a:latin typeface="Arial" panose="020B0604020202020204" pitchFamily="34" charset="0"/>
              </a:rPr>
              <a:t>Be proactive</a:t>
            </a:r>
          </a:p>
          <a:p>
            <a:pPr eaLnBrk="1" hangingPunct="1">
              <a:buFontTx/>
              <a:buChar char="•"/>
            </a:pPr>
            <a:endParaRPr lang="en-US" altLang="en-US" sz="2800" dirty="0">
              <a:solidFill>
                <a:srgbClr val="003399"/>
              </a:solidFill>
              <a:latin typeface="Arial" panose="020B0604020202020204" pitchFamily="34" charset="0"/>
            </a:endParaRPr>
          </a:p>
          <a:p>
            <a:pPr eaLnBrk="1" hangingPunct="1">
              <a:buFontTx/>
              <a:buChar char="•"/>
            </a:pPr>
            <a:r>
              <a:rPr lang="en-US" altLang="en-US" sz="2800" dirty="0">
                <a:solidFill>
                  <a:srgbClr val="003399"/>
                </a:solidFill>
                <a:latin typeface="Arial" panose="020B0604020202020204" pitchFamily="34" charset="0"/>
              </a:rPr>
              <a:t>Give IT and program a seat at the table</a:t>
            </a:r>
          </a:p>
          <a:p>
            <a:pPr eaLnBrk="1" hangingPunct="1">
              <a:lnSpc>
                <a:spcPct val="80000"/>
              </a:lnSpc>
              <a:buFontTx/>
              <a:buChar char="•"/>
            </a:pPr>
            <a:endParaRPr lang="en-US" altLang="en-US" sz="2800" dirty="0">
              <a:solidFill>
                <a:srgbClr val="003399"/>
              </a:solidFill>
              <a:latin typeface="Arial" panose="020B0604020202020204" pitchFamily="34" charset="0"/>
            </a:endParaRPr>
          </a:p>
          <a:p>
            <a:pPr eaLnBrk="1" hangingPunct="1">
              <a:lnSpc>
                <a:spcPct val="80000"/>
              </a:lnSpc>
              <a:buFontTx/>
              <a:buChar char="•"/>
            </a:pPr>
            <a:endParaRPr lang="en-US" altLang="en-US" sz="3200" b="1" dirty="0">
              <a:solidFill>
                <a:srgbClr val="003399"/>
              </a:solidFill>
              <a:latin typeface="Arial" panose="020B0604020202020204" pitchFamily="34" charset="0"/>
            </a:endParaRPr>
          </a:p>
          <a:p>
            <a:pPr eaLnBrk="1" hangingPunct="1">
              <a:lnSpc>
                <a:spcPct val="80000"/>
              </a:lnSpc>
              <a:buFontTx/>
              <a:buChar char="•"/>
            </a:pPr>
            <a:endParaRPr lang="en-US" altLang="en-US" sz="3200" b="1" dirty="0">
              <a:solidFill>
                <a:srgbClr val="003399"/>
              </a:solidFill>
              <a:latin typeface="Arial" panose="020B0604020202020204" pitchFamily="34" charset="0"/>
            </a:endParaRPr>
          </a:p>
          <a:p>
            <a:pPr eaLnBrk="1" hangingPunct="1">
              <a:lnSpc>
                <a:spcPct val="80000"/>
              </a:lnSpc>
              <a:buFontTx/>
              <a:buChar char="•"/>
            </a:pPr>
            <a:endParaRPr lang="en-US" altLang="en-US" sz="3200" b="1" dirty="0">
              <a:solidFill>
                <a:srgbClr val="003399"/>
              </a:solidFill>
              <a:latin typeface="Arial" panose="020B0604020202020204" pitchFamily="34" charset="0"/>
            </a:endParaRPr>
          </a:p>
        </p:txBody>
      </p:sp>
      <p:sp>
        <p:nvSpPr>
          <p:cNvPr id="65539" name="Text Box 4">
            <a:extLst>
              <a:ext uri="{FF2B5EF4-FFF2-40B4-BE49-F238E27FC236}">
                <a16:creationId xmlns:a16="http://schemas.microsoft.com/office/drawing/2014/main" id="{B0CBD461-7548-B145-81EE-A6B5DB6D78BD}"/>
              </a:ext>
            </a:extLst>
          </p:cNvPr>
          <p:cNvSpPr txBox="1">
            <a:spLocks noChangeArrowheads="1"/>
          </p:cNvSpPr>
          <p:nvPr/>
        </p:nvSpPr>
        <p:spPr bwMode="auto">
          <a:xfrm>
            <a:off x="2483768" y="188640"/>
            <a:ext cx="382270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spcBef>
                <a:spcPct val="50000"/>
              </a:spcBef>
            </a:pPr>
            <a:r>
              <a:rPr lang="en-US" altLang="en-US" sz="4000" b="1" dirty="0">
                <a:solidFill>
                  <a:srgbClr val="003399"/>
                </a:solidFill>
                <a:latin typeface="Arial" panose="020B0604020202020204" pitchFamily="34" charset="0"/>
              </a:rPr>
              <a:t>LEAD</a:t>
            </a:r>
          </a:p>
        </p:txBody>
      </p:sp>
      <p:pic>
        <p:nvPicPr>
          <p:cNvPr id="65540" name="Picture 5" descr="MPj04331780000[1]">
            <a:extLst>
              <a:ext uri="{FF2B5EF4-FFF2-40B4-BE49-F238E27FC236}">
                <a16:creationId xmlns:a16="http://schemas.microsoft.com/office/drawing/2014/main" id="{9C10BC4E-1DFE-0D4A-9563-AE06DFEABBA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77163" y="5519738"/>
            <a:ext cx="1190625" cy="1103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5667686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 calcmode="lin" valueType="num">
                                      <p:cBhvr additive="base">
                                        <p:cTn id="13"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 calcmode="lin" valueType="num">
                                      <p:cBhvr additive="base">
                                        <p:cTn id="19"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6" end="6"/>
                                            </p:txEl>
                                          </p:spTgt>
                                        </p:tgtEl>
                                        <p:attrNameLst>
                                          <p:attrName>style.visibility</p:attrName>
                                        </p:attrNameLst>
                                      </p:cBhvr>
                                      <p:to>
                                        <p:strVal val="visible"/>
                                      </p:to>
                                    </p:set>
                                    <p:anim calcmode="lin" valueType="num">
                                      <p:cBhvr additive="base">
                                        <p:cTn id="25"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8" end="8"/>
                                            </p:txEl>
                                          </p:spTgt>
                                        </p:tgtEl>
                                        <p:attrNameLst>
                                          <p:attrName>style.visibility</p:attrName>
                                        </p:attrNameLst>
                                      </p:cBhvr>
                                      <p:to>
                                        <p:strVal val="visible"/>
                                      </p:to>
                                    </p:set>
                                    <p:anim calcmode="lin" valueType="num">
                                      <p:cBhvr additive="base">
                                        <p:cTn id="31"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nodeType="clickEffect">
                                  <p:stCondLst>
                                    <p:cond delay="0"/>
                                  </p:stCondLst>
                                  <p:childTnLst>
                                    <p:set>
                                      <p:cBhvr>
                                        <p:cTn id="36" dur="1" fill="hold">
                                          <p:stCondLst>
                                            <p:cond delay="0"/>
                                          </p:stCondLst>
                                        </p:cTn>
                                        <p:tgtEl>
                                          <p:spTgt spid="2">
                                            <p:txEl>
                                              <p:pRg st="10" end="10"/>
                                            </p:txEl>
                                          </p:spTgt>
                                        </p:tgtEl>
                                        <p:attrNameLst>
                                          <p:attrName>style.visibility</p:attrName>
                                        </p:attrNameLst>
                                      </p:cBhvr>
                                      <p:to>
                                        <p:strVal val="visible"/>
                                      </p:to>
                                    </p:set>
                                    <p:anim calcmode="lin" valueType="num">
                                      <p:cBhvr additive="base">
                                        <p:cTn id="37"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2018689-CF01-BA4B-84CC-B7F7358D77BF}"/>
              </a:ext>
            </a:extLst>
          </p:cNvPr>
          <p:cNvSpPr>
            <a:spLocks noChangeArrowheads="1"/>
          </p:cNvSpPr>
          <p:nvPr/>
        </p:nvSpPr>
        <p:spPr bwMode="auto">
          <a:xfrm>
            <a:off x="638184" y="1556792"/>
            <a:ext cx="8280400" cy="4524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lnSpc>
                <a:spcPct val="90000"/>
              </a:lnSpc>
              <a:buFontTx/>
              <a:buChar char="•"/>
            </a:pPr>
            <a:r>
              <a:rPr lang="en-US" altLang="en-US" sz="3200" dirty="0">
                <a:solidFill>
                  <a:srgbClr val="003399"/>
                </a:solidFill>
                <a:latin typeface="Arial" panose="020B0604020202020204" pitchFamily="34" charset="0"/>
              </a:rPr>
              <a:t>Communicate objectives frequently</a:t>
            </a:r>
          </a:p>
          <a:p>
            <a:pPr eaLnBrk="1" hangingPunct="1">
              <a:lnSpc>
                <a:spcPct val="90000"/>
              </a:lnSpc>
              <a:buFontTx/>
              <a:buChar char="•"/>
            </a:pPr>
            <a:r>
              <a:rPr lang="en-US" altLang="en-US" sz="3200" dirty="0">
                <a:solidFill>
                  <a:srgbClr val="003399"/>
                </a:solidFill>
                <a:latin typeface="Arial" panose="020B0604020202020204" pitchFamily="34" charset="0"/>
              </a:rPr>
              <a:t>Recognize different perspectives</a:t>
            </a:r>
          </a:p>
          <a:p>
            <a:pPr eaLnBrk="1" hangingPunct="1">
              <a:lnSpc>
                <a:spcPct val="90000"/>
              </a:lnSpc>
              <a:buFontTx/>
              <a:buChar char="•"/>
            </a:pPr>
            <a:r>
              <a:rPr lang="en-US" altLang="en-US" sz="3200" dirty="0">
                <a:solidFill>
                  <a:srgbClr val="003399"/>
                </a:solidFill>
                <a:latin typeface="Arial" panose="020B0604020202020204" pitchFamily="34" charset="0"/>
              </a:rPr>
              <a:t>Check assumptions frequently</a:t>
            </a:r>
          </a:p>
          <a:p>
            <a:pPr eaLnBrk="1" hangingPunct="1">
              <a:lnSpc>
                <a:spcPct val="90000"/>
              </a:lnSpc>
              <a:spcBef>
                <a:spcPct val="30000"/>
              </a:spcBef>
              <a:buFontTx/>
              <a:buChar char="•"/>
            </a:pPr>
            <a:r>
              <a:rPr lang="en-US" altLang="en-US" sz="3200" dirty="0">
                <a:solidFill>
                  <a:srgbClr val="003399"/>
                </a:solidFill>
                <a:latin typeface="Arial" panose="020B0604020202020204" pitchFamily="34" charset="0"/>
              </a:rPr>
              <a:t>Manage expectations</a:t>
            </a:r>
          </a:p>
          <a:p>
            <a:pPr eaLnBrk="1" hangingPunct="1">
              <a:lnSpc>
                <a:spcPct val="90000"/>
              </a:lnSpc>
              <a:spcBef>
                <a:spcPct val="30000"/>
              </a:spcBef>
              <a:buFontTx/>
              <a:buChar char="•"/>
            </a:pPr>
            <a:r>
              <a:rPr lang="en-US" altLang="en-US" sz="3200" dirty="0">
                <a:solidFill>
                  <a:srgbClr val="003399"/>
                </a:solidFill>
                <a:latin typeface="Arial" panose="020B0604020202020204" pitchFamily="34" charset="0"/>
              </a:rPr>
              <a:t>Share success and broadcast </a:t>
            </a:r>
            <a:br>
              <a:rPr lang="en-US" altLang="en-US" sz="3200" dirty="0">
                <a:solidFill>
                  <a:srgbClr val="003399"/>
                </a:solidFill>
                <a:latin typeface="Arial" panose="020B0604020202020204" pitchFamily="34" charset="0"/>
              </a:rPr>
            </a:br>
            <a:r>
              <a:rPr lang="en-US" altLang="en-US" sz="3200" dirty="0">
                <a:solidFill>
                  <a:srgbClr val="003399"/>
                </a:solidFill>
                <a:latin typeface="Arial" panose="020B0604020202020204" pitchFamily="34" charset="0"/>
              </a:rPr>
              <a:t> achievements</a:t>
            </a:r>
          </a:p>
          <a:p>
            <a:pPr eaLnBrk="1" hangingPunct="1">
              <a:lnSpc>
                <a:spcPct val="90000"/>
              </a:lnSpc>
              <a:spcBef>
                <a:spcPct val="30000"/>
              </a:spcBef>
              <a:buFontTx/>
              <a:buChar char="•"/>
            </a:pPr>
            <a:r>
              <a:rPr lang="en-US" altLang="en-US" sz="3200" dirty="0">
                <a:solidFill>
                  <a:srgbClr val="003399"/>
                </a:solidFill>
                <a:latin typeface="Arial" panose="020B0604020202020204" pitchFamily="34" charset="0"/>
              </a:rPr>
              <a:t>Invite feedback</a:t>
            </a:r>
          </a:p>
          <a:p>
            <a:pPr eaLnBrk="1" hangingPunct="1">
              <a:lnSpc>
                <a:spcPct val="90000"/>
              </a:lnSpc>
              <a:buFontTx/>
              <a:buChar char="•"/>
            </a:pPr>
            <a:endParaRPr lang="en-US" altLang="en-US" sz="3200" dirty="0">
              <a:solidFill>
                <a:srgbClr val="003399"/>
              </a:solidFill>
              <a:latin typeface="Arial" panose="020B0604020202020204" pitchFamily="34" charset="0"/>
            </a:endParaRPr>
          </a:p>
          <a:p>
            <a:pPr eaLnBrk="1" hangingPunct="1">
              <a:lnSpc>
                <a:spcPct val="90000"/>
              </a:lnSpc>
              <a:buFontTx/>
              <a:buChar char="•"/>
            </a:pPr>
            <a:endParaRPr lang="en-US" altLang="en-US" sz="3200" b="1" dirty="0">
              <a:solidFill>
                <a:srgbClr val="003399"/>
              </a:solidFill>
              <a:latin typeface="Arial" panose="020B0604020202020204" pitchFamily="34" charset="0"/>
            </a:endParaRPr>
          </a:p>
        </p:txBody>
      </p:sp>
      <p:sp>
        <p:nvSpPr>
          <p:cNvPr id="67587" name="Text Box 4">
            <a:extLst>
              <a:ext uri="{FF2B5EF4-FFF2-40B4-BE49-F238E27FC236}">
                <a16:creationId xmlns:a16="http://schemas.microsoft.com/office/drawing/2014/main" id="{6A7BA256-C79C-0A4C-A119-3418AA99516B}"/>
              </a:ext>
            </a:extLst>
          </p:cNvPr>
          <p:cNvSpPr txBox="1">
            <a:spLocks noChangeArrowheads="1"/>
          </p:cNvSpPr>
          <p:nvPr/>
        </p:nvSpPr>
        <p:spPr bwMode="auto">
          <a:xfrm>
            <a:off x="2660650" y="548680"/>
            <a:ext cx="382270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spcBef>
                <a:spcPct val="50000"/>
              </a:spcBef>
            </a:pPr>
            <a:r>
              <a:rPr lang="en-US" altLang="en-US" sz="4000" b="1">
                <a:solidFill>
                  <a:srgbClr val="003399"/>
                </a:solidFill>
                <a:latin typeface="Arial" panose="020B0604020202020204" pitchFamily="34" charset="0"/>
              </a:rPr>
              <a:t>Communicate</a:t>
            </a:r>
          </a:p>
        </p:txBody>
      </p:sp>
      <p:pic>
        <p:nvPicPr>
          <p:cNvPr id="67588" name="Picture 5" descr="MPj04331780000[1]">
            <a:extLst>
              <a:ext uri="{FF2B5EF4-FFF2-40B4-BE49-F238E27FC236}">
                <a16:creationId xmlns:a16="http://schemas.microsoft.com/office/drawing/2014/main" id="{519746A1-362F-D348-A70D-8379D32E9C6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70738" y="4635500"/>
            <a:ext cx="1778000" cy="1647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732368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9" presetClass="entr" presetSubtype="0" accel="10000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p:cTn id="7" dur="500" fill="hold"/>
                                        <p:tgtEl>
                                          <p:spTgt spid="2">
                                            <p:txEl>
                                              <p:pRg st="0" end="0"/>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8" dur="500" fill="hold"/>
                                        <p:tgtEl>
                                          <p:spTgt spid="2">
                                            <p:txEl>
                                              <p:pRg st="0" end="0"/>
                                            </p:txEl>
                                          </p:spTgt>
                                        </p:tgtEl>
                                        <p:attrNameLst>
                                          <p:attrName>ppt_w</p:attrName>
                                        </p:attrNameLst>
                                      </p:cBhvr>
                                      <p:tavLst>
                                        <p:tav tm="0">
                                          <p:val>
                                            <p:strVal val="#ppt_w+.3"/>
                                          </p:val>
                                        </p:tav>
                                        <p:tav tm="50000">
                                          <p:val>
                                            <p:strVal val="#ppt_w+.3"/>
                                          </p:val>
                                        </p:tav>
                                        <p:tav tm="100000">
                                          <p:val>
                                            <p:strVal val="#ppt_w"/>
                                          </p:val>
                                        </p:tav>
                                      </p:tavLst>
                                    </p:anim>
                                    <p:anim calcmode="lin" valueType="num">
                                      <p:cBhvr>
                                        <p:cTn id="9" dur="500" fill="hold"/>
                                        <p:tgtEl>
                                          <p:spTgt spid="2">
                                            <p:txEl>
                                              <p:pRg st="0" end="0"/>
                                            </p:txEl>
                                          </p:spTgt>
                                        </p:tgtEl>
                                        <p:attrNameLst>
                                          <p:attrName>ppt_x</p:attrName>
                                        </p:attrNameLst>
                                      </p:cBhvr>
                                      <p:tavLst>
                                        <p:tav tm="0">
                                          <p:val>
                                            <p:strVal val="#ppt_x-.3"/>
                                          </p:val>
                                        </p:tav>
                                        <p:tav tm="50000">
                                          <p:val>
                                            <p:strVal val="#ppt_x"/>
                                          </p:val>
                                        </p:tav>
                                        <p:tav tm="100000">
                                          <p:val>
                                            <p:strVal val="#ppt_x"/>
                                          </p:val>
                                        </p:tav>
                                      </p:tavLst>
                                    </p:anim>
                                    <p:anim calcmode="lin" valueType="num">
                                      <p:cBhvr>
                                        <p:cTn id="10" dur="500" fill="hold"/>
                                        <p:tgtEl>
                                          <p:spTgt spid="2">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39" presetClass="entr" presetSubtype="0" accel="100000" fill="hold"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anim calcmode="lin" valueType="num">
                                      <p:cBhvr>
                                        <p:cTn id="15" dur="500" fill="hold"/>
                                        <p:tgtEl>
                                          <p:spTgt spid="2">
                                            <p:txEl>
                                              <p:pRg st="1" end="1"/>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16" dur="500" fill="hold"/>
                                        <p:tgtEl>
                                          <p:spTgt spid="2">
                                            <p:txEl>
                                              <p:pRg st="1" end="1"/>
                                            </p:txEl>
                                          </p:spTgt>
                                        </p:tgtEl>
                                        <p:attrNameLst>
                                          <p:attrName>ppt_w</p:attrName>
                                        </p:attrNameLst>
                                      </p:cBhvr>
                                      <p:tavLst>
                                        <p:tav tm="0">
                                          <p:val>
                                            <p:strVal val="#ppt_w+.3"/>
                                          </p:val>
                                        </p:tav>
                                        <p:tav tm="50000">
                                          <p:val>
                                            <p:strVal val="#ppt_w+.3"/>
                                          </p:val>
                                        </p:tav>
                                        <p:tav tm="100000">
                                          <p:val>
                                            <p:strVal val="#ppt_w"/>
                                          </p:val>
                                        </p:tav>
                                      </p:tavLst>
                                    </p:anim>
                                    <p:anim calcmode="lin" valueType="num">
                                      <p:cBhvr>
                                        <p:cTn id="17" dur="500" fill="hold"/>
                                        <p:tgtEl>
                                          <p:spTgt spid="2">
                                            <p:txEl>
                                              <p:pRg st="1" end="1"/>
                                            </p:txEl>
                                          </p:spTgt>
                                        </p:tgtEl>
                                        <p:attrNameLst>
                                          <p:attrName>ppt_x</p:attrName>
                                        </p:attrNameLst>
                                      </p:cBhvr>
                                      <p:tavLst>
                                        <p:tav tm="0">
                                          <p:val>
                                            <p:strVal val="#ppt_x-.3"/>
                                          </p:val>
                                        </p:tav>
                                        <p:tav tm="50000">
                                          <p:val>
                                            <p:strVal val="#ppt_x"/>
                                          </p:val>
                                        </p:tav>
                                        <p:tav tm="100000">
                                          <p:val>
                                            <p:strVal val="#ppt_x"/>
                                          </p:val>
                                        </p:tav>
                                      </p:tavLst>
                                    </p:anim>
                                    <p:anim calcmode="lin" valueType="num">
                                      <p:cBhvr>
                                        <p:cTn id="18" dur="500" fill="hold"/>
                                        <p:tgtEl>
                                          <p:spTgt spid="2">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39" presetClass="entr" presetSubtype="0" accel="100000" fill="hold" nodeType="clickEffect">
                                  <p:stCondLst>
                                    <p:cond delay="0"/>
                                  </p:stCondLst>
                                  <p:childTnLst>
                                    <p:set>
                                      <p:cBhvr>
                                        <p:cTn id="22" dur="1" fill="hold">
                                          <p:stCondLst>
                                            <p:cond delay="0"/>
                                          </p:stCondLst>
                                        </p:cTn>
                                        <p:tgtEl>
                                          <p:spTgt spid="2">
                                            <p:txEl>
                                              <p:pRg st="2" end="2"/>
                                            </p:txEl>
                                          </p:spTgt>
                                        </p:tgtEl>
                                        <p:attrNameLst>
                                          <p:attrName>style.visibility</p:attrName>
                                        </p:attrNameLst>
                                      </p:cBhvr>
                                      <p:to>
                                        <p:strVal val="visible"/>
                                      </p:to>
                                    </p:set>
                                    <p:anim calcmode="lin" valueType="num">
                                      <p:cBhvr>
                                        <p:cTn id="23" dur="500" fill="hold"/>
                                        <p:tgtEl>
                                          <p:spTgt spid="2">
                                            <p:txEl>
                                              <p:pRg st="2" end="2"/>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24" dur="500" fill="hold"/>
                                        <p:tgtEl>
                                          <p:spTgt spid="2">
                                            <p:txEl>
                                              <p:pRg st="2" end="2"/>
                                            </p:txEl>
                                          </p:spTgt>
                                        </p:tgtEl>
                                        <p:attrNameLst>
                                          <p:attrName>ppt_w</p:attrName>
                                        </p:attrNameLst>
                                      </p:cBhvr>
                                      <p:tavLst>
                                        <p:tav tm="0">
                                          <p:val>
                                            <p:strVal val="#ppt_w+.3"/>
                                          </p:val>
                                        </p:tav>
                                        <p:tav tm="50000">
                                          <p:val>
                                            <p:strVal val="#ppt_w+.3"/>
                                          </p:val>
                                        </p:tav>
                                        <p:tav tm="100000">
                                          <p:val>
                                            <p:strVal val="#ppt_w"/>
                                          </p:val>
                                        </p:tav>
                                      </p:tavLst>
                                    </p:anim>
                                    <p:anim calcmode="lin" valueType="num">
                                      <p:cBhvr>
                                        <p:cTn id="25" dur="500" fill="hold"/>
                                        <p:tgtEl>
                                          <p:spTgt spid="2">
                                            <p:txEl>
                                              <p:pRg st="2" end="2"/>
                                            </p:txEl>
                                          </p:spTgt>
                                        </p:tgtEl>
                                        <p:attrNameLst>
                                          <p:attrName>ppt_x</p:attrName>
                                        </p:attrNameLst>
                                      </p:cBhvr>
                                      <p:tavLst>
                                        <p:tav tm="0">
                                          <p:val>
                                            <p:strVal val="#ppt_x-.3"/>
                                          </p:val>
                                        </p:tav>
                                        <p:tav tm="50000">
                                          <p:val>
                                            <p:strVal val="#ppt_x"/>
                                          </p:val>
                                        </p:tav>
                                        <p:tav tm="100000">
                                          <p:val>
                                            <p:strVal val="#ppt_x"/>
                                          </p:val>
                                        </p:tav>
                                      </p:tavLst>
                                    </p:anim>
                                    <p:anim calcmode="lin" valueType="num">
                                      <p:cBhvr>
                                        <p:cTn id="26" dur="500" fill="hold"/>
                                        <p:tgtEl>
                                          <p:spTgt spid="2">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39" presetClass="entr" presetSubtype="0" accel="100000" fill="hold" nodeType="clickEffect">
                                  <p:stCondLst>
                                    <p:cond delay="0"/>
                                  </p:stCondLst>
                                  <p:childTnLst>
                                    <p:set>
                                      <p:cBhvr>
                                        <p:cTn id="30" dur="1" fill="hold">
                                          <p:stCondLst>
                                            <p:cond delay="0"/>
                                          </p:stCondLst>
                                        </p:cTn>
                                        <p:tgtEl>
                                          <p:spTgt spid="2">
                                            <p:txEl>
                                              <p:pRg st="3" end="3"/>
                                            </p:txEl>
                                          </p:spTgt>
                                        </p:tgtEl>
                                        <p:attrNameLst>
                                          <p:attrName>style.visibility</p:attrName>
                                        </p:attrNameLst>
                                      </p:cBhvr>
                                      <p:to>
                                        <p:strVal val="visible"/>
                                      </p:to>
                                    </p:set>
                                    <p:anim calcmode="lin" valueType="num">
                                      <p:cBhvr>
                                        <p:cTn id="31" dur="500" fill="hold"/>
                                        <p:tgtEl>
                                          <p:spTgt spid="2">
                                            <p:txEl>
                                              <p:pRg st="3" end="3"/>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32" dur="500" fill="hold"/>
                                        <p:tgtEl>
                                          <p:spTgt spid="2">
                                            <p:txEl>
                                              <p:pRg st="3" end="3"/>
                                            </p:txEl>
                                          </p:spTgt>
                                        </p:tgtEl>
                                        <p:attrNameLst>
                                          <p:attrName>ppt_w</p:attrName>
                                        </p:attrNameLst>
                                      </p:cBhvr>
                                      <p:tavLst>
                                        <p:tav tm="0">
                                          <p:val>
                                            <p:strVal val="#ppt_w+.3"/>
                                          </p:val>
                                        </p:tav>
                                        <p:tav tm="50000">
                                          <p:val>
                                            <p:strVal val="#ppt_w+.3"/>
                                          </p:val>
                                        </p:tav>
                                        <p:tav tm="100000">
                                          <p:val>
                                            <p:strVal val="#ppt_w"/>
                                          </p:val>
                                        </p:tav>
                                      </p:tavLst>
                                    </p:anim>
                                    <p:anim calcmode="lin" valueType="num">
                                      <p:cBhvr>
                                        <p:cTn id="33" dur="500" fill="hold"/>
                                        <p:tgtEl>
                                          <p:spTgt spid="2">
                                            <p:txEl>
                                              <p:pRg st="3" end="3"/>
                                            </p:txEl>
                                          </p:spTgt>
                                        </p:tgtEl>
                                        <p:attrNameLst>
                                          <p:attrName>ppt_x</p:attrName>
                                        </p:attrNameLst>
                                      </p:cBhvr>
                                      <p:tavLst>
                                        <p:tav tm="0">
                                          <p:val>
                                            <p:strVal val="#ppt_x-.3"/>
                                          </p:val>
                                        </p:tav>
                                        <p:tav tm="50000">
                                          <p:val>
                                            <p:strVal val="#ppt_x"/>
                                          </p:val>
                                        </p:tav>
                                        <p:tav tm="100000">
                                          <p:val>
                                            <p:strVal val="#ppt_x"/>
                                          </p:val>
                                        </p:tav>
                                      </p:tavLst>
                                    </p:anim>
                                    <p:anim calcmode="lin" valueType="num">
                                      <p:cBhvr>
                                        <p:cTn id="34" dur="500" fill="hold"/>
                                        <p:tgtEl>
                                          <p:spTgt spid="2">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5" fill="hold" nodeType="clickPar">
                      <p:stCondLst>
                        <p:cond delay="indefinite"/>
                      </p:stCondLst>
                      <p:childTnLst>
                        <p:par>
                          <p:cTn id="36" fill="hold" nodeType="withGroup">
                            <p:stCondLst>
                              <p:cond delay="0"/>
                            </p:stCondLst>
                            <p:childTnLst>
                              <p:par>
                                <p:cTn id="37" presetID="39" presetClass="entr" presetSubtype="0" accel="100000" fill="hold" nodeType="clickEffect">
                                  <p:stCondLst>
                                    <p:cond delay="0"/>
                                  </p:stCondLst>
                                  <p:childTnLst>
                                    <p:set>
                                      <p:cBhvr>
                                        <p:cTn id="38" dur="1" fill="hold">
                                          <p:stCondLst>
                                            <p:cond delay="0"/>
                                          </p:stCondLst>
                                        </p:cTn>
                                        <p:tgtEl>
                                          <p:spTgt spid="2">
                                            <p:txEl>
                                              <p:pRg st="4" end="4"/>
                                            </p:txEl>
                                          </p:spTgt>
                                        </p:tgtEl>
                                        <p:attrNameLst>
                                          <p:attrName>style.visibility</p:attrName>
                                        </p:attrNameLst>
                                      </p:cBhvr>
                                      <p:to>
                                        <p:strVal val="visible"/>
                                      </p:to>
                                    </p:set>
                                    <p:anim calcmode="lin" valueType="num">
                                      <p:cBhvr>
                                        <p:cTn id="39" dur="500" fill="hold"/>
                                        <p:tgtEl>
                                          <p:spTgt spid="2">
                                            <p:txEl>
                                              <p:pRg st="4" end="4"/>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40" dur="500" fill="hold"/>
                                        <p:tgtEl>
                                          <p:spTgt spid="2">
                                            <p:txEl>
                                              <p:pRg st="4" end="4"/>
                                            </p:txEl>
                                          </p:spTgt>
                                        </p:tgtEl>
                                        <p:attrNameLst>
                                          <p:attrName>ppt_w</p:attrName>
                                        </p:attrNameLst>
                                      </p:cBhvr>
                                      <p:tavLst>
                                        <p:tav tm="0">
                                          <p:val>
                                            <p:strVal val="#ppt_w+.3"/>
                                          </p:val>
                                        </p:tav>
                                        <p:tav tm="50000">
                                          <p:val>
                                            <p:strVal val="#ppt_w+.3"/>
                                          </p:val>
                                        </p:tav>
                                        <p:tav tm="100000">
                                          <p:val>
                                            <p:strVal val="#ppt_w"/>
                                          </p:val>
                                        </p:tav>
                                      </p:tavLst>
                                    </p:anim>
                                    <p:anim calcmode="lin" valueType="num">
                                      <p:cBhvr>
                                        <p:cTn id="41" dur="500" fill="hold"/>
                                        <p:tgtEl>
                                          <p:spTgt spid="2">
                                            <p:txEl>
                                              <p:pRg st="4" end="4"/>
                                            </p:txEl>
                                          </p:spTgt>
                                        </p:tgtEl>
                                        <p:attrNameLst>
                                          <p:attrName>ppt_x</p:attrName>
                                        </p:attrNameLst>
                                      </p:cBhvr>
                                      <p:tavLst>
                                        <p:tav tm="0">
                                          <p:val>
                                            <p:strVal val="#ppt_x-.3"/>
                                          </p:val>
                                        </p:tav>
                                        <p:tav tm="50000">
                                          <p:val>
                                            <p:strVal val="#ppt_x"/>
                                          </p:val>
                                        </p:tav>
                                        <p:tav tm="100000">
                                          <p:val>
                                            <p:strVal val="#ppt_x"/>
                                          </p:val>
                                        </p:tav>
                                      </p:tavLst>
                                    </p:anim>
                                    <p:anim calcmode="lin" valueType="num">
                                      <p:cBhvr>
                                        <p:cTn id="42" dur="500" fill="hold"/>
                                        <p:tgtEl>
                                          <p:spTgt spid="2">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43" fill="hold" nodeType="clickPar">
                      <p:stCondLst>
                        <p:cond delay="indefinite"/>
                      </p:stCondLst>
                      <p:childTnLst>
                        <p:par>
                          <p:cTn id="44" fill="hold" nodeType="withGroup">
                            <p:stCondLst>
                              <p:cond delay="0"/>
                            </p:stCondLst>
                            <p:childTnLst>
                              <p:par>
                                <p:cTn id="45" presetID="39" presetClass="entr" presetSubtype="0" accel="100000" fill="hold" nodeType="clickEffect">
                                  <p:stCondLst>
                                    <p:cond delay="0"/>
                                  </p:stCondLst>
                                  <p:childTnLst>
                                    <p:set>
                                      <p:cBhvr>
                                        <p:cTn id="46" dur="1" fill="hold">
                                          <p:stCondLst>
                                            <p:cond delay="0"/>
                                          </p:stCondLst>
                                        </p:cTn>
                                        <p:tgtEl>
                                          <p:spTgt spid="2">
                                            <p:txEl>
                                              <p:pRg st="5" end="5"/>
                                            </p:txEl>
                                          </p:spTgt>
                                        </p:tgtEl>
                                        <p:attrNameLst>
                                          <p:attrName>style.visibility</p:attrName>
                                        </p:attrNameLst>
                                      </p:cBhvr>
                                      <p:to>
                                        <p:strVal val="visible"/>
                                      </p:to>
                                    </p:set>
                                    <p:anim calcmode="lin" valueType="num">
                                      <p:cBhvr>
                                        <p:cTn id="47" dur="500" fill="hold"/>
                                        <p:tgtEl>
                                          <p:spTgt spid="2">
                                            <p:txEl>
                                              <p:pRg st="5" end="5"/>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48" dur="500" fill="hold"/>
                                        <p:tgtEl>
                                          <p:spTgt spid="2">
                                            <p:txEl>
                                              <p:pRg st="5" end="5"/>
                                            </p:txEl>
                                          </p:spTgt>
                                        </p:tgtEl>
                                        <p:attrNameLst>
                                          <p:attrName>ppt_w</p:attrName>
                                        </p:attrNameLst>
                                      </p:cBhvr>
                                      <p:tavLst>
                                        <p:tav tm="0">
                                          <p:val>
                                            <p:strVal val="#ppt_w+.3"/>
                                          </p:val>
                                        </p:tav>
                                        <p:tav tm="50000">
                                          <p:val>
                                            <p:strVal val="#ppt_w+.3"/>
                                          </p:val>
                                        </p:tav>
                                        <p:tav tm="100000">
                                          <p:val>
                                            <p:strVal val="#ppt_w"/>
                                          </p:val>
                                        </p:tav>
                                      </p:tavLst>
                                    </p:anim>
                                    <p:anim calcmode="lin" valueType="num">
                                      <p:cBhvr>
                                        <p:cTn id="49" dur="500" fill="hold"/>
                                        <p:tgtEl>
                                          <p:spTgt spid="2">
                                            <p:txEl>
                                              <p:pRg st="5" end="5"/>
                                            </p:txEl>
                                          </p:spTgt>
                                        </p:tgtEl>
                                        <p:attrNameLst>
                                          <p:attrName>ppt_x</p:attrName>
                                        </p:attrNameLst>
                                      </p:cBhvr>
                                      <p:tavLst>
                                        <p:tav tm="0">
                                          <p:val>
                                            <p:strVal val="#ppt_x-.3"/>
                                          </p:val>
                                        </p:tav>
                                        <p:tav tm="50000">
                                          <p:val>
                                            <p:strVal val="#ppt_x"/>
                                          </p:val>
                                        </p:tav>
                                        <p:tav tm="100000">
                                          <p:val>
                                            <p:strVal val="#ppt_x"/>
                                          </p:val>
                                        </p:tav>
                                      </p:tavLst>
                                    </p:anim>
                                    <p:anim calcmode="lin" valueType="num">
                                      <p:cBhvr>
                                        <p:cTn id="50" dur="500" fill="hold"/>
                                        <p:tgtEl>
                                          <p:spTgt spid="2">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219D7D2-6618-104B-8D63-E0F672A8AFD9}"/>
              </a:ext>
            </a:extLst>
          </p:cNvPr>
          <p:cNvSpPr>
            <a:spLocks noChangeArrowheads="1"/>
          </p:cNvSpPr>
          <p:nvPr/>
        </p:nvSpPr>
        <p:spPr bwMode="auto">
          <a:xfrm>
            <a:off x="467544" y="1239837"/>
            <a:ext cx="8535988" cy="4819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lnSpc>
                <a:spcPct val="80000"/>
              </a:lnSpc>
              <a:buFontTx/>
              <a:buChar char="•"/>
            </a:pPr>
            <a:r>
              <a:rPr lang="en-US" altLang="en-US" sz="3200" dirty="0">
                <a:solidFill>
                  <a:srgbClr val="003399"/>
                </a:solidFill>
                <a:latin typeface="Arial" panose="020B0604020202020204" pitchFamily="34" charset="0"/>
              </a:rPr>
              <a:t>Ensure the system design reflects </a:t>
            </a:r>
            <a:br>
              <a:rPr lang="en-US" altLang="en-US" sz="3200" dirty="0">
                <a:solidFill>
                  <a:srgbClr val="003399"/>
                </a:solidFill>
                <a:latin typeface="Arial" panose="020B0604020202020204" pitchFamily="34" charset="0"/>
              </a:rPr>
            </a:br>
            <a:r>
              <a:rPr lang="en-US" altLang="en-US" sz="3200" dirty="0">
                <a:solidFill>
                  <a:srgbClr val="003399"/>
                </a:solidFill>
                <a:latin typeface="Arial" panose="020B0604020202020204" pitchFamily="34" charset="0"/>
              </a:rPr>
              <a:t>  sound planning</a:t>
            </a:r>
          </a:p>
          <a:p>
            <a:pPr eaLnBrk="1" hangingPunct="1">
              <a:lnSpc>
                <a:spcPct val="80000"/>
              </a:lnSpc>
              <a:buFontTx/>
              <a:buChar char="•"/>
            </a:pPr>
            <a:endParaRPr lang="en-US" altLang="en-US" sz="3200" dirty="0">
              <a:solidFill>
                <a:srgbClr val="003399"/>
              </a:solidFill>
              <a:latin typeface="Arial" panose="020B0604020202020204" pitchFamily="34" charset="0"/>
            </a:endParaRPr>
          </a:p>
          <a:p>
            <a:pPr eaLnBrk="1" hangingPunct="1">
              <a:lnSpc>
                <a:spcPct val="80000"/>
              </a:lnSpc>
              <a:buFontTx/>
              <a:buChar char="•"/>
            </a:pPr>
            <a:r>
              <a:rPr lang="en-US" altLang="en-US" sz="3200" dirty="0">
                <a:solidFill>
                  <a:srgbClr val="003399"/>
                </a:solidFill>
                <a:latin typeface="Arial" panose="020B0604020202020204" pitchFamily="34" charset="0"/>
              </a:rPr>
              <a:t>Hold the reins on irrational exuberance!</a:t>
            </a:r>
          </a:p>
          <a:p>
            <a:pPr eaLnBrk="1" hangingPunct="1">
              <a:lnSpc>
                <a:spcPct val="80000"/>
              </a:lnSpc>
            </a:pPr>
            <a:r>
              <a:rPr lang="en-US" altLang="en-US" sz="3200" dirty="0">
                <a:solidFill>
                  <a:srgbClr val="003399"/>
                </a:solidFill>
                <a:latin typeface="Arial" panose="020B0604020202020204" pitchFamily="34" charset="0"/>
              </a:rPr>
              <a:t> </a:t>
            </a:r>
            <a:r>
              <a:rPr lang="en-US" altLang="en-US" sz="2800" dirty="0">
                <a:solidFill>
                  <a:srgbClr val="003399"/>
                </a:solidFill>
                <a:latin typeface="Arial" panose="020B0604020202020204" pitchFamily="34" charset="0"/>
              </a:rPr>
              <a:t>(Ensure the system design reflects the </a:t>
            </a:r>
            <a:br>
              <a:rPr lang="en-US" altLang="en-US" sz="2800" dirty="0">
                <a:solidFill>
                  <a:srgbClr val="003399"/>
                </a:solidFill>
                <a:latin typeface="Arial" panose="020B0604020202020204" pitchFamily="34" charset="0"/>
              </a:rPr>
            </a:br>
            <a:r>
              <a:rPr lang="en-US" altLang="en-US" sz="2800" dirty="0">
                <a:solidFill>
                  <a:srgbClr val="003399"/>
                </a:solidFill>
                <a:latin typeface="Arial" panose="020B0604020202020204" pitchFamily="34" charset="0"/>
              </a:rPr>
              <a:t>  system you need and can afford at this point</a:t>
            </a:r>
            <a:br>
              <a:rPr lang="en-US" altLang="en-US" sz="2800" dirty="0">
                <a:solidFill>
                  <a:srgbClr val="003399"/>
                </a:solidFill>
                <a:latin typeface="Arial" panose="020B0604020202020204" pitchFamily="34" charset="0"/>
              </a:rPr>
            </a:br>
            <a:r>
              <a:rPr lang="en-US" altLang="en-US" sz="2800" dirty="0">
                <a:solidFill>
                  <a:srgbClr val="003399"/>
                </a:solidFill>
                <a:latin typeface="Arial" panose="020B0604020202020204" pitchFamily="34" charset="0"/>
              </a:rPr>
              <a:t>  in time)</a:t>
            </a:r>
          </a:p>
          <a:p>
            <a:pPr eaLnBrk="1" hangingPunct="1">
              <a:lnSpc>
                <a:spcPct val="80000"/>
              </a:lnSpc>
              <a:buFontTx/>
              <a:buChar char="•"/>
            </a:pPr>
            <a:r>
              <a:rPr lang="en-US" altLang="en-US" sz="2800" dirty="0">
                <a:solidFill>
                  <a:srgbClr val="003399"/>
                </a:solidFill>
                <a:latin typeface="Arial" panose="020B0604020202020204" pitchFamily="34" charset="0"/>
              </a:rPr>
              <a:t>Train all staff in a timely fashion</a:t>
            </a:r>
          </a:p>
          <a:p>
            <a:pPr eaLnBrk="1" hangingPunct="1">
              <a:lnSpc>
                <a:spcPct val="80000"/>
              </a:lnSpc>
              <a:buFontTx/>
              <a:buChar char="•"/>
            </a:pPr>
            <a:endParaRPr lang="en-US" altLang="en-US" sz="2800" dirty="0">
              <a:solidFill>
                <a:srgbClr val="003399"/>
              </a:solidFill>
              <a:latin typeface="Arial" panose="020B0604020202020204" pitchFamily="34" charset="0"/>
            </a:endParaRPr>
          </a:p>
          <a:p>
            <a:pPr eaLnBrk="1" hangingPunct="1">
              <a:lnSpc>
                <a:spcPct val="80000"/>
              </a:lnSpc>
              <a:buFontTx/>
              <a:buChar char="•"/>
            </a:pPr>
            <a:r>
              <a:rPr lang="en-US" altLang="en-US" sz="2800" dirty="0">
                <a:solidFill>
                  <a:srgbClr val="003399"/>
                </a:solidFill>
                <a:latin typeface="Arial" panose="020B0604020202020204" pitchFamily="34" charset="0"/>
              </a:rPr>
              <a:t>Make extensive testing a priority!</a:t>
            </a:r>
          </a:p>
          <a:p>
            <a:pPr eaLnBrk="1" hangingPunct="1">
              <a:lnSpc>
                <a:spcPct val="80000"/>
              </a:lnSpc>
              <a:buFontTx/>
              <a:buChar char="•"/>
            </a:pPr>
            <a:endParaRPr lang="en-US" altLang="en-US" sz="2800" dirty="0">
              <a:solidFill>
                <a:srgbClr val="003399"/>
              </a:solidFill>
              <a:latin typeface="Arial" panose="020B0604020202020204" pitchFamily="34" charset="0"/>
            </a:endParaRPr>
          </a:p>
          <a:p>
            <a:pPr eaLnBrk="1" hangingPunct="1">
              <a:lnSpc>
                <a:spcPct val="80000"/>
              </a:lnSpc>
              <a:buFontTx/>
              <a:buChar char="•"/>
            </a:pPr>
            <a:r>
              <a:rPr lang="en-US" altLang="en-US" sz="2800" dirty="0">
                <a:solidFill>
                  <a:srgbClr val="003399"/>
                </a:solidFill>
                <a:latin typeface="Arial" panose="020B0604020202020204" pitchFamily="34" charset="0"/>
              </a:rPr>
              <a:t>Make the most of pilot testing!</a:t>
            </a:r>
          </a:p>
          <a:p>
            <a:pPr eaLnBrk="1" hangingPunct="1">
              <a:lnSpc>
                <a:spcPct val="80000"/>
              </a:lnSpc>
            </a:pPr>
            <a:endParaRPr lang="en-US" altLang="en-US" sz="2800" dirty="0">
              <a:solidFill>
                <a:srgbClr val="003399"/>
              </a:solidFill>
              <a:latin typeface="Arial" panose="020B0604020202020204" pitchFamily="34" charset="0"/>
            </a:endParaRPr>
          </a:p>
        </p:txBody>
      </p:sp>
      <p:sp>
        <p:nvSpPr>
          <p:cNvPr id="69635" name="Text Box 4">
            <a:extLst>
              <a:ext uri="{FF2B5EF4-FFF2-40B4-BE49-F238E27FC236}">
                <a16:creationId xmlns:a16="http://schemas.microsoft.com/office/drawing/2014/main" id="{69D5490C-3AFE-F749-BB44-B309B198D452}"/>
              </a:ext>
            </a:extLst>
          </p:cNvPr>
          <p:cNvSpPr txBox="1">
            <a:spLocks noChangeArrowheads="1"/>
          </p:cNvSpPr>
          <p:nvPr/>
        </p:nvSpPr>
        <p:spPr bwMode="auto">
          <a:xfrm>
            <a:off x="2483768" y="409575"/>
            <a:ext cx="382270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spcBef>
                <a:spcPct val="50000"/>
              </a:spcBef>
            </a:pPr>
            <a:r>
              <a:rPr lang="en-US" altLang="en-US" sz="4000" b="1" dirty="0">
                <a:solidFill>
                  <a:srgbClr val="003399"/>
                </a:solidFill>
                <a:latin typeface="Arial" panose="020B0604020202020204" pitchFamily="34" charset="0"/>
              </a:rPr>
              <a:t>Manage</a:t>
            </a:r>
          </a:p>
        </p:txBody>
      </p:sp>
      <p:pic>
        <p:nvPicPr>
          <p:cNvPr id="69636" name="Picture 6" descr="MPj04331780000[1]">
            <a:extLst>
              <a:ext uri="{FF2B5EF4-FFF2-40B4-BE49-F238E27FC236}">
                <a16:creationId xmlns:a16="http://schemas.microsoft.com/office/drawing/2014/main" id="{23A23D76-58CF-D049-B5F5-B41F4FDB12B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02538" y="5476875"/>
            <a:ext cx="1257300" cy="1165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4683061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blinds(horizontal)">
                                      <p:cBhvr>
                                        <p:cTn id="7" dur="500"/>
                                        <p:tgtEl>
                                          <p:spTgt spid="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 presetClass="entr" presetSubtype="4" fill="hold" nodeType="clickEffect">
                                  <p:stCondLst>
                                    <p:cond delay="0"/>
                                  </p:stCondLst>
                                  <p:childTnLst>
                                    <p:set>
                                      <p:cBhvr>
                                        <p:cTn id="11" dur="1" fill="hold">
                                          <p:stCondLst>
                                            <p:cond delay="0"/>
                                          </p:stCondLst>
                                        </p:cTn>
                                        <p:tgtEl>
                                          <p:spTgt spid="7">
                                            <p:txEl>
                                              <p:pRg st="2" end="2"/>
                                            </p:txEl>
                                          </p:spTgt>
                                        </p:tgtEl>
                                        <p:attrNameLst>
                                          <p:attrName>style.visibility</p:attrName>
                                        </p:attrNameLst>
                                      </p:cBhvr>
                                      <p:to>
                                        <p:strVal val="visible"/>
                                      </p:to>
                                    </p:set>
                                    <p:anim calcmode="lin" valueType="num">
                                      <p:cBhvr additive="base">
                                        <p:cTn id="12"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7">
                                            <p:txEl>
                                              <p:pRg st="2" end="2"/>
                                            </p:txEl>
                                          </p:spTgt>
                                        </p:tgtEl>
                                        <p:attrNameLst>
                                          <p:attrName>ppt_y</p:attrName>
                                        </p:attrNameLst>
                                      </p:cBhvr>
                                      <p:tavLst>
                                        <p:tav tm="0">
                                          <p:val>
                                            <p:strVal val="1+#ppt_h/2"/>
                                          </p:val>
                                        </p:tav>
                                        <p:tav tm="100000">
                                          <p:val>
                                            <p:strVal val="#ppt_y"/>
                                          </p:val>
                                        </p:tav>
                                      </p:tavLst>
                                    </p:anim>
                                  </p:childTnLst>
                                </p:cTn>
                              </p:par>
                              <p:par>
                                <p:cTn id="14" presetID="2" presetClass="entr" presetSubtype="4" fill="hold" nodeType="withEffect">
                                  <p:stCondLst>
                                    <p:cond delay="0"/>
                                  </p:stCondLst>
                                  <p:childTnLst>
                                    <p:set>
                                      <p:cBhvr>
                                        <p:cTn id="15" dur="1" fill="hold">
                                          <p:stCondLst>
                                            <p:cond delay="0"/>
                                          </p:stCondLst>
                                        </p:cTn>
                                        <p:tgtEl>
                                          <p:spTgt spid="7">
                                            <p:txEl>
                                              <p:pRg st="3" end="3"/>
                                            </p:txEl>
                                          </p:spTgt>
                                        </p:tgtEl>
                                        <p:attrNameLst>
                                          <p:attrName>style.visibility</p:attrName>
                                        </p:attrNameLst>
                                      </p:cBhvr>
                                      <p:to>
                                        <p:strVal val="visible"/>
                                      </p:to>
                                    </p:set>
                                    <p:anim calcmode="lin" valueType="num">
                                      <p:cBhvr additive="base">
                                        <p:cTn id="16"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7">
                                            <p:txEl>
                                              <p:pRg st="3" end="3"/>
                                            </p:txEl>
                                          </p:spTgt>
                                        </p:tgtEl>
                                        <p:attrNameLst>
                                          <p:attrName>ppt_y</p:attrName>
                                        </p:attrNameLst>
                                      </p:cBhvr>
                                      <p:tavLst>
                                        <p:tav tm="0">
                                          <p:val>
                                            <p:strVal val="1+#ppt_h/2"/>
                                          </p:val>
                                        </p:tav>
                                        <p:tav tm="100000">
                                          <p:val>
                                            <p:strVal val="#ppt_y"/>
                                          </p:val>
                                        </p:tav>
                                      </p:tavLst>
                                    </p:anim>
                                  </p:childTnLst>
                                </p:cTn>
                              </p:par>
                              <p:par>
                                <p:cTn id="18" presetID="2" presetClass="entr" presetSubtype="4" fill="hold" nodeType="withEffect">
                                  <p:stCondLst>
                                    <p:cond delay="0"/>
                                  </p:stCondLst>
                                  <p:childTnLst>
                                    <p:set>
                                      <p:cBhvr>
                                        <p:cTn id="19" dur="1" fill="hold">
                                          <p:stCondLst>
                                            <p:cond delay="0"/>
                                          </p:stCondLst>
                                        </p:cTn>
                                        <p:tgtEl>
                                          <p:spTgt spid="7">
                                            <p:txEl>
                                              <p:pRg st="4" end="4"/>
                                            </p:txEl>
                                          </p:spTgt>
                                        </p:tgtEl>
                                        <p:attrNameLst>
                                          <p:attrName>style.visibility</p:attrName>
                                        </p:attrNameLst>
                                      </p:cBhvr>
                                      <p:to>
                                        <p:strVal val="visible"/>
                                      </p:to>
                                    </p:set>
                                    <p:anim calcmode="lin" valueType="num">
                                      <p:cBhvr additive="base">
                                        <p:cTn id="20"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7">
                                            <p:txEl>
                                              <p:pRg st="4" end="4"/>
                                            </p:txEl>
                                          </p:spTgt>
                                        </p:tgtEl>
                                        <p:attrNameLst>
                                          <p:attrName>ppt_y</p:attrName>
                                        </p:attrNameLst>
                                      </p:cBhvr>
                                      <p:tavLst>
                                        <p:tav tm="0">
                                          <p:val>
                                            <p:strVal val="1+#ppt_h/2"/>
                                          </p:val>
                                        </p:tav>
                                        <p:tav tm="100000">
                                          <p:val>
                                            <p:strVal val="#ppt_y"/>
                                          </p:val>
                                        </p:tav>
                                      </p:tavLst>
                                    </p:anim>
                                  </p:childTnLst>
                                </p:cTn>
                              </p:par>
                              <p:par>
                                <p:cTn id="22" presetID="2" presetClass="entr" presetSubtype="4" fill="hold" nodeType="withEffect">
                                  <p:stCondLst>
                                    <p:cond delay="0"/>
                                  </p:stCondLst>
                                  <p:childTnLst>
                                    <p:set>
                                      <p:cBhvr>
                                        <p:cTn id="23" dur="1" fill="hold">
                                          <p:stCondLst>
                                            <p:cond delay="0"/>
                                          </p:stCondLst>
                                        </p:cTn>
                                        <p:tgtEl>
                                          <p:spTgt spid="7">
                                            <p:txEl>
                                              <p:pRg st="6" end="6"/>
                                            </p:txEl>
                                          </p:spTgt>
                                        </p:tgtEl>
                                        <p:attrNameLst>
                                          <p:attrName>style.visibility</p:attrName>
                                        </p:attrNameLst>
                                      </p:cBhvr>
                                      <p:to>
                                        <p:strVal val="visible"/>
                                      </p:to>
                                    </p:set>
                                    <p:anim calcmode="lin" valueType="num">
                                      <p:cBhvr additive="base">
                                        <p:cTn id="24" dur="500" fill="hold"/>
                                        <p:tgtEl>
                                          <p:spTgt spid="7">
                                            <p:txEl>
                                              <p:pRg st="6" end="6"/>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7">
                                            <p:txEl>
                                              <p:pRg st="6" end="6"/>
                                            </p:txEl>
                                          </p:spTgt>
                                        </p:tgtEl>
                                        <p:attrNameLst>
                                          <p:attrName>ppt_y</p:attrName>
                                        </p:attrNameLst>
                                      </p:cBhvr>
                                      <p:tavLst>
                                        <p:tav tm="0">
                                          <p:val>
                                            <p:strVal val="1+#ppt_h/2"/>
                                          </p:val>
                                        </p:tav>
                                        <p:tav tm="100000">
                                          <p:val>
                                            <p:strVal val="#ppt_y"/>
                                          </p:val>
                                        </p:tav>
                                      </p:tavLst>
                                    </p:anim>
                                  </p:childTnLst>
                                </p:cTn>
                              </p:par>
                              <p:par>
                                <p:cTn id="26" presetID="2" presetClass="entr" presetSubtype="4" fill="hold" nodeType="withEffect">
                                  <p:stCondLst>
                                    <p:cond delay="0"/>
                                  </p:stCondLst>
                                  <p:childTnLst>
                                    <p:set>
                                      <p:cBhvr>
                                        <p:cTn id="27" dur="1" fill="hold">
                                          <p:stCondLst>
                                            <p:cond delay="0"/>
                                          </p:stCondLst>
                                        </p:cTn>
                                        <p:tgtEl>
                                          <p:spTgt spid="7">
                                            <p:txEl>
                                              <p:pRg st="8" end="8"/>
                                            </p:txEl>
                                          </p:spTgt>
                                        </p:tgtEl>
                                        <p:attrNameLst>
                                          <p:attrName>style.visibility</p:attrName>
                                        </p:attrNameLst>
                                      </p:cBhvr>
                                      <p:to>
                                        <p:strVal val="visible"/>
                                      </p:to>
                                    </p:set>
                                    <p:anim calcmode="lin" valueType="num">
                                      <p:cBhvr additive="base">
                                        <p:cTn id="28" dur="500" fill="hold"/>
                                        <p:tgtEl>
                                          <p:spTgt spid="7">
                                            <p:txEl>
                                              <p:pRg st="8" end="8"/>
                                            </p:txEl>
                                          </p:spTgt>
                                        </p:tgtEl>
                                        <p:attrNameLst>
                                          <p:attrName>ppt_x</p:attrName>
                                        </p:attrNameLst>
                                      </p:cBhvr>
                                      <p:tavLst>
                                        <p:tav tm="0">
                                          <p:val>
                                            <p:strVal val="#ppt_x"/>
                                          </p:val>
                                        </p:tav>
                                        <p:tav tm="100000">
                                          <p:val>
                                            <p:strVal val="#ppt_x"/>
                                          </p:val>
                                        </p:tav>
                                      </p:tavLst>
                                    </p:anim>
                                    <p:anim calcmode="lin" valueType="num">
                                      <p:cBhvr additive="base">
                                        <p:cTn id="29" dur="500" fill="hold"/>
                                        <p:tgtEl>
                                          <p:spTgt spid="7">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682" name="Picture 2" descr="Challenges">
            <a:extLst>
              <a:ext uri="{FF2B5EF4-FFF2-40B4-BE49-F238E27FC236}">
                <a16:creationId xmlns:a16="http://schemas.microsoft.com/office/drawing/2014/main" id="{39249DED-962C-B040-B9E9-6B01EA05DD1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5018861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3730" name="Picture 2" descr="teamwork">
            <a:extLst>
              <a:ext uri="{FF2B5EF4-FFF2-40B4-BE49-F238E27FC236}">
                <a16:creationId xmlns:a16="http://schemas.microsoft.com/office/drawing/2014/main" id="{4DDB6791-55AA-C14E-853B-91CF70EB207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6251850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02725C-A1E1-EA4D-BDBE-55CA0A1C3CD6}"/>
              </a:ext>
            </a:extLst>
          </p:cNvPr>
          <p:cNvSpPr>
            <a:spLocks noGrp="1"/>
          </p:cNvSpPr>
          <p:nvPr>
            <p:ph type="title"/>
          </p:nvPr>
        </p:nvSpPr>
        <p:spPr>
          <a:xfrm>
            <a:off x="98425" y="619487"/>
            <a:ext cx="8407400" cy="1047750"/>
          </a:xfrm>
        </p:spPr>
        <p:txBody>
          <a:bodyPr/>
          <a:lstStyle/>
          <a:p>
            <a:pPr marL="457200" indent="-457200">
              <a:buFont typeface="Wingdings" panose="05000000000000000000" pitchFamily="2" charset="2"/>
              <a:buChar char="ü"/>
              <a:defRPr/>
            </a:pPr>
            <a:r>
              <a:rPr lang="en-GB" sz="3200" b="1" dirty="0">
                <a:solidFill>
                  <a:srgbClr val="990033"/>
                </a:solidFill>
                <a:latin typeface="+mn-lt"/>
                <a:ea typeface="+mn-ea"/>
                <a:cs typeface="+mn-cs"/>
              </a:rPr>
              <a:t>4 phases of the project management life cycle</a:t>
            </a:r>
            <a:br>
              <a:rPr lang="en-GB" b="1" dirty="0"/>
            </a:br>
            <a:endParaRPr lang="en-GB" dirty="0"/>
          </a:p>
        </p:txBody>
      </p:sp>
      <p:sp>
        <p:nvSpPr>
          <p:cNvPr id="75779" name="Content Placeholder 2">
            <a:extLst>
              <a:ext uri="{FF2B5EF4-FFF2-40B4-BE49-F238E27FC236}">
                <a16:creationId xmlns:a16="http://schemas.microsoft.com/office/drawing/2014/main" id="{7D09991D-7EAD-6D49-B1F0-305CD5FA5E2E}"/>
              </a:ext>
            </a:extLst>
          </p:cNvPr>
          <p:cNvSpPr>
            <a:spLocks noGrp="1"/>
          </p:cNvSpPr>
          <p:nvPr>
            <p:ph idx="1"/>
          </p:nvPr>
        </p:nvSpPr>
        <p:spPr>
          <a:xfrm>
            <a:off x="599243" y="1268760"/>
            <a:ext cx="7886700" cy="3938587"/>
          </a:xfrm>
        </p:spPr>
        <p:txBody>
          <a:bodyPr/>
          <a:lstStyle/>
          <a:p>
            <a:pPr eaLnBrk="1" hangingPunct="1">
              <a:spcBef>
                <a:spcPct val="0"/>
              </a:spcBef>
            </a:pPr>
            <a:r>
              <a:rPr lang="en-GB" altLang="en-US" sz="3200" dirty="0">
                <a:solidFill>
                  <a:srgbClr val="003399"/>
                </a:solidFill>
                <a:latin typeface="Arial" panose="020B0604020202020204" pitchFamily="34" charset="0"/>
              </a:rPr>
              <a:t>The project management life cycle is usually broken down into four phases: initiation, planning, execution, and closure—these make up the path that takes your project from the beginning to the end. </a:t>
            </a:r>
          </a:p>
          <a:p>
            <a:pPr eaLnBrk="1" hangingPunct="1">
              <a:spcBef>
                <a:spcPct val="0"/>
              </a:spcBef>
            </a:pPr>
            <a:r>
              <a:rPr lang="en-GB" altLang="en-US" sz="3200" dirty="0">
                <a:solidFill>
                  <a:srgbClr val="003399"/>
                </a:solidFill>
                <a:latin typeface="Arial" panose="020B0604020202020204" pitchFamily="34" charset="0"/>
              </a:rPr>
              <a:t>Some methodologies also include a fifth phase, controlling or monitoring. For our purposes, this phase is covered under the execution and closure phases.</a:t>
            </a:r>
          </a:p>
          <a:p>
            <a:endParaRPr lang="en-GB" altLang="en-US" dirty="0"/>
          </a:p>
        </p:txBody>
      </p:sp>
    </p:spTree>
    <p:extLst>
      <p:ext uri="{BB962C8B-B14F-4D97-AF65-F5344CB8AC3E}">
        <p14:creationId xmlns:p14="http://schemas.microsoft.com/office/powerpoint/2010/main" val="106706771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6802" name="Picture 2" descr="5 phases of project management">
            <a:extLst>
              <a:ext uri="{FF2B5EF4-FFF2-40B4-BE49-F238E27FC236}">
                <a16:creationId xmlns:a16="http://schemas.microsoft.com/office/drawing/2014/main" id="{039E6ED0-320A-5B42-878E-07704C07702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7088" y="1484313"/>
            <a:ext cx="7015162" cy="3960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1296459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8850" name="Picture 1" descr="4 Phases of the Project Management Lifecycle">
            <a:hlinkClick r:id="rId2"/>
            <a:extLst>
              <a:ext uri="{FF2B5EF4-FFF2-40B4-BE49-F238E27FC236}">
                <a16:creationId xmlns:a16="http://schemas.microsoft.com/office/drawing/2014/main" id="{78A514F9-8DB6-EA40-B9E1-76FAC5F8EF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5650" y="1268413"/>
            <a:ext cx="7632700" cy="4681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5311192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C404B-8ABF-8842-BCC2-3EE01D8FD3D5}"/>
              </a:ext>
            </a:extLst>
          </p:cNvPr>
          <p:cNvSpPr>
            <a:spLocks noGrp="1"/>
          </p:cNvSpPr>
          <p:nvPr>
            <p:ph type="title"/>
          </p:nvPr>
        </p:nvSpPr>
        <p:spPr>
          <a:xfrm>
            <a:off x="617538" y="404813"/>
            <a:ext cx="7886700" cy="647700"/>
          </a:xfrm>
        </p:spPr>
        <p:txBody>
          <a:bodyPr/>
          <a:lstStyle/>
          <a:p>
            <a:pPr>
              <a:defRPr/>
            </a:pPr>
            <a:r>
              <a:rPr lang="en-GB" b="1" dirty="0"/>
              <a:t>1. Initiation</a:t>
            </a:r>
            <a:endParaRPr lang="en-GB" dirty="0"/>
          </a:p>
        </p:txBody>
      </p:sp>
      <p:sp>
        <p:nvSpPr>
          <p:cNvPr id="79875" name="Content Placeholder 2">
            <a:extLst>
              <a:ext uri="{FF2B5EF4-FFF2-40B4-BE49-F238E27FC236}">
                <a16:creationId xmlns:a16="http://schemas.microsoft.com/office/drawing/2014/main" id="{0067768C-6E44-484E-B3F6-35ACEA91851D}"/>
              </a:ext>
            </a:extLst>
          </p:cNvPr>
          <p:cNvSpPr>
            <a:spLocks noGrp="1"/>
          </p:cNvSpPr>
          <p:nvPr>
            <p:ph idx="1"/>
          </p:nvPr>
        </p:nvSpPr>
        <p:spPr>
          <a:xfrm>
            <a:off x="250825" y="1052513"/>
            <a:ext cx="8713788" cy="5400675"/>
          </a:xfrm>
        </p:spPr>
        <p:txBody>
          <a:bodyPr/>
          <a:lstStyle/>
          <a:p>
            <a:r>
              <a:rPr lang="en-GB" altLang="en-US" sz="1800" dirty="0">
                <a:solidFill>
                  <a:srgbClr val="003399"/>
                </a:solidFill>
                <a:latin typeface="Arial" panose="020B0604020202020204" pitchFamily="34" charset="0"/>
              </a:rPr>
              <a:t>In the initiation phase of the project, you identify a business need, problem, or opportunity and brainstorm ways that your team can meet this need, solve this problem, or seize this opportunity. </a:t>
            </a:r>
          </a:p>
          <a:p>
            <a:r>
              <a:rPr lang="en-GB" altLang="en-US" sz="1800" dirty="0">
                <a:solidFill>
                  <a:srgbClr val="003399"/>
                </a:solidFill>
                <a:latin typeface="Arial" panose="020B0604020202020204" pitchFamily="34" charset="0"/>
              </a:rPr>
              <a:t>During this step, you figure out an objective for your project, determine whether the project is feasible, and identify the major deliverables for the project.</a:t>
            </a:r>
          </a:p>
          <a:p>
            <a:r>
              <a:rPr lang="en-GB" altLang="en-US" sz="1800" dirty="0">
                <a:solidFill>
                  <a:srgbClr val="003399"/>
                </a:solidFill>
                <a:latin typeface="Arial" panose="020B0604020202020204" pitchFamily="34" charset="0"/>
              </a:rPr>
              <a:t>Instead of waiting to have the project strategy decided for you, </a:t>
            </a:r>
            <a:r>
              <a:rPr lang="en-GB" altLang="en-US" sz="1800" dirty="0">
                <a:solidFill>
                  <a:srgbClr val="003399"/>
                </a:solidFill>
                <a:latin typeface="Arial" panose="020B0604020202020204" pitchFamily="34" charset="0"/>
                <a:hlinkClick r:id="rId2"/>
              </a:rPr>
              <a:t>Moira Alexander</a:t>
            </a:r>
            <a:r>
              <a:rPr lang="en-GB" altLang="en-US" sz="1800" dirty="0">
                <a:solidFill>
                  <a:srgbClr val="003399"/>
                </a:solidFill>
                <a:latin typeface="Arial" panose="020B0604020202020204" pitchFamily="34" charset="0"/>
              </a:rPr>
              <a:t> advocates for a mental switch from being a project "manager" to becoming a project "leader":</a:t>
            </a:r>
          </a:p>
          <a:p>
            <a:r>
              <a:rPr lang="en-GB" altLang="en-US" sz="1800" dirty="0">
                <a:solidFill>
                  <a:srgbClr val="003399"/>
                </a:solidFill>
                <a:latin typeface="Arial" panose="020B0604020202020204" pitchFamily="34" charset="0"/>
              </a:rPr>
              <a:t>"Project managers must be able to sell business leaders on the intrinsic value they offer to the business at a strategic level when they are at the table from the start of strategic planning instead of after the fact decision-making. Project managers effectiveness is drastically muted when offering a "fix-it" or "workaround" once high-level directional business decisions are made without their expertise."</a:t>
            </a:r>
          </a:p>
          <a:p>
            <a:r>
              <a:rPr lang="en-GB" altLang="en-US" sz="1800" dirty="0">
                <a:solidFill>
                  <a:srgbClr val="003399"/>
                </a:solidFill>
                <a:latin typeface="Arial" panose="020B0604020202020204" pitchFamily="34" charset="0"/>
              </a:rPr>
              <a:t>Clearly it's worth it to do what it takes to make your voice heard early, before the strategy is set in stone.</a:t>
            </a:r>
          </a:p>
          <a:p>
            <a:endParaRPr lang="en-GB" altLang="en-US" dirty="0"/>
          </a:p>
        </p:txBody>
      </p:sp>
    </p:spTree>
    <p:extLst>
      <p:ext uri="{BB962C8B-B14F-4D97-AF65-F5344CB8AC3E}">
        <p14:creationId xmlns:p14="http://schemas.microsoft.com/office/powerpoint/2010/main" val="24018553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316633-64D0-8A44-B96E-0AE88A725A51}"/>
              </a:ext>
            </a:extLst>
          </p:cNvPr>
          <p:cNvSpPr>
            <a:spLocks noGrp="1"/>
          </p:cNvSpPr>
          <p:nvPr>
            <p:ph type="title"/>
          </p:nvPr>
        </p:nvSpPr>
        <p:spPr>
          <a:xfrm>
            <a:off x="596156" y="620688"/>
            <a:ext cx="7886700" cy="1047750"/>
          </a:xfrm>
        </p:spPr>
        <p:txBody>
          <a:bodyPr/>
          <a:lstStyle/>
          <a:p>
            <a:pPr>
              <a:defRPr/>
            </a:pPr>
            <a:r>
              <a:rPr lang="en-GB" dirty="0"/>
              <a:t>Steps for the project initiation phase may include the following:</a:t>
            </a:r>
            <a:br>
              <a:rPr lang="en-GB" dirty="0"/>
            </a:br>
            <a:endParaRPr lang="en-GB" dirty="0"/>
          </a:p>
        </p:txBody>
      </p:sp>
      <p:sp>
        <p:nvSpPr>
          <p:cNvPr id="80899" name="Content Placeholder 2">
            <a:extLst>
              <a:ext uri="{FF2B5EF4-FFF2-40B4-BE49-F238E27FC236}">
                <a16:creationId xmlns:a16="http://schemas.microsoft.com/office/drawing/2014/main" id="{BED619FD-3A0E-9840-B629-237E61EBD902}"/>
              </a:ext>
            </a:extLst>
          </p:cNvPr>
          <p:cNvSpPr>
            <a:spLocks noGrp="1"/>
          </p:cNvSpPr>
          <p:nvPr>
            <p:ph idx="1"/>
          </p:nvPr>
        </p:nvSpPr>
        <p:spPr>
          <a:xfrm>
            <a:off x="628650" y="1887537"/>
            <a:ext cx="7886700" cy="3937000"/>
          </a:xfrm>
        </p:spPr>
        <p:txBody>
          <a:bodyPr/>
          <a:lstStyle/>
          <a:p>
            <a:r>
              <a:rPr lang="en-GB" altLang="en-US" sz="1800" dirty="0">
                <a:solidFill>
                  <a:srgbClr val="003399"/>
                </a:solidFill>
                <a:latin typeface="Arial" panose="020B0604020202020204" pitchFamily="34" charset="0"/>
              </a:rPr>
              <a:t>Undertaking a feasibility study – Identifying the primary problem your project will solve and whether your project will deliver a solution to that problem</a:t>
            </a:r>
          </a:p>
          <a:p>
            <a:r>
              <a:rPr lang="en-GB" altLang="en-US" sz="1800" dirty="0">
                <a:solidFill>
                  <a:srgbClr val="003399"/>
                </a:solidFill>
                <a:latin typeface="Arial" panose="020B0604020202020204" pitchFamily="34" charset="0"/>
              </a:rPr>
              <a:t>Identifying scope – Defining the depth and breadth of the project</a:t>
            </a:r>
          </a:p>
          <a:p>
            <a:r>
              <a:rPr lang="en-GB" altLang="en-US" sz="1800" dirty="0">
                <a:solidFill>
                  <a:srgbClr val="003399"/>
                </a:solidFill>
                <a:latin typeface="Arial" panose="020B0604020202020204" pitchFamily="34" charset="0"/>
              </a:rPr>
              <a:t>Identifying deliverables – Defining the product or service to provide</a:t>
            </a:r>
          </a:p>
          <a:p>
            <a:r>
              <a:rPr lang="en-GB" altLang="en-US" sz="1800" dirty="0">
                <a:solidFill>
                  <a:srgbClr val="003399"/>
                </a:solidFill>
                <a:latin typeface="Arial" panose="020B0604020202020204" pitchFamily="34" charset="0"/>
              </a:rPr>
              <a:t>Identifying project stakeholders – Figuring out whom the project affects and what their needs may be</a:t>
            </a:r>
          </a:p>
          <a:p>
            <a:r>
              <a:rPr lang="en-GB" altLang="en-US" sz="1800" dirty="0">
                <a:solidFill>
                  <a:srgbClr val="003399"/>
                </a:solidFill>
                <a:latin typeface="Arial" panose="020B0604020202020204" pitchFamily="34" charset="0"/>
              </a:rPr>
              <a:t>Developing a business case – Using the above criteria to compare the potential costs and benefits for the project to determine if it moves forward</a:t>
            </a:r>
          </a:p>
          <a:p>
            <a:r>
              <a:rPr lang="en-GB" altLang="en-US" sz="1800" dirty="0">
                <a:solidFill>
                  <a:srgbClr val="003399"/>
                </a:solidFill>
                <a:latin typeface="Arial" panose="020B0604020202020204" pitchFamily="34" charset="0"/>
              </a:rPr>
              <a:t>You’ll also develop a </a:t>
            </a:r>
            <a:r>
              <a:rPr lang="en-GB" altLang="en-US" sz="1800" dirty="0">
                <a:solidFill>
                  <a:srgbClr val="003399"/>
                </a:solidFill>
                <a:latin typeface="Arial" panose="020B0604020202020204" pitchFamily="34" charset="0"/>
                <a:hlinkClick r:id="rId2"/>
              </a:rPr>
              <a:t>statement of work</a:t>
            </a:r>
            <a:r>
              <a:rPr lang="en-GB" altLang="en-US" sz="1800" dirty="0">
                <a:solidFill>
                  <a:srgbClr val="003399"/>
                </a:solidFill>
                <a:latin typeface="Arial" panose="020B0604020202020204" pitchFamily="34" charset="0"/>
              </a:rPr>
              <a:t> or project initiation document, which may include basic project life cycle </a:t>
            </a:r>
            <a:r>
              <a:rPr lang="en-GB" altLang="en-US" sz="1800" dirty="0">
                <a:solidFill>
                  <a:srgbClr val="003399"/>
                </a:solidFill>
                <a:latin typeface="Arial" panose="020B0604020202020204" pitchFamily="34" charset="0"/>
                <a:hlinkClick r:id="rId3"/>
              </a:rPr>
              <a:t>flowcharts</a:t>
            </a:r>
            <a:r>
              <a:rPr lang="en-GB" altLang="en-US" sz="1800" dirty="0">
                <a:solidFill>
                  <a:srgbClr val="003399"/>
                </a:solidFill>
                <a:latin typeface="Arial" panose="020B0604020202020204" pitchFamily="34" charset="0"/>
              </a:rPr>
              <a:t>.</a:t>
            </a:r>
          </a:p>
          <a:p>
            <a:endParaRPr lang="en-GB" altLang="en-US" dirty="0"/>
          </a:p>
        </p:txBody>
      </p:sp>
    </p:spTree>
    <p:extLst>
      <p:ext uri="{BB962C8B-B14F-4D97-AF65-F5344CB8AC3E}">
        <p14:creationId xmlns:p14="http://schemas.microsoft.com/office/powerpoint/2010/main" val="170646977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C92A1-F44D-5C41-A39D-DBE35AE0688F}"/>
              </a:ext>
            </a:extLst>
          </p:cNvPr>
          <p:cNvSpPr>
            <a:spLocks noGrp="1"/>
          </p:cNvSpPr>
          <p:nvPr>
            <p:ph type="title"/>
          </p:nvPr>
        </p:nvSpPr>
        <p:spPr>
          <a:xfrm>
            <a:off x="539552" y="332656"/>
            <a:ext cx="7886700" cy="1047750"/>
          </a:xfrm>
        </p:spPr>
        <p:txBody>
          <a:bodyPr/>
          <a:lstStyle/>
          <a:p>
            <a:pPr>
              <a:defRPr/>
            </a:pPr>
            <a:r>
              <a:rPr lang="en-GB" b="1" dirty="0"/>
              <a:t>2. Planning</a:t>
            </a:r>
            <a:br>
              <a:rPr lang="en-GB" b="1" dirty="0"/>
            </a:br>
            <a:endParaRPr lang="en-GB" dirty="0"/>
          </a:p>
        </p:txBody>
      </p:sp>
      <p:sp>
        <p:nvSpPr>
          <p:cNvPr id="81923" name="Content Placeholder 2">
            <a:extLst>
              <a:ext uri="{FF2B5EF4-FFF2-40B4-BE49-F238E27FC236}">
                <a16:creationId xmlns:a16="http://schemas.microsoft.com/office/drawing/2014/main" id="{B123333D-67F5-BE40-85D8-F897716D7BE2}"/>
              </a:ext>
            </a:extLst>
          </p:cNvPr>
          <p:cNvSpPr>
            <a:spLocks noGrp="1"/>
          </p:cNvSpPr>
          <p:nvPr>
            <p:ph idx="1"/>
          </p:nvPr>
        </p:nvSpPr>
        <p:spPr>
          <a:xfrm>
            <a:off x="705011" y="980728"/>
            <a:ext cx="7886700" cy="4608512"/>
          </a:xfrm>
        </p:spPr>
        <p:txBody>
          <a:bodyPr/>
          <a:lstStyle/>
          <a:p>
            <a:r>
              <a:rPr lang="en-GB" altLang="en-US" sz="2400" dirty="0">
                <a:solidFill>
                  <a:srgbClr val="003399"/>
                </a:solidFill>
                <a:latin typeface="Arial" panose="020B0604020202020204" pitchFamily="34" charset="0"/>
              </a:rPr>
              <a:t>Once the project is approved to move forward based on your business case, statement of work, or project initiation document, you move into the planning phase. </a:t>
            </a:r>
          </a:p>
          <a:p>
            <a:r>
              <a:rPr lang="en-GB" altLang="en-US" sz="2400" dirty="0">
                <a:solidFill>
                  <a:srgbClr val="003399"/>
                </a:solidFill>
                <a:latin typeface="Arial" panose="020B0604020202020204" pitchFamily="34" charset="0"/>
              </a:rPr>
              <a:t>In this phase, you break down the larger project into smaller tasks, build your team, and prepare a schedule for the completion of assignments. </a:t>
            </a:r>
          </a:p>
          <a:p>
            <a:r>
              <a:rPr lang="en-GB" altLang="en-US" sz="2400" dirty="0">
                <a:solidFill>
                  <a:srgbClr val="003399"/>
                </a:solidFill>
                <a:latin typeface="Arial" panose="020B0604020202020204" pitchFamily="34" charset="0"/>
              </a:rPr>
              <a:t>During this phase, you create smaller goals within the larger project, making sure each is achievable within the time frame. Smaller goals should have a high potential for success.</a:t>
            </a:r>
          </a:p>
          <a:p>
            <a:r>
              <a:rPr lang="en-GB" altLang="en-US" sz="2400" dirty="0">
                <a:solidFill>
                  <a:srgbClr val="003399"/>
                </a:solidFill>
                <a:latin typeface="Arial" panose="020B0604020202020204" pitchFamily="34" charset="0"/>
              </a:rPr>
              <a:t>Take a look at this </a:t>
            </a:r>
            <a:r>
              <a:rPr lang="en-GB" altLang="en-US" sz="2400" dirty="0">
                <a:solidFill>
                  <a:srgbClr val="003399"/>
                </a:solidFill>
                <a:latin typeface="Arial" panose="020B0604020202020204" pitchFamily="34" charset="0"/>
                <a:hlinkClick r:id="rId2"/>
              </a:rPr>
              <a:t>example workflow diagram</a:t>
            </a:r>
            <a:r>
              <a:rPr lang="en-GB" altLang="en-US" sz="2400" dirty="0">
                <a:solidFill>
                  <a:srgbClr val="003399"/>
                </a:solidFill>
                <a:latin typeface="Arial" panose="020B0604020202020204" pitchFamily="34" charset="0"/>
              </a:rPr>
              <a:t> that you can use as a template to plan your projects.</a:t>
            </a:r>
          </a:p>
          <a:p>
            <a:endParaRPr lang="en-GB" altLang="en-US" dirty="0"/>
          </a:p>
        </p:txBody>
      </p:sp>
    </p:spTree>
    <p:extLst>
      <p:ext uri="{BB962C8B-B14F-4D97-AF65-F5344CB8AC3E}">
        <p14:creationId xmlns:p14="http://schemas.microsoft.com/office/powerpoint/2010/main" val="264407222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9F337-3005-D14A-9045-F0A001E9D3C8}"/>
              </a:ext>
            </a:extLst>
          </p:cNvPr>
          <p:cNvSpPr>
            <a:spLocks noGrp="1"/>
          </p:cNvSpPr>
          <p:nvPr>
            <p:ph type="title"/>
          </p:nvPr>
        </p:nvSpPr>
        <p:spPr>
          <a:xfrm>
            <a:off x="628650" y="0"/>
            <a:ext cx="7886700" cy="1316038"/>
          </a:xfrm>
        </p:spPr>
        <p:txBody>
          <a:bodyPr/>
          <a:lstStyle/>
          <a:p>
            <a:pPr>
              <a:defRPr/>
            </a:pPr>
            <a:r>
              <a:rPr lang="en-GB" dirty="0"/>
              <a:t>Steps for the project planning phase may include the following:</a:t>
            </a:r>
          </a:p>
        </p:txBody>
      </p:sp>
      <p:sp>
        <p:nvSpPr>
          <p:cNvPr id="82947" name="Content Placeholder 2">
            <a:extLst>
              <a:ext uri="{FF2B5EF4-FFF2-40B4-BE49-F238E27FC236}">
                <a16:creationId xmlns:a16="http://schemas.microsoft.com/office/drawing/2014/main" id="{A3E1733F-EC1E-3B4E-9874-FA87D68EF173}"/>
              </a:ext>
            </a:extLst>
          </p:cNvPr>
          <p:cNvSpPr>
            <a:spLocks noGrp="1"/>
          </p:cNvSpPr>
          <p:nvPr>
            <p:ph idx="1"/>
          </p:nvPr>
        </p:nvSpPr>
        <p:spPr>
          <a:xfrm>
            <a:off x="250825" y="1316038"/>
            <a:ext cx="8642350" cy="4476750"/>
          </a:xfrm>
        </p:spPr>
        <p:txBody>
          <a:bodyPr/>
          <a:lstStyle/>
          <a:p>
            <a:r>
              <a:rPr lang="en-GB" altLang="en-US" sz="1800" dirty="0">
                <a:solidFill>
                  <a:srgbClr val="003399"/>
                </a:solidFill>
                <a:latin typeface="Arial" panose="020B0604020202020204" pitchFamily="34" charset="0"/>
              </a:rPr>
              <a:t>Creating a project plan – Identifying the project timeline, including the phases of the project, the tasks to be performed, and possible constraints</a:t>
            </a:r>
          </a:p>
          <a:p>
            <a:r>
              <a:rPr lang="en-GB" altLang="en-US" sz="1800" dirty="0">
                <a:solidFill>
                  <a:srgbClr val="003399"/>
                </a:solidFill>
                <a:latin typeface="Arial" panose="020B0604020202020204" pitchFamily="34" charset="0"/>
              </a:rPr>
              <a:t>Creating workflow documents or </a:t>
            </a:r>
            <a:r>
              <a:rPr lang="en-GB" altLang="en-US" sz="1800" dirty="0">
                <a:solidFill>
                  <a:srgbClr val="003399"/>
                </a:solidFill>
                <a:latin typeface="Arial" panose="020B0604020202020204" pitchFamily="34" charset="0"/>
                <a:hlinkClick r:id="rId2"/>
              </a:rPr>
              <a:t>process maps</a:t>
            </a:r>
            <a:r>
              <a:rPr lang="en-GB" altLang="en-US" sz="1800" dirty="0">
                <a:solidFill>
                  <a:srgbClr val="003399"/>
                </a:solidFill>
                <a:latin typeface="Arial" panose="020B0604020202020204" pitchFamily="34" charset="0"/>
              </a:rPr>
              <a:t> – Visualizing the project timeline by diagramming key milestones</a:t>
            </a:r>
          </a:p>
          <a:p>
            <a:r>
              <a:rPr lang="en-GB" altLang="en-US" sz="1800" dirty="0">
                <a:solidFill>
                  <a:srgbClr val="003399"/>
                </a:solidFill>
                <a:latin typeface="Arial" panose="020B0604020202020204" pitchFamily="34" charset="0"/>
              </a:rPr>
              <a:t>Estimating budget and creating a financial plan – Using cost estimates to determine how much to spend on the project to get the maximum return on investment</a:t>
            </a:r>
          </a:p>
          <a:p>
            <a:r>
              <a:rPr lang="en-GB" altLang="en-US" sz="1800" dirty="0">
                <a:solidFill>
                  <a:srgbClr val="003399"/>
                </a:solidFill>
                <a:latin typeface="Arial" panose="020B0604020202020204" pitchFamily="34" charset="0"/>
              </a:rPr>
              <a:t>Gathering resources – Building your functional team from internal and external talent pools while making sure everyone has the necessary tools (software, hardware, etc.) to complete their tasks</a:t>
            </a:r>
          </a:p>
          <a:p>
            <a:r>
              <a:rPr lang="en-GB" altLang="en-US" sz="1800" dirty="0">
                <a:solidFill>
                  <a:srgbClr val="003399"/>
                </a:solidFill>
                <a:latin typeface="Arial" panose="020B0604020202020204" pitchFamily="34" charset="0"/>
              </a:rPr>
              <a:t>Anticipating risks and potential quality roadblocks – Identifying issues that may cause your project to stall while planning to mitigate those risks and maintain the project’s quality and timeline</a:t>
            </a:r>
          </a:p>
          <a:p>
            <a:r>
              <a:rPr lang="en-GB" altLang="en-US" sz="1800" dirty="0">
                <a:solidFill>
                  <a:srgbClr val="003399"/>
                </a:solidFill>
                <a:latin typeface="Arial" panose="020B0604020202020204" pitchFamily="34" charset="0"/>
              </a:rPr>
              <a:t>The planning phase is also where you bring your team on board, usually with a project </a:t>
            </a:r>
            <a:r>
              <a:rPr lang="en-GB" altLang="en-US" sz="1800" dirty="0" err="1">
                <a:solidFill>
                  <a:srgbClr val="003399"/>
                </a:solidFill>
                <a:latin typeface="Arial" panose="020B0604020202020204" pitchFamily="34" charset="0"/>
              </a:rPr>
              <a:t>kickoff</a:t>
            </a:r>
            <a:r>
              <a:rPr lang="en-GB" altLang="en-US" sz="1800" dirty="0">
                <a:solidFill>
                  <a:srgbClr val="003399"/>
                </a:solidFill>
                <a:latin typeface="Arial" panose="020B0604020202020204" pitchFamily="34" charset="0"/>
              </a:rPr>
              <a:t> meeting. </a:t>
            </a:r>
          </a:p>
        </p:txBody>
      </p:sp>
    </p:spTree>
    <p:extLst>
      <p:ext uri="{BB962C8B-B14F-4D97-AF65-F5344CB8AC3E}">
        <p14:creationId xmlns:p14="http://schemas.microsoft.com/office/powerpoint/2010/main" val="389544176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3970" name="Picture 1" descr="4 Phases of the Project Management Lifecycle">
            <a:hlinkClick r:id="rId2"/>
            <a:extLst>
              <a:ext uri="{FF2B5EF4-FFF2-40B4-BE49-F238E27FC236}">
                <a16:creationId xmlns:a16="http://schemas.microsoft.com/office/drawing/2014/main" id="{F0977D8B-B105-DF49-BF35-18DC5DD2FCC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288" y="692150"/>
            <a:ext cx="8424862" cy="51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3224944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F48F12-D6E6-BD49-ADCA-A9E216DBE32F}"/>
              </a:ext>
            </a:extLst>
          </p:cNvPr>
          <p:cNvSpPr>
            <a:spLocks noGrp="1"/>
          </p:cNvSpPr>
          <p:nvPr>
            <p:ph type="title"/>
          </p:nvPr>
        </p:nvSpPr>
        <p:spPr>
          <a:xfrm>
            <a:off x="628650" y="0"/>
            <a:ext cx="7886700" cy="738188"/>
          </a:xfrm>
        </p:spPr>
        <p:txBody>
          <a:bodyPr/>
          <a:lstStyle/>
          <a:p>
            <a:pPr>
              <a:defRPr/>
            </a:pPr>
            <a:r>
              <a:rPr lang="en-GB" b="1" dirty="0"/>
              <a:t>3. Execution</a:t>
            </a:r>
            <a:endParaRPr lang="en-GB" dirty="0"/>
          </a:p>
        </p:txBody>
      </p:sp>
      <p:sp>
        <p:nvSpPr>
          <p:cNvPr id="84995" name="Content Placeholder 2">
            <a:extLst>
              <a:ext uri="{FF2B5EF4-FFF2-40B4-BE49-F238E27FC236}">
                <a16:creationId xmlns:a16="http://schemas.microsoft.com/office/drawing/2014/main" id="{A0535BA2-364D-C641-AF20-8D3DA3DE75D3}"/>
              </a:ext>
            </a:extLst>
          </p:cNvPr>
          <p:cNvSpPr>
            <a:spLocks noGrp="1"/>
          </p:cNvSpPr>
          <p:nvPr>
            <p:ph idx="1"/>
          </p:nvPr>
        </p:nvSpPr>
        <p:spPr>
          <a:xfrm>
            <a:off x="250825" y="476672"/>
            <a:ext cx="8713788" cy="5256584"/>
          </a:xfrm>
        </p:spPr>
        <p:txBody>
          <a:bodyPr/>
          <a:lstStyle/>
          <a:p>
            <a:r>
              <a:rPr lang="en-GB" altLang="en-US" dirty="0">
                <a:solidFill>
                  <a:srgbClr val="003399"/>
                </a:solidFill>
                <a:latin typeface="Arial" panose="020B0604020202020204" pitchFamily="34" charset="0"/>
              </a:rPr>
              <a:t> </a:t>
            </a:r>
            <a:r>
              <a:rPr lang="en-GB" altLang="en-US" sz="1800" dirty="0">
                <a:solidFill>
                  <a:srgbClr val="003399"/>
                </a:solidFill>
                <a:latin typeface="Arial" panose="020B0604020202020204" pitchFamily="34" charset="0"/>
              </a:rPr>
              <a:t>The execution phase turns your plan into action. The project manager’s job in this phase of the project management life cycle is to keep work on track, organize team members, manage timelines, and make sure the work is done according to the original plan.</a:t>
            </a:r>
          </a:p>
          <a:p>
            <a:r>
              <a:rPr lang="en-GB" altLang="en-US" sz="1800" dirty="0">
                <a:solidFill>
                  <a:srgbClr val="003399"/>
                </a:solidFill>
                <a:latin typeface="Arial" panose="020B0604020202020204" pitchFamily="34" charset="0"/>
              </a:rPr>
              <a:t>Project management steps for the execution phase</a:t>
            </a:r>
          </a:p>
          <a:p>
            <a:r>
              <a:rPr lang="en-GB" altLang="en-US" sz="1800" dirty="0">
                <a:solidFill>
                  <a:srgbClr val="003399"/>
                </a:solidFill>
                <a:latin typeface="Arial" panose="020B0604020202020204" pitchFamily="34" charset="0"/>
              </a:rPr>
              <a:t>Creating tasks and organizing workflows – Assigning granular aspects of the projects to the appropriate team members, making sure team members are not overworked</a:t>
            </a:r>
          </a:p>
          <a:p>
            <a:r>
              <a:rPr lang="en-GB" altLang="en-US" sz="1800" dirty="0">
                <a:solidFill>
                  <a:srgbClr val="003399"/>
                </a:solidFill>
                <a:latin typeface="Arial" panose="020B0604020202020204" pitchFamily="34" charset="0"/>
              </a:rPr>
              <a:t>Briefing team members on tasks – Explaining tasks to team members, providing necessary guidance on how they should be completed, and organizing </a:t>
            </a:r>
            <a:r>
              <a:rPr lang="en-GB" altLang="en-US" sz="1800" dirty="0">
                <a:solidFill>
                  <a:srgbClr val="003399"/>
                </a:solidFill>
                <a:latin typeface="Arial" panose="020B0604020202020204" pitchFamily="34" charset="0"/>
                <a:hlinkClick r:id="rId2"/>
              </a:rPr>
              <a:t>process-related training</a:t>
            </a:r>
            <a:r>
              <a:rPr lang="en-GB" altLang="en-US" sz="1800" dirty="0">
                <a:solidFill>
                  <a:srgbClr val="003399"/>
                </a:solidFill>
                <a:latin typeface="Arial" panose="020B0604020202020204" pitchFamily="34" charset="0"/>
              </a:rPr>
              <a:t> if necessary</a:t>
            </a:r>
          </a:p>
          <a:p>
            <a:r>
              <a:rPr lang="en-GB" altLang="en-US" sz="1800" dirty="0">
                <a:solidFill>
                  <a:srgbClr val="003399"/>
                </a:solidFill>
                <a:latin typeface="Arial" panose="020B0604020202020204" pitchFamily="34" charset="0"/>
              </a:rPr>
              <a:t>Communicating with team members, clients, and upper management – Providing updates to project stakeholders at all levels</a:t>
            </a:r>
          </a:p>
          <a:p>
            <a:r>
              <a:rPr lang="en-GB" altLang="en-US" sz="1800" dirty="0">
                <a:solidFill>
                  <a:srgbClr val="003399"/>
                </a:solidFill>
                <a:latin typeface="Arial" panose="020B0604020202020204" pitchFamily="34" charset="0"/>
              </a:rPr>
              <a:t>Monitoring quality of work – Ensuring that team members are meeting their time and quality goals for tasks</a:t>
            </a:r>
          </a:p>
          <a:p>
            <a:r>
              <a:rPr lang="en-GB" altLang="en-US" sz="1800" dirty="0">
                <a:solidFill>
                  <a:srgbClr val="003399"/>
                </a:solidFill>
                <a:latin typeface="Arial" panose="020B0604020202020204" pitchFamily="34" charset="0"/>
              </a:rPr>
              <a:t>Managing budget – Monitoring spending and keeping the project on track in terms of assets and resources</a:t>
            </a:r>
          </a:p>
        </p:txBody>
      </p:sp>
    </p:spTree>
    <p:extLst>
      <p:ext uri="{BB962C8B-B14F-4D97-AF65-F5344CB8AC3E}">
        <p14:creationId xmlns:p14="http://schemas.microsoft.com/office/powerpoint/2010/main" val="335093121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6018" name="Picture 1" descr="project management swimlane diagram">
            <a:hlinkClick r:id="rId3"/>
            <a:extLst>
              <a:ext uri="{FF2B5EF4-FFF2-40B4-BE49-F238E27FC236}">
                <a16:creationId xmlns:a16="http://schemas.microsoft.com/office/drawing/2014/main" id="{5660D9FE-3449-9E49-97F0-6340E354A32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06537" y="0"/>
            <a:ext cx="6130925" cy="559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5168355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B0545-5EB8-7B4C-B120-97A877735FAE}"/>
              </a:ext>
            </a:extLst>
          </p:cNvPr>
          <p:cNvSpPr>
            <a:spLocks noGrp="1"/>
          </p:cNvSpPr>
          <p:nvPr>
            <p:ph type="title"/>
          </p:nvPr>
        </p:nvSpPr>
        <p:spPr>
          <a:xfrm>
            <a:off x="467544" y="157162"/>
            <a:ext cx="7886700" cy="1047750"/>
          </a:xfrm>
        </p:spPr>
        <p:txBody>
          <a:bodyPr/>
          <a:lstStyle/>
          <a:p>
            <a:pPr>
              <a:defRPr/>
            </a:pPr>
            <a:r>
              <a:rPr lang="en-GB" b="1" dirty="0"/>
              <a:t>4. Closure</a:t>
            </a:r>
            <a:br>
              <a:rPr lang="en-GB" b="1" dirty="0"/>
            </a:br>
            <a:endParaRPr lang="en-GB" dirty="0"/>
          </a:p>
        </p:txBody>
      </p:sp>
      <p:sp>
        <p:nvSpPr>
          <p:cNvPr id="88067" name="Content Placeholder 2">
            <a:extLst>
              <a:ext uri="{FF2B5EF4-FFF2-40B4-BE49-F238E27FC236}">
                <a16:creationId xmlns:a16="http://schemas.microsoft.com/office/drawing/2014/main" id="{CC2DD11D-9625-274C-9C07-9F8765970B9F}"/>
              </a:ext>
            </a:extLst>
          </p:cNvPr>
          <p:cNvSpPr>
            <a:spLocks noGrp="1"/>
          </p:cNvSpPr>
          <p:nvPr>
            <p:ph idx="1"/>
          </p:nvPr>
        </p:nvSpPr>
        <p:spPr>
          <a:xfrm>
            <a:off x="628650" y="674964"/>
            <a:ext cx="7886700" cy="3937000"/>
          </a:xfrm>
        </p:spPr>
        <p:txBody>
          <a:bodyPr/>
          <a:lstStyle/>
          <a:p>
            <a:r>
              <a:rPr lang="en-GB" altLang="en-US" sz="2800" dirty="0">
                <a:solidFill>
                  <a:srgbClr val="003399"/>
                </a:solidFill>
                <a:latin typeface="Arial" panose="020B0604020202020204" pitchFamily="34" charset="0"/>
              </a:rPr>
              <a:t>Once your team has completed work on a project, you enter the closure phase. In the closure phase, you provide final deliverables, release project resources, and determine the success of the project. </a:t>
            </a:r>
          </a:p>
          <a:p>
            <a:r>
              <a:rPr lang="en-GB" altLang="en-US" sz="2800" dirty="0">
                <a:solidFill>
                  <a:srgbClr val="003399"/>
                </a:solidFill>
                <a:latin typeface="Arial" panose="020B0604020202020204" pitchFamily="34" charset="0"/>
              </a:rPr>
              <a:t>Just because the major project work is over, that doesn’t mean the project manager’s job is done—there are still important things to do, including evaluating what did and did not work with the </a:t>
            </a:r>
            <a:r>
              <a:rPr lang="en-GB" altLang="en-US" dirty="0">
                <a:solidFill>
                  <a:srgbClr val="003399"/>
                </a:solidFill>
                <a:latin typeface="Arial" panose="020B0604020202020204" pitchFamily="34" charset="0"/>
              </a:rPr>
              <a:t>project.</a:t>
            </a:r>
          </a:p>
        </p:txBody>
      </p:sp>
    </p:spTree>
    <p:extLst>
      <p:ext uri="{BB962C8B-B14F-4D97-AF65-F5344CB8AC3E}">
        <p14:creationId xmlns:p14="http://schemas.microsoft.com/office/powerpoint/2010/main" val="216506117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CCB6BA-36CD-C34A-BD95-CB77750B0A59}"/>
              </a:ext>
            </a:extLst>
          </p:cNvPr>
          <p:cNvSpPr>
            <a:spLocks noGrp="1"/>
          </p:cNvSpPr>
          <p:nvPr>
            <p:ph type="title"/>
          </p:nvPr>
        </p:nvSpPr>
        <p:spPr>
          <a:xfrm>
            <a:off x="628650" y="188912"/>
            <a:ext cx="7886700" cy="863600"/>
          </a:xfrm>
        </p:spPr>
        <p:txBody>
          <a:bodyPr/>
          <a:lstStyle/>
          <a:p>
            <a:pPr>
              <a:defRPr/>
            </a:pPr>
            <a:r>
              <a:rPr lang="en-GB" dirty="0"/>
              <a:t>Steps for the project closure phase may include the following:</a:t>
            </a:r>
          </a:p>
        </p:txBody>
      </p:sp>
      <p:sp>
        <p:nvSpPr>
          <p:cNvPr id="89091" name="Content Placeholder 2">
            <a:extLst>
              <a:ext uri="{FF2B5EF4-FFF2-40B4-BE49-F238E27FC236}">
                <a16:creationId xmlns:a16="http://schemas.microsoft.com/office/drawing/2014/main" id="{5BB355D9-26D0-FB40-9A98-85342BEFAA32}"/>
              </a:ext>
            </a:extLst>
          </p:cNvPr>
          <p:cNvSpPr>
            <a:spLocks noGrp="1"/>
          </p:cNvSpPr>
          <p:nvPr>
            <p:ph idx="1"/>
          </p:nvPr>
        </p:nvSpPr>
        <p:spPr>
          <a:xfrm>
            <a:off x="250825" y="1412875"/>
            <a:ext cx="8785225" cy="5256213"/>
          </a:xfrm>
        </p:spPr>
        <p:txBody>
          <a:bodyPr/>
          <a:lstStyle/>
          <a:p>
            <a:r>
              <a:rPr lang="en-GB" altLang="en-US" sz="1800" dirty="0" err="1">
                <a:solidFill>
                  <a:srgbClr val="003399"/>
                </a:solidFill>
                <a:latin typeface="Arial" panose="020B0604020202020204" pitchFamily="34" charset="0"/>
              </a:rPr>
              <a:t>Analyzing</a:t>
            </a:r>
            <a:r>
              <a:rPr lang="en-GB" altLang="en-US" sz="1800" dirty="0">
                <a:solidFill>
                  <a:srgbClr val="003399"/>
                </a:solidFill>
                <a:latin typeface="Arial" panose="020B0604020202020204" pitchFamily="34" charset="0"/>
              </a:rPr>
              <a:t> project performance – Determining whether the project's goals were met (tasks completed, on time and on budget) and the initial problem solved using a prepared checklist [link to checklist template]</a:t>
            </a:r>
          </a:p>
          <a:p>
            <a:r>
              <a:rPr lang="en-GB" altLang="en-US" sz="1800" dirty="0" err="1">
                <a:solidFill>
                  <a:srgbClr val="003399"/>
                </a:solidFill>
                <a:latin typeface="Arial" panose="020B0604020202020204" pitchFamily="34" charset="0"/>
              </a:rPr>
              <a:t>Analyzing</a:t>
            </a:r>
            <a:r>
              <a:rPr lang="en-GB" altLang="en-US" sz="1800" dirty="0">
                <a:solidFill>
                  <a:srgbClr val="003399"/>
                </a:solidFill>
                <a:latin typeface="Arial" panose="020B0604020202020204" pitchFamily="34" charset="0"/>
              </a:rPr>
              <a:t> team performance – Evaluating how team members performed, including whether they met their goals along with timeliness and quality of work</a:t>
            </a:r>
          </a:p>
          <a:p>
            <a:r>
              <a:rPr lang="en-GB" altLang="en-US" sz="1800" dirty="0">
                <a:solidFill>
                  <a:srgbClr val="003399"/>
                </a:solidFill>
                <a:latin typeface="Arial" panose="020B0604020202020204" pitchFamily="34" charset="0"/>
              </a:rPr>
              <a:t>Documenting project closure – Making sure that all aspects of the project are completed with no loose ends remaining and providing reports to key stakeholders</a:t>
            </a:r>
          </a:p>
          <a:p>
            <a:r>
              <a:rPr lang="en-GB" altLang="en-US" sz="1800" dirty="0">
                <a:solidFill>
                  <a:srgbClr val="003399"/>
                </a:solidFill>
                <a:latin typeface="Arial" panose="020B0604020202020204" pitchFamily="34" charset="0"/>
              </a:rPr>
              <a:t>Conducting post-implementation reviews – Conducting a final analysis of the project, taking into account lessons learned for similar projects in the future</a:t>
            </a:r>
          </a:p>
          <a:p>
            <a:r>
              <a:rPr lang="en-GB" altLang="en-US" sz="1800" dirty="0">
                <a:solidFill>
                  <a:srgbClr val="003399"/>
                </a:solidFill>
                <a:latin typeface="Arial" panose="020B0604020202020204" pitchFamily="34" charset="0"/>
              </a:rPr>
              <a:t>Accounting for used and unused budget – Allocating remaining resources for future projects</a:t>
            </a:r>
          </a:p>
          <a:p>
            <a:r>
              <a:rPr lang="en-GB" altLang="en-US" sz="1800" dirty="0">
                <a:solidFill>
                  <a:srgbClr val="003399"/>
                </a:solidFill>
                <a:latin typeface="Arial" panose="020B0604020202020204" pitchFamily="34" charset="0"/>
              </a:rPr>
              <a:t>By remaining on task even though the project’s work is completed, you will be prepared to take everything you’ve learned and implement it for your next project.</a:t>
            </a:r>
          </a:p>
          <a:p>
            <a:endParaRPr lang="en-GB" altLang="en-US" sz="1800" dirty="0"/>
          </a:p>
          <a:p>
            <a:endParaRPr lang="en-GB" altLang="en-US" dirty="0"/>
          </a:p>
        </p:txBody>
      </p:sp>
    </p:spTree>
    <p:extLst>
      <p:ext uri="{BB962C8B-B14F-4D97-AF65-F5344CB8AC3E}">
        <p14:creationId xmlns:p14="http://schemas.microsoft.com/office/powerpoint/2010/main" val="331825376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FF0FD6-05E5-9547-9D80-1869C03C9517}"/>
              </a:ext>
            </a:extLst>
          </p:cNvPr>
          <p:cNvSpPr>
            <a:spLocks noGrp="1"/>
          </p:cNvSpPr>
          <p:nvPr>
            <p:ph type="title"/>
          </p:nvPr>
        </p:nvSpPr>
        <p:spPr>
          <a:xfrm>
            <a:off x="634635" y="332656"/>
            <a:ext cx="7886700" cy="1047750"/>
          </a:xfrm>
        </p:spPr>
        <p:txBody>
          <a:bodyPr/>
          <a:lstStyle/>
          <a:p>
            <a:pPr marL="342900" indent="-342900" algn="l" eaLnBrk="1" hangingPunct="1">
              <a:spcBef>
                <a:spcPts val="750"/>
              </a:spcBef>
              <a:buFont typeface="Wingdings" panose="05000000000000000000" pitchFamily="2" charset="2"/>
              <a:buChar char="ü"/>
              <a:defRPr/>
            </a:pPr>
            <a:r>
              <a:rPr lang="en-GB" sz="3200" b="1" dirty="0">
                <a:solidFill>
                  <a:srgbClr val="990033"/>
                </a:solidFill>
                <a:latin typeface="+mn-lt"/>
                <a:ea typeface="+mn-ea"/>
                <a:cs typeface="+mn-cs"/>
              </a:rPr>
              <a:t>Benefits of project management</a:t>
            </a:r>
            <a:br>
              <a:rPr lang="en-GB" sz="3200" b="1" dirty="0">
                <a:solidFill>
                  <a:srgbClr val="990033"/>
                </a:solidFill>
                <a:latin typeface="+mn-lt"/>
                <a:ea typeface="+mn-ea"/>
                <a:cs typeface="+mn-cs"/>
              </a:rPr>
            </a:br>
            <a:endParaRPr lang="en-GB" sz="3200" b="1" dirty="0">
              <a:solidFill>
                <a:srgbClr val="990033"/>
              </a:solidFill>
              <a:latin typeface="+mn-lt"/>
              <a:ea typeface="+mn-ea"/>
              <a:cs typeface="+mn-cs"/>
            </a:endParaRPr>
          </a:p>
        </p:txBody>
      </p:sp>
      <p:sp>
        <p:nvSpPr>
          <p:cNvPr id="90115" name="Content Placeholder 2">
            <a:extLst>
              <a:ext uri="{FF2B5EF4-FFF2-40B4-BE49-F238E27FC236}">
                <a16:creationId xmlns:a16="http://schemas.microsoft.com/office/drawing/2014/main" id="{36AA47DB-A0B3-4E40-8912-8E8A10AD7979}"/>
              </a:ext>
            </a:extLst>
          </p:cNvPr>
          <p:cNvSpPr>
            <a:spLocks noGrp="1"/>
          </p:cNvSpPr>
          <p:nvPr>
            <p:ph idx="1"/>
          </p:nvPr>
        </p:nvSpPr>
        <p:spPr>
          <a:xfrm>
            <a:off x="755576" y="877752"/>
            <a:ext cx="7886700" cy="4855503"/>
          </a:xfrm>
        </p:spPr>
        <p:txBody>
          <a:bodyPr/>
          <a:lstStyle/>
          <a:p>
            <a:r>
              <a:rPr lang="en-GB" altLang="en-US" sz="2400" dirty="0">
                <a:solidFill>
                  <a:srgbClr val="003399"/>
                </a:solidFill>
                <a:latin typeface="Arial" panose="020B0604020202020204" pitchFamily="34" charset="0"/>
              </a:rPr>
              <a:t>Better efficiency in delivering </a:t>
            </a:r>
          </a:p>
          <a:p>
            <a:r>
              <a:rPr lang="en-GB" altLang="en-US" sz="2400" dirty="0">
                <a:solidFill>
                  <a:srgbClr val="003399"/>
                </a:solidFill>
                <a:latin typeface="Arial" panose="020B0604020202020204" pitchFamily="34" charset="0"/>
              </a:rPr>
              <a:t>Improved customer </a:t>
            </a:r>
          </a:p>
          <a:p>
            <a:r>
              <a:rPr lang="en-GB" altLang="en-US" sz="2400" dirty="0">
                <a:solidFill>
                  <a:srgbClr val="003399"/>
                </a:solidFill>
                <a:latin typeface="Arial" panose="020B0604020202020204" pitchFamily="34" charset="0"/>
              </a:rPr>
              <a:t>Enhanced efficacy in delivering services</a:t>
            </a:r>
          </a:p>
          <a:p>
            <a:r>
              <a:rPr lang="en-GB" altLang="en-US" sz="2400" dirty="0">
                <a:solidFill>
                  <a:srgbClr val="003399"/>
                </a:solidFill>
                <a:latin typeface="Arial" panose="020B0604020202020204" pitchFamily="34" charset="0"/>
              </a:rPr>
              <a:t>Improved development and growth within your team </a:t>
            </a:r>
          </a:p>
          <a:p>
            <a:r>
              <a:rPr lang="en-GB" altLang="en-US" sz="2400" dirty="0">
                <a:solidFill>
                  <a:srgbClr val="003399"/>
                </a:solidFill>
                <a:latin typeface="Arial" panose="020B0604020202020204" pitchFamily="34" charset="0"/>
              </a:rPr>
              <a:t>Greater competitive edge and standing</a:t>
            </a:r>
          </a:p>
          <a:p>
            <a:r>
              <a:rPr lang="en-GB" altLang="en-US" sz="2400" dirty="0">
                <a:solidFill>
                  <a:srgbClr val="003399"/>
                </a:solidFill>
                <a:latin typeface="Arial" panose="020B0604020202020204" pitchFamily="34" charset="0"/>
              </a:rPr>
              <a:t>Chance to expand your services</a:t>
            </a:r>
          </a:p>
          <a:p>
            <a:r>
              <a:rPr lang="en-GB" altLang="en-US" sz="2400" dirty="0">
                <a:solidFill>
                  <a:srgbClr val="003399"/>
                </a:solidFill>
                <a:latin typeface="Arial" panose="020B0604020202020204" pitchFamily="34" charset="0"/>
              </a:rPr>
              <a:t>Better flexibility</a:t>
            </a:r>
          </a:p>
          <a:p>
            <a:r>
              <a:rPr lang="en-GB" altLang="en-US" sz="2400" dirty="0">
                <a:solidFill>
                  <a:srgbClr val="003399"/>
                </a:solidFill>
                <a:latin typeface="Arial" panose="020B0604020202020204" pitchFamily="34" charset="0"/>
              </a:rPr>
              <a:t>Increase in quality </a:t>
            </a:r>
          </a:p>
          <a:p>
            <a:r>
              <a:rPr lang="en-GB" altLang="en-US" sz="2400" dirty="0">
                <a:solidFill>
                  <a:srgbClr val="003399"/>
                </a:solidFill>
                <a:latin typeface="Arial" panose="020B0604020202020204" pitchFamily="34" charset="0"/>
              </a:rPr>
              <a:t>Increased risk assessment</a:t>
            </a:r>
          </a:p>
          <a:p>
            <a:r>
              <a:rPr lang="en-GB" altLang="en-US" sz="2400" dirty="0">
                <a:solidFill>
                  <a:srgbClr val="003399"/>
                </a:solidFill>
                <a:latin typeface="Arial" panose="020B0604020202020204" pitchFamily="34" charset="0"/>
              </a:rPr>
              <a:t>Increased productivity</a:t>
            </a:r>
          </a:p>
        </p:txBody>
      </p:sp>
    </p:spTree>
    <p:extLst>
      <p:ext uri="{BB962C8B-B14F-4D97-AF65-F5344CB8AC3E}">
        <p14:creationId xmlns:p14="http://schemas.microsoft.com/office/powerpoint/2010/main" val="341449018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B8FBE-507E-1246-A87C-A47B91BA2C3C}"/>
              </a:ext>
            </a:extLst>
          </p:cNvPr>
          <p:cNvSpPr>
            <a:spLocks noGrp="1"/>
          </p:cNvSpPr>
          <p:nvPr>
            <p:ph type="title"/>
          </p:nvPr>
        </p:nvSpPr>
        <p:spPr>
          <a:xfrm>
            <a:off x="609017" y="-139030"/>
            <a:ext cx="7886700" cy="1047750"/>
          </a:xfrm>
        </p:spPr>
        <p:txBody>
          <a:bodyPr/>
          <a:lstStyle/>
          <a:p>
            <a:pPr eaLnBrk="1" hangingPunct="1">
              <a:defRPr/>
            </a:pPr>
            <a:r>
              <a:rPr lang="en-GB" b="1" dirty="0">
                <a:cs typeface="+mj-cs"/>
              </a:rPr>
              <a:t>References</a:t>
            </a:r>
          </a:p>
        </p:txBody>
      </p:sp>
      <p:sp>
        <p:nvSpPr>
          <p:cNvPr id="92163" name="Content Placeholder 2">
            <a:extLst>
              <a:ext uri="{FF2B5EF4-FFF2-40B4-BE49-F238E27FC236}">
                <a16:creationId xmlns:a16="http://schemas.microsoft.com/office/drawing/2014/main" id="{1B0047FE-30FA-0D41-A5C1-3D14374708C2}"/>
              </a:ext>
            </a:extLst>
          </p:cNvPr>
          <p:cNvSpPr>
            <a:spLocks noGrp="1"/>
          </p:cNvSpPr>
          <p:nvPr>
            <p:ph idx="1"/>
          </p:nvPr>
        </p:nvSpPr>
        <p:spPr>
          <a:xfrm>
            <a:off x="648283" y="764704"/>
            <a:ext cx="7886700" cy="4968552"/>
          </a:xfrm>
        </p:spPr>
        <p:txBody>
          <a:bodyPr/>
          <a:lstStyle/>
          <a:p>
            <a:r>
              <a:rPr lang="en-GB" altLang="en-US" sz="2800" dirty="0">
                <a:latin typeface="Times New Roman" panose="02020603050405020304" pitchFamily="18" charset="0"/>
                <a:hlinkClick r:id="rId3"/>
              </a:rPr>
              <a:t>Naybour P.</a:t>
            </a:r>
            <a:r>
              <a:rPr lang="en-GB" altLang="en-US" sz="2800" dirty="0">
                <a:latin typeface="Times New Roman" panose="02020603050405020304" pitchFamily="18" charset="0"/>
              </a:rPr>
              <a:t> , 2013, Ten Benefits of Good Project Management  </a:t>
            </a:r>
            <a:r>
              <a:rPr lang="en-GB" altLang="en-US" sz="2800" dirty="0"/>
              <a:t>[Online] Available at: </a:t>
            </a:r>
            <a:r>
              <a:rPr lang="en-GB" altLang="en-US" sz="2800" dirty="0">
                <a:latin typeface="Times New Roman" panose="02020603050405020304" pitchFamily="18" charset="0"/>
                <a:hlinkClick r:id="rId4"/>
              </a:rPr>
              <a:t>http://www.projectaccelerator.co.uk/ten-benefits-of-good-project-management/</a:t>
            </a:r>
            <a:r>
              <a:rPr lang="en-GB" altLang="en-US" sz="2800" dirty="0">
                <a:latin typeface="Times New Roman" panose="02020603050405020304" pitchFamily="18" charset="0"/>
              </a:rPr>
              <a:t> </a:t>
            </a:r>
            <a:r>
              <a:rPr lang="en-GB" altLang="en-US" sz="2800" dirty="0"/>
              <a:t>[Accessed 05 March 2018].</a:t>
            </a:r>
          </a:p>
          <a:p>
            <a:endParaRPr lang="en-GB" altLang="en-US" sz="2800" dirty="0"/>
          </a:p>
          <a:p>
            <a:r>
              <a:rPr lang="en-GB" altLang="en-US" sz="2800" dirty="0">
                <a:latin typeface="Times New Roman" panose="02020603050405020304" pitchFamily="18" charset="0"/>
                <a:hlinkClick r:id="rId3"/>
              </a:rPr>
              <a:t>Esposito, E.</a:t>
            </a:r>
            <a:r>
              <a:rPr lang="en-GB" altLang="en-US" sz="2800" dirty="0">
                <a:latin typeface="Times New Roman" panose="02020603050405020304" pitchFamily="18" charset="0"/>
              </a:rPr>
              <a:t>, 2013, Demystifying the 5 Phases of Project Management </a:t>
            </a:r>
            <a:r>
              <a:rPr lang="en-GB" altLang="en-US" sz="2800" dirty="0"/>
              <a:t>[Online] Available at: </a:t>
            </a:r>
            <a:r>
              <a:rPr lang="en-GB" altLang="en-US" sz="2800" dirty="0">
                <a:latin typeface="Times New Roman" panose="02020603050405020304" pitchFamily="18" charset="0"/>
              </a:rPr>
              <a:t>https://</a:t>
            </a:r>
            <a:r>
              <a:rPr lang="en-GB" altLang="en-US" sz="2800" dirty="0" err="1">
                <a:latin typeface="Times New Roman" panose="02020603050405020304" pitchFamily="18" charset="0"/>
              </a:rPr>
              <a:t>www.smartsheet.com</a:t>
            </a:r>
            <a:r>
              <a:rPr lang="en-GB" altLang="en-US" sz="2800" dirty="0">
                <a:latin typeface="Times New Roman" panose="02020603050405020304" pitchFamily="18" charset="0"/>
              </a:rPr>
              <a:t>/blog/demystifying-5-phases-project-management </a:t>
            </a:r>
            <a:r>
              <a:rPr lang="en-GB" altLang="en-US" sz="2800" dirty="0"/>
              <a:t>[Accessed 05 March 2018].</a:t>
            </a:r>
          </a:p>
          <a:p>
            <a:endParaRPr lang="en-GB" altLang="en-US" dirty="0"/>
          </a:p>
          <a:p>
            <a:endParaRPr lang="en-GB" altLang="en-US" dirty="0"/>
          </a:p>
          <a:p>
            <a:endParaRPr lang="en-GB" altLang="en-US" dirty="0">
              <a:latin typeface="Times New Roman" panose="02020603050405020304" pitchFamily="18" charset="0"/>
            </a:endParaRPr>
          </a:p>
          <a:p>
            <a:endParaRPr lang="en-GB" altLang="en-US" dirty="0">
              <a:latin typeface="Times New Roman" panose="02020603050405020304" pitchFamily="18" charset="0"/>
            </a:endParaRPr>
          </a:p>
          <a:p>
            <a:endParaRPr lang="en-GB" altLang="en-US" dirty="0">
              <a:latin typeface="Times New Roman" panose="02020603050405020304" pitchFamily="18" charset="0"/>
            </a:endParaRPr>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p:txBody>
      </p:sp>
    </p:spTree>
    <p:extLst>
      <p:ext uri="{BB962C8B-B14F-4D97-AF65-F5344CB8AC3E}">
        <p14:creationId xmlns:p14="http://schemas.microsoft.com/office/powerpoint/2010/main" val="136970469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799</TotalTime>
  <Words>4654</Words>
  <Application>Microsoft Macintosh PowerPoint</Application>
  <PresentationFormat>On-screen Show (4:3)</PresentationFormat>
  <Paragraphs>410</Paragraphs>
  <Slides>44</Slides>
  <Notes>33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44</vt:i4>
      </vt:variant>
    </vt:vector>
  </HeadingPairs>
  <TitlesOfParts>
    <vt:vector size="52" baseType="lpstr">
      <vt:lpstr>Arial</vt:lpstr>
      <vt:lpstr>Impact</vt:lpstr>
      <vt:lpstr>Myriad Pro</vt:lpstr>
      <vt:lpstr>Proxima Nova Soft</vt:lpstr>
      <vt:lpstr>Times New Roman</vt:lpstr>
      <vt:lpstr>Verdana</vt:lpstr>
      <vt:lpstr>Wingdings</vt:lpstr>
      <vt:lpstr>20140311PresentationUWTSDTemplate</vt:lpstr>
      <vt:lpstr>Change Maker, Creativity and Value creation</vt:lpstr>
      <vt:lpstr>Objectives</vt:lpstr>
      <vt:lpstr>PowerPoint Presentation</vt:lpstr>
      <vt:lpstr>What is a Project?</vt:lpstr>
      <vt:lpstr>Project Management</vt:lpstr>
      <vt:lpstr>PM Triple Constraints</vt:lpstr>
      <vt:lpstr>Defining Project Management</vt:lpstr>
      <vt:lpstr>Objectives</vt:lpstr>
      <vt:lpstr>Why IT Projects Fail</vt:lpstr>
      <vt:lpstr>Why IT Projects Fail</vt:lpstr>
      <vt:lpstr>Why IT Projects Fail (cont’d)</vt:lpstr>
      <vt:lpstr>Why IT Projects Succeed</vt:lpstr>
      <vt:lpstr>Why IT Projects Succeed</vt:lpstr>
      <vt:lpstr>Why IT Projects Succeed</vt:lpstr>
      <vt:lpstr>Why IT Projects Succeed</vt:lpstr>
      <vt:lpstr>What makes this all work?</vt:lpstr>
      <vt:lpstr>Learning Objectives</vt:lpstr>
      <vt:lpstr>PowerPoint Presentation</vt:lpstr>
      <vt:lpstr>PowerPoint Presentation</vt:lpstr>
      <vt:lpstr>PowerPoint Presentation</vt:lpstr>
      <vt:lpstr>Project Management Skills</vt:lpstr>
      <vt:lpstr>Objectives</vt:lpstr>
      <vt:lpstr>Keys to Successful Projects  or   …Duh?!?  Things you already know but let’s review anyway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4 phases of the project management life cycle </vt:lpstr>
      <vt:lpstr>PowerPoint Presentation</vt:lpstr>
      <vt:lpstr>PowerPoint Presentation</vt:lpstr>
      <vt:lpstr>1. Initiation</vt:lpstr>
      <vt:lpstr>Steps for the project initiation phase may include the following: </vt:lpstr>
      <vt:lpstr>2. Planning </vt:lpstr>
      <vt:lpstr>Steps for the project planning phase may include the following:</vt:lpstr>
      <vt:lpstr>PowerPoint Presentation</vt:lpstr>
      <vt:lpstr>3. Execution</vt:lpstr>
      <vt:lpstr>PowerPoint Presentation</vt:lpstr>
      <vt:lpstr>4. Closure </vt:lpstr>
      <vt:lpstr>Steps for the project closure phase may include the following:</vt:lpstr>
      <vt:lpstr>Benefits of project management </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Koushik Modak</cp:lastModifiedBy>
  <cp:revision>45</cp:revision>
  <cp:lastPrinted>2018-07-09T15:27:01Z</cp:lastPrinted>
  <dcterms:created xsi:type="dcterms:W3CDTF">2002-10-07T19:43:58Z</dcterms:created>
  <dcterms:modified xsi:type="dcterms:W3CDTF">2022-11-08T06:04:39Z</dcterms:modified>
</cp:coreProperties>
</file>