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7" d="100"/>
          <a:sy n="97" d="100"/>
        </p:scale>
        <p:origin x="92"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2522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1072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22496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97196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00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89653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06850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4201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5BCAD085-E8A6-8845-BD4E-CB4CCA059FC4}" type="datetimeFigureOut">
              <a:rPr lang="en-US" smtClean="0"/>
              <a:t>11/12/2025</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2010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79292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2909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11/12/2025</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003753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t>Forensic Psychology Case Formulation</a:t>
            </a:r>
          </a:p>
        </p:txBody>
      </p:sp>
      <p:sp>
        <p:nvSpPr>
          <p:cNvPr id="3" name="Subtitle 2"/>
          <p:cNvSpPr>
            <a:spLocks noGrp="1"/>
          </p:cNvSpPr>
          <p:nvPr>
            <p:ph type="subTitle" idx="1"/>
          </p:nvPr>
        </p:nvSpPr>
        <p:spPr/>
        <p:txBody>
          <a:bodyPr/>
          <a:lstStyle/>
          <a:p>
            <a:r>
              <a:rPr lang="en-GB" dirty="0"/>
              <a:t>In class exercise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Overview of Objectives</a:t>
            </a:r>
          </a:p>
        </p:txBody>
      </p:sp>
      <p:sp>
        <p:nvSpPr>
          <p:cNvPr id="3" name="Content Placeholder 2"/>
          <p:cNvSpPr>
            <a:spLocks noGrp="1"/>
          </p:cNvSpPr>
          <p:nvPr>
            <p:ph idx="1"/>
          </p:nvPr>
        </p:nvSpPr>
        <p:spPr/>
        <p:txBody>
          <a:bodyPr/>
          <a:lstStyle/>
          <a:p>
            <a:pPr algn="l"/>
            <a:r>
              <a:rPr sz="1800">
                <a:latin typeface="Arial"/>
              </a:rPr>
              <a:t>Learning Objectives:
- Understand the 5Ps and 3Ds frameworks for forensic case formulation
- Apply these frameworks to real-world inspired scenarios
- Develop critical thinking and structured analysis skills
- Engage in discussion and collaborative learning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5Ps and 3Ds Frameworks</a:t>
            </a:r>
          </a:p>
        </p:txBody>
      </p:sp>
      <p:sp>
        <p:nvSpPr>
          <p:cNvPr id="3" name="Content Placeholder 2"/>
          <p:cNvSpPr>
            <a:spLocks noGrp="1"/>
          </p:cNvSpPr>
          <p:nvPr>
            <p:ph idx="1"/>
          </p:nvPr>
        </p:nvSpPr>
        <p:spPr/>
        <p:txBody>
          <a:bodyPr>
            <a:normAutofit fontScale="62500" lnSpcReduction="20000"/>
          </a:bodyPr>
          <a:lstStyle/>
          <a:p>
            <a:pPr algn="l"/>
            <a:r>
              <a:rPr sz="1800">
                <a:latin typeface="Arial"/>
              </a:rPr>
              <a:t>5Ps Framework:
- Presenting Problem: What is the main issue?
- Predisposing Factors: What made the person vulnerable?
- Precipitating Factors: What triggered the problem?
- Perpetuating Factors: What maintains the problem?
- Protective Factors: What strengths or supports exist?
3Ds Framework:
- Distress: Emotional suffering
- Dysfunction: Impairment in functioning
- Deviance: Behavior outside societal norms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Vignette 1: Liam</a:t>
            </a:r>
          </a:p>
        </p:txBody>
      </p:sp>
      <p:sp>
        <p:nvSpPr>
          <p:cNvPr id="3" name="Content Placeholder 2"/>
          <p:cNvSpPr>
            <a:spLocks noGrp="1"/>
          </p:cNvSpPr>
          <p:nvPr>
            <p:ph idx="1"/>
          </p:nvPr>
        </p:nvSpPr>
        <p:spPr/>
        <p:txBody>
          <a:bodyPr/>
          <a:lstStyle/>
          <a:p>
            <a:pPr algn="l"/>
            <a:r>
              <a:rPr sz="1800">
                <a:latin typeface="Arial"/>
              </a:rPr>
              <a:t>Liam is a 22-year-old male on probation after assault in a bar fight.
He has angry outbursts during supervision, recently lost his job and broke up with his partner.
Grew up in a violent household, spends time with friends who encourage aggression.
Feels 'angry all the time' but wants to improve; has a supportive sister.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Vignette 2: Sarah</a:t>
            </a:r>
          </a:p>
        </p:txBody>
      </p:sp>
      <p:sp>
        <p:nvSpPr>
          <p:cNvPr id="3" name="Content Placeholder 2"/>
          <p:cNvSpPr>
            <a:spLocks noGrp="1"/>
          </p:cNvSpPr>
          <p:nvPr>
            <p:ph idx="1"/>
          </p:nvPr>
        </p:nvSpPr>
        <p:spPr/>
        <p:txBody>
          <a:bodyPr/>
          <a:lstStyle/>
          <a:p>
            <a:pPr algn="l"/>
            <a:r>
              <a:rPr sz="1800">
                <a:latin typeface="Arial"/>
              </a:rPr>
              <a:t>Sarah is a 28-year-old woman arrested for shoplifting while intoxicated.
History of petty theft and substance misuse, raised in a neglectful environment.
Recently evicted, staying with friends who misuse substances.
Anxious about losing custody of her child, expresses shame; inconsistent with social services.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Vignette 3: Mark</a:t>
            </a:r>
          </a:p>
        </p:txBody>
      </p:sp>
      <p:sp>
        <p:nvSpPr>
          <p:cNvPr id="3" name="Content Placeholder 2"/>
          <p:cNvSpPr>
            <a:spLocks noGrp="1"/>
          </p:cNvSpPr>
          <p:nvPr>
            <p:ph idx="1"/>
          </p:nvPr>
        </p:nvSpPr>
        <p:spPr/>
        <p:txBody>
          <a:bodyPr/>
          <a:lstStyle/>
          <a:p>
            <a:pPr algn="l"/>
            <a:r>
              <a:rPr sz="1800">
                <a:latin typeface="Arial"/>
              </a:rPr>
              <a:t>Mark is a 35-year-old man convicted of indecent exposure.
Socially isolated, difficulty forming relationships, rejected on dating apps.
Feels lonely and frustrated, lacks insight into harm caused.
Lives alone in stable housing, works part-time, refuses treatment programs.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Vignette 4: David</a:t>
            </a:r>
          </a:p>
        </p:txBody>
      </p:sp>
      <p:sp>
        <p:nvSpPr>
          <p:cNvPr id="3" name="Content Placeholder 2"/>
          <p:cNvSpPr>
            <a:spLocks noGrp="1"/>
          </p:cNvSpPr>
          <p:nvPr>
            <p:ph idx="1"/>
          </p:nvPr>
        </p:nvSpPr>
        <p:spPr/>
        <p:txBody>
          <a:bodyPr/>
          <a:lstStyle/>
          <a:p>
            <a:pPr algn="l"/>
            <a:r>
              <a:rPr sz="1800">
                <a:latin typeface="Arial"/>
              </a:rPr>
              <a:t>David is a 46-year-old man charged with multiple counts of financial fraud.
Business recently failed, significant debts, history of minor scams.
Rationalizes behavior as survival, little emotional distress.
Highly intelligent, family relationships deteriorated, interested in new ventures.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Discussion Prompts</a:t>
            </a:r>
          </a:p>
        </p:txBody>
      </p:sp>
      <p:sp>
        <p:nvSpPr>
          <p:cNvPr id="3" name="Content Placeholder 2"/>
          <p:cNvSpPr>
            <a:spLocks noGrp="1"/>
          </p:cNvSpPr>
          <p:nvPr>
            <p:ph idx="1"/>
          </p:nvPr>
        </p:nvSpPr>
        <p:spPr/>
        <p:txBody>
          <a:bodyPr/>
          <a:lstStyle/>
          <a:p>
            <a:pPr algn="l"/>
            <a:r>
              <a:rPr sz="1800">
                <a:latin typeface="Arial"/>
              </a:rPr>
              <a:t>Discussion Prompts:
- Which factors stand out as most influential in each case?
- How do the 5Ps and 3Ds frameworks complement each other?
- What ethical considerations arise in forensic case formulation?
- How might interventions differ based on identified factors?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Student Worksheet Template</a:t>
            </a:r>
          </a:p>
        </p:txBody>
      </p:sp>
      <p:sp>
        <p:nvSpPr>
          <p:cNvPr id="3" name="Content Placeholder 2"/>
          <p:cNvSpPr>
            <a:spLocks noGrp="1"/>
          </p:cNvSpPr>
          <p:nvPr>
            <p:ph idx="1"/>
          </p:nvPr>
        </p:nvSpPr>
        <p:spPr/>
        <p:txBody>
          <a:bodyPr>
            <a:normAutofit fontScale="40000" lnSpcReduction="20000"/>
          </a:bodyPr>
          <a:lstStyle/>
          <a:p>
            <a:pPr algn="l"/>
            <a:r>
              <a:rPr sz="1800" dirty="0">
                <a:latin typeface="Arial"/>
              </a:rPr>
              <a:t>Student Worksheet Template:
Case Name: ___________
5Ps:
- Presenting Problem:
- Predisposing Factors:
- Precipitating Factors:
- Perpetuating Factors:
- Protective Factors:
3Ds:
- Distress:
- Dysfunction:
- Deviance: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AD1B4A-1CD0-49B9-9E9B-288A5F30276B}"/>
              </a:ext>
            </a:extLst>
          </p:cNvPr>
          <p:cNvSpPr txBox="1"/>
          <p:nvPr/>
        </p:nvSpPr>
        <p:spPr>
          <a:xfrm>
            <a:off x="592058" y="605928"/>
            <a:ext cx="7979620" cy="4056688"/>
          </a:xfrm>
          <a:prstGeom prst="rect">
            <a:avLst/>
          </a:prstGeom>
          <a:noFill/>
        </p:spPr>
        <p:txBody>
          <a:bodyPr wrap="square">
            <a:spAutoFit/>
          </a:bodyPr>
          <a:lstStyle/>
          <a:p>
            <a:pPr>
              <a:lnSpc>
                <a:spcPct val="115000"/>
              </a:lnSpc>
              <a:spcBef>
                <a:spcPts val="800"/>
              </a:spcBef>
              <a:spcAft>
                <a:spcPts val="400"/>
              </a:spcAft>
              <a:buNone/>
            </a:pPr>
            <a:r>
              <a:rPr lang="en-US"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rPr>
              <a:t>Case 1: Liam</a:t>
            </a:r>
            <a:endParaRPr lang="en-GB"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Presenting Problem: Repeated violent outbursts during probation supervision.</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Predisposing Factors: Childhood exposure to domestic violence; early conduct disorder symptoms.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Precipitating Factors: Recent job loss and relationship breakdown.</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Perpetuating Factors: Peer group reinforces aggressive behavior; lack of coping strategies.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Protective Factors: Supportive older sibling; willingness to engage in therapy.</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3Ds: Distress (anger, hopelessness), Dysfunction (employment and relationship issues), Deviance (assault charges).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125989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057A7-B8E4-4A69-4722-98B9E4ADFB0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83D3A6E-8F5C-B836-399F-90F28DA1E6D1}"/>
              </a:ext>
            </a:extLst>
          </p:cNvPr>
          <p:cNvSpPr txBox="1"/>
          <p:nvPr/>
        </p:nvSpPr>
        <p:spPr>
          <a:xfrm>
            <a:off x="315763" y="823016"/>
            <a:ext cx="8295383" cy="4056688"/>
          </a:xfrm>
          <a:prstGeom prst="rect">
            <a:avLst/>
          </a:prstGeom>
          <a:noFill/>
        </p:spPr>
        <p:txBody>
          <a:bodyPr wrap="square">
            <a:spAutoFit/>
          </a:bodyPr>
          <a:lstStyle/>
          <a:p>
            <a:pPr>
              <a:lnSpc>
                <a:spcPct val="115000"/>
              </a:lnSpc>
              <a:spcBef>
                <a:spcPts val="800"/>
              </a:spcBef>
              <a:spcAft>
                <a:spcPts val="400"/>
              </a:spcAft>
              <a:buNone/>
            </a:pPr>
            <a:r>
              <a:rPr lang="en-US"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rPr>
              <a:t>Case 2: Sarah</a:t>
            </a:r>
            <a:endParaRPr lang="en-GB"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Presenting Problem: Arrested for shoplifting while intoxicated.</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Predisposing Factors: History of childhood neglect; parental substance misuse.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Precipitating Factors: Recent eviction and financial stress.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Perpetuating Factors: Substance dependence; associates with high-risk peers.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Protective Factors: Desire to regain custody of child; some engagement with social services.</a:t>
            </a:r>
          </a:p>
          <a:p>
            <a:pPr marL="342900" lvl="0" indent="-342900">
              <a:lnSpc>
                <a:spcPct val="115000"/>
              </a:lnSpc>
              <a:buFont typeface="Symbol" panose="05050102010706020507" pitchFamily="18" charset="2"/>
              <a:buChar char=""/>
              <a:tabLst>
                <a:tab pos="228600" algn="l"/>
              </a:tabLst>
            </a:pPr>
            <a:endParaRPr lang="en-US" kern="100" dirty="0">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3Ds: Distress (anxiety, shame), Dysfunction (poor daily functioning), Deviance (persistent offending).</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36214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09E15-7300-B01A-1065-F621BCBCC24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ACB4C88-93A4-19D9-30A6-417D501FECA0}"/>
              </a:ext>
            </a:extLst>
          </p:cNvPr>
          <p:cNvSpPr txBox="1"/>
          <p:nvPr/>
        </p:nvSpPr>
        <p:spPr>
          <a:xfrm>
            <a:off x="552587" y="765203"/>
            <a:ext cx="7854629" cy="3998210"/>
          </a:xfrm>
          <a:prstGeom prst="rect">
            <a:avLst/>
          </a:prstGeom>
          <a:noFill/>
        </p:spPr>
        <p:txBody>
          <a:bodyPr wrap="square">
            <a:spAutoFit/>
          </a:bodyPr>
          <a:lstStyle/>
          <a:p>
            <a:pPr>
              <a:lnSpc>
                <a:spcPct val="115000"/>
              </a:lnSpc>
              <a:spcBef>
                <a:spcPts val="800"/>
              </a:spcBef>
              <a:spcAft>
                <a:spcPts val="400"/>
              </a:spcAft>
              <a:buNone/>
            </a:pPr>
            <a:r>
              <a:rPr lang="en-US"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rPr>
              <a:t>Case 3: Mark</a:t>
            </a:r>
          </a:p>
          <a:p>
            <a:pPr>
              <a:lnSpc>
                <a:spcPct val="115000"/>
              </a:lnSpc>
              <a:spcBef>
                <a:spcPts val="800"/>
              </a:spcBef>
              <a:spcAft>
                <a:spcPts val="400"/>
              </a:spcAft>
              <a:buNone/>
            </a:pPr>
            <a:endParaRPr lang="en-GB"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Presenting Problem: Convicted of indecent exposure.</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Predisposing Factors: Social isolation since adolescence; rigid cognitive distortions.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Precipitating Factors: Recent rejection from dating apps.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Perpetuating Factors: Lack of insight; avoidance of treatment programs.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Protective Factors: Stable housing; no prior violent offenses.</a:t>
            </a:r>
          </a:p>
          <a:p>
            <a:pPr marL="342900" lvl="0" indent="-342900">
              <a:lnSpc>
                <a:spcPct val="115000"/>
              </a:lnSpc>
              <a:buFont typeface="Symbol" panose="05050102010706020507" pitchFamily="18" charset="2"/>
              <a:buChar char=""/>
              <a:tabLst>
                <a:tab pos="228600" algn="l"/>
              </a:tabLs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3Ds: Distress (loneliness, frustration), Dysfunction (limited social skills), Deviance (sexual behavior outside norms).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11951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A9B4C-2589-310E-1EA6-902C4D4E524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BDA765-5743-A7EF-7ADE-974798EA8694}"/>
              </a:ext>
            </a:extLst>
          </p:cNvPr>
          <p:cNvSpPr txBox="1"/>
          <p:nvPr/>
        </p:nvSpPr>
        <p:spPr>
          <a:xfrm>
            <a:off x="721895" y="924552"/>
            <a:ext cx="7693335" cy="3419590"/>
          </a:xfrm>
          <a:prstGeom prst="rect">
            <a:avLst/>
          </a:prstGeom>
          <a:noFill/>
        </p:spPr>
        <p:txBody>
          <a:bodyPr wrap="square">
            <a:spAutoFit/>
          </a:bodyPr>
          <a:lstStyle/>
          <a:p>
            <a:pPr>
              <a:lnSpc>
                <a:spcPct val="115000"/>
              </a:lnSpc>
              <a:spcBef>
                <a:spcPts val="800"/>
              </a:spcBef>
              <a:spcAft>
                <a:spcPts val="400"/>
              </a:spcAft>
              <a:buNone/>
            </a:pPr>
            <a:r>
              <a:rPr lang="en-US"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rPr>
              <a:t>Case 4: David</a:t>
            </a:r>
            <a:endParaRPr lang="en-GB" sz="2400" b="1" kern="100"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Presenting Problem: Charged with multiple counts of financial fraud.</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Predisposing Factors: Narcissistic traits; history of minor scams.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Precipitating Factors: Business failure and debts.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Perpetuating Factors: Rationalization; thrill-seeking tendencies.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Protective Factors: High cognitive ability; potential for vocational rehabilitation.</a:t>
            </a:r>
          </a:p>
          <a:p>
            <a:pPr marL="342900" lvl="0" indent="-342900">
              <a:lnSpc>
                <a:spcPct val="115000"/>
              </a:lnSpc>
              <a:buFont typeface="Symbol" panose="05050102010706020507" pitchFamily="18" charset="2"/>
              <a:buChar char=""/>
              <a:tabLst>
                <a:tab pos="228600" algn="l"/>
              </a:tabLst>
            </a:pPr>
            <a:endParaRPr lang="en-GB" sz="1800" i="1"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228600" algn="l"/>
              </a:tabLst>
            </a:pPr>
            <a:r>
              <a:rPr lang="en-US" sz="1800" i="1" kern="100" dirty="0">
                <a:effectLst/>
                <a:latin typeface="Aptos" panose="020B0004020202020204" pitchFamily="34" charset="0"/>
                <a:ea typeface="DengXian" panose="02010600030101010101" pitchFamily="2" charset="-122"/>
                <a:cs typeface="Times New Roman" panose="02020603050405020304" pitchFamily="18" charset="0"/>
              </a:rPr>
              <a:t>3Ds: Distress (minimal </a:t>
            </a:r>
            <a:r>
              <a:rPr lang="en-US" sz="1800" kern="100" dirty="0">
                <a:effectLst/>
                <a:latin typeface="Aptos" panose="020B0004020202020204" pitchFamily="34" charset="0"/>
                <a:ea typeface="DengXian" panose="02010600030101010101" pitchFamily="2" charset="-122"/>
                <a:cs typeface="Times New Roman" panose="02020603050405020304" pitchFamily="18" charset="0"/>
              </a:rPr>
              <a:t>emotional distress), Dysfunction (breakdown of reputation), Deviance (illegal financial activities).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58823628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TotalTime>
  <Words>797</Words>
  <Application>Microsoft Office PowerPoint</Application>
  <PresentationFormat>On-screen Show (4:3)</PresentationFormat>
  <Paragraphs>51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Gill Sans MT</vt:lpstr>
      <vt:lpstr>Symbol</vt:lpstr>
      <vt:lpstr>Gallery</vt:lpstr>
      <vt:lpstr>Forensic Psychology Case Formulation</vt:lpstr>
      <vt:lpstr>Overview of Objectives</vt:lpstr>
      <vt:lpstr>5Ps and 3Ds Frameworks</vt:lpstr>
      <vt:lpstr>Vignette 1: Liam</vt:lpstr>
      <vt:lpstr>Vignette 2: Sarah</vt:lpstr>
      <vt:lpstr>Vignette 3: Mark</vt:lpstr>
      <vt:lpstr>Vignette 4: David</vt:lpstr>
      <vt:lpstr>Discussion Prompts</vt:lpstr>
      <vt:lpstr>Student Worksheet Template</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Ceri Phelps</cp:lastModifiedBy>
  <cp:revision>2</cp:revision>
  <dcterms:created xsi:type="dcterms:W3CDTF">2013-01-27T09:14:16Z</dcterms:created>
  <dcterms:modified xsi:type="dcterms:W3CDTF">2025-11-12T08:28:17Z</dcterms:modified>
  <cp:category/>
</cp:coreProperties>
</file>