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1" r:id="rId4"/>
    <p:sldId id="285" r:id="rId5"/>
    <p:sldId id="286" r:id="rId6"/>
    <p:sldId id="293" r:id="rId7"/>
    <p:sldId id="288" r:id="rId8"/>
    <p:sldId id="294" r:id="rId9"/>
    <p:sldId id="289" r:id="rId10"/>
    <p:sldId id="290" r:id="rId11"/>
    <p:sldId id="291" r:id="rId12"/>
    <p:sldId id="292" r:id="rId13"/>
    <p:sldId id="295" r:id="rId14"/>
    <p:sldId id="296" r:id="rId15"/>
    <p:sldId id="297" r:id="rId16"/>
    <p:sldId id="298" r:id="rId17"/>
    <p:sldId id="299" r:id="rId18"/>
    <p:sldId id="262" r:id="rId19"/>
    <p:sldId id="28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114" d="100"/>
          <a:sy n="114" d="100"/>
        </p:scale>
        <p:origin x="47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26/02/2024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26/02/2024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26/02/2024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26/02/2024</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ons.gov.uk/peoplepopulationandcommunity/birthsdeathsandmarriages/families/articles/familiesandhouseholdsstatisticsexplained/2019-08-07"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government/publications/rural-population-and-migration/rural-population-201415#:~:text=In%202015%2C%2011.4%20million%20people,45%20per%20cent%20in%202001" TargetMode="External"/><Relationship Id="rId2" Type="http://schemas.openxmlformats.org/officeDocument/2006/relationships/hyperlink" Target="https://www.researchgate.net/deref/http%3A%2F%2Fdx.doi.org%2F10.1179%2F1461957115Y.0000000008?_sg%5B0%5D=mkLESZr7iYwJMYg1569y-5vTdm0K2PrKH3Oh_YNvASwU5rNVfUCxDeYiQqdjlRdLIxK1JducRoHTcMi3XgEouPFoIg.afSSLNa1gD4IOXXMjXPmgzczqGw4Ivsp_2YGC8ZHD_h-5HWhSC2Z-7PY1dg3u20dhPjj7hWM5QhzGN0eKmb1OA" TargetMode="External"/><Relationship Id="rId1" Type="http://schemas.openxmlformats.org/officeDocument/2006/relationships/slideLayout" Target="../slideLayouts/slideLayout6.xml"/><Relationship Id="rId5" Type="http://schemas.openxmlformats.org/officeDocument/2006/relationships/hyperlink" Target="https://www.ons.gov.uk/peoplepopulationandcommunity/birthsdeathsandmarriages/families/articles/familiesandhouseholdsstatisticsexplained/2019-08-07" TargetMode="External"/><Relationship Id="rId4" Type="http://schemas.openxmlformats.org/officeDocument/2006/relationships/hyperlink" Target="https://doi-org.ezproxy.uwtsd.ac.uk/10.1111/hic3.12615"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researchgate.net/publication/11184481_Sexual_division_of_labor_Energetic_and_evolutionary_scenarios" TargetMode="External"/><Relationship Id="rId2" Type="http://schemas.openxmlformats.org/officeDocument/2006/relationships/hyperlink" Target="https://www-oxfordreference-com.ezproxy.uwtsd.ac.uk/view/10.1093/acref/9780199683581.001.0001/acref-9780199683581" TargetMode="External"/><Relationship Id="rId1" Type="http://schemas.openxmlformats.org/officeDocument/2006/relationships/slideLayout" Target="../slideLayouts/slideLayout6.xml"/><Relationship Id="rId4" Type="http://schemas.openxmlformats.org/officeDocument/2006/relationships/hyperlink" Target="https://doi-org.ezproxy.uwtsd.ac.uk/10.1111/ehr.128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5015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8220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7608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2783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2207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1991544" y="4293096"/>
            <a:ext cx="7560840" cy="523220"/>
          </a:xfrm>
          <a:prstGeom prst="rect">
            <a:avLst/>
          </a:prstGeom>
          <a:noFill/>
        </p:spPr>
        <p:txBody>
          <a:bodyPr wrap="square" rtlCol="0">
            <a:spAutoFit/>
          </a:bodyPr>
          <a:lstStyle/>
          <a:p>
            <a:r>
              <a:rPr lang="en-GB" sz="2800" b="1" dirty="0"/>
              <a:t>ECAY5004: Work, Welfare and Poverty</a:t>
            </a:r>
          </a:p>
        </p:txBody>
      </p:sp>
      <p:sp>
        <p:nvSpPr>
          <p:cNvPr id="5" name="TextBox 4">
            <a:extLst>
              <a:ext uri="{FF2B5EF4-FFF2-40B4-BE49-F238E27FC236}">
                <a16:creationId xmlns:a16="http://schemas.microsoft.com/office/drawing/2014/main" id="{8847BA2E-E392-43AD-9DA9-0074AE4FFBB8}"/>
              </a:ext>
            </a:extLst>
          </p:cNvPr>
          <p:cNvSpPr txBox="1"/>
          <p:nvPr/>
        </p:nvSpPr>
        <p:spPr>
          <a:xfrm>
            <a:off x="1995871" y="4960332"/>
            <a:ext cx="8276593" cy="523220"/>
          </a:xfrm>
          <a:prstGeom prst="rect">
            <a:avLst/>
          </a:prstGeom>
          <a:noFill/>
        </p:spPr>
        <p:txBody>
          <a:bodyPr wrap="square" rtlCol="0">
            <a:spAutoFit/>
          </a:bodyPr>
          <a:lstStyle/>
          <a:p>
            <a:r>
              <a:rPr lang="en-GB" sz="2800" b="1" dirty="0"/>
              <a:t>Theme 4: Changes in Working Practice (Part Two)</a:t>
            </a:r>
          </a:p>
        </p:txBody>
      </p:sp>
      <p:sp>
        <p:nvSpPr>
          <p:cNvPr id="6" name="TextBox 5">
            <a:extLst>
              <a:ext uri="{FF2B5EF4-FFF2-40B4-BE49-F238E27FC236}">
                <a16:creationId xmlns:a16="http://schemas.microsoft.com/office/drawing/2014/main" id="{728789E9-6325-4AEE-8E77-70FF6E3CCA89}"/>
              </a:ext>
            </a:extLst>
          </p:cNvPr>
          <p:cNvSpPr txBox="1"/>
          <p:nvPr/>
        </p:nvSpPr>
        <p:spPr>
          <a:xfrm>
            <a:off x="4583832" y="6021288"/>
            <a:ext cx="4464496" cy="523220"/>
          </a:xfrm>
          <a:prstGeom prst="rect">
            <a:avLst/>
          </a:prstGeom>
          <a:noFill/>
        </p:spPr>
        <p:txBody>
          <a:bodyPr wrap="square" rtlCol="0">
            <a:spAutoFit/>
          </a:bodyPr>
          <a:lstStyle/>
          <a:p>
            <a:pPr algn="ctr"/>
            <a:r>
              <a:rPr lang="en-GB" sz="2800" b="1" dirty="0">
                <a:hlinkClick r:id="rId2"/>
              </a:rPr>
              <a:t>ken.dicks@uwtsd.ac.uk</a:t>
            </a:r>
            <a:r>
              <a:rPr lang="en-GB" sz="2800" b="1" dirty="0"/>
              <a:t> </a:t>
            </a:r>
          </a:p>
        </p:txBody>
      </p:sp>
      <p:sp>
        <p:nvSpPr>
          <p:cNvPr id="20" name="Rectangle 19">
            <a:extLst>
              <a:ext uri="{FF2B5EF4-FFF2-40B4-BE49-F238E27FC236}">
                <a16:creationId xmlns:a16="http://schemas.microsoft.com/office/drawing/2014/main" id="{5CEB1680-B35D-4BE8-AFF7-C7DB142F8FA0}"/>
              </a:ext>
            </a:extLst>
          </p:cNvPr>
          <p:cNvSpPr/>
          <p:nvPr/>
        </p:nvSpPr>
        <p:spPr>
          <a:xfrm>
            <a:off x="2207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4079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2207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4655841"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4079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5015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7385159"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8220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3"/>
          <a:stretch>
            <a:fillRect/>
          </a:stretch>
        </p:blipFill>
        <p:spPr>
          <a:xfrm>
            <a:off x="7824193" y="2797735"/>
            <a:ext cx="1958939" cy="1303585"/>
          </a:xfrm>
          <a:prstGeom prst="rect">
            <a:avLst/>
          </a:prstGeom>
        </p:spPr>
      </p:pic>
      <p:pic>
        <p:nvPicPr>
          <p:cNvPr id="8" name="Picture 7"/>
          <p:cNvPicPr>
            <a:picLocks noChangeAspect="1"/>
          </p:cNvPicPr>
          <p:nvPr/>
        </p:nvPicPr>
        <p:blipFill>
          <a:blip r:embed="rId4"/>
          <a:stretch>
            <a:fillRect/>
          </a:stretch>
        </p:blipFill>
        <p:spPr>
          <a:xfrm>
            <a:off x="2351585" y="620689"/>
            <a:ext cx="1993763" cy="1326759"/>
          </a:xfrm>
          <a:prstGeom prst="rect">
            <a:avLst/>
          </a:prstGeom>
        </p:spPr>
      </p:pic>
      <p:pic>
        <p:nvPicPr>
          <p:cNvPr id="10" name="Picture 9"/>
          <p:cNvPicPr>
            <a:picLocks noChangeAspect="1"/>
          </p:cNvPicPr>
          <p:nvPr/>
        </p:nvPicPr>
        <p:blipFill>
          <a:blip r:embed="rId5"/>
          <a:stretch>
            <a:fillRect/>
          </a:stretch>
        </p:blipFill>
        <p:spPr>
          <a:xfrm>
            <a:off x="5036629" y="1357512"/>
            <a:ext cx="2190750" cy="1495425"/>
          </a:xfrm>
          <a:prstGeom prst="rect">
            <a:avLst/>
          </a:prstGeom>
        </p:spPr>
      </p:pic>
      <p:pic>
        <p:nvPicPr>
          <p:cNvPr id="13" name="Picture 12"/>
          <p:cNvPicPr>
            <a:picLocks noChangeAspect="1"/>
          </p:cNvPicPr>
          <p:nvPr/>
        </p:nvPicPr>
        <p:blipFill>
          <a:blip r:embed="rId6"/>
          <a:stretch>
            <a:fillRect/>
          </a:stretch>
        </p:blipFill>
        <p:spPr>
          <a:xfrm>
            <a:off x="8458923" y="923851"/>
            <a:ext cx="1286822" cy="724297"/>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BA72C1-7246-4494-822E-FEE909411171}"/>
              </a:ext>
            </a:extLst>
          </p:cNvPr>
          <p:cNvSpPr txBox="1"/>
          <p:nvPr/>
        </p:nvSpPr>
        <p:spPr>
          <a:xfrm>
            <a:off x="2135560" y="260648"/>
            <a:ext cx="7488832" cy="707886"/>
          </a:xfrm>
          <a:prstGeom prst="rect">
            <a:avLst/>
          </a:prstGeom>
          <a:noFill/>
        </p:spPr>
        <p:txBody>
          <a:bodyPr wrap="square" rtlCol="0">
            <a:spAutoFit/>
          </a:bodyPr>
          <a:lstStyle/>
          <a:p>
            <a:pPr algn="ctr"/>
            <a:r>
              <a:rPr lang="en-GB" sz="4000" b="1" dirty="0"/>
              <a:t>Learning Recap</a:t>
            </a:r>
          </a:p>
        </p:txBody>
      </p:sp>
      <p:sp>
        <p:nvSpPr>
          <p:cNvPr id="5" name="TextBox 4">
            <a:extLst>
              <a:ext uri="{FF2B5EF4-FFF2-40B4-BE49-F238E27FC236}">
                <a16:creationId xmlns:a16="http://schemas.microsoft.com/office/drawing/2014/main" id="{F90B5521-E7A7-4D77-A8A0-C186712A4501}"/>
              </a:ext>
            </a:extLst>
          </p:cNvPr>
          <p:cNvSpPr txBox="1"/>
          <p:nvPr/>
        </p:nvSpPr>
        <p:spPr>
          <a:xfrm>
            <a:off x="2313112" y="2492896"/>
            <a:ext cx="7560840" cy="1077218"/>
          </a:xfrm>
          <a:prstGeom prst="rect">
            <a:avLst/>
          </a:prstGeom>
          <a:noFill/>
        </p:spPr>
        <p:txBody>
          <a:bodyPr wrap="square" rtlCol="0">
            <a:spAutoFit/>
          </a:bodyPr>
          <a:lstStyle/>
          <a:p>
            <a:pPr algn="ctr"/>
            <a:r>
              <a:rPr lang="en-GB" sz="3200" i="1" dirty="0"/>
              <a:t>What did we cover in the previous session?</a:t>
            </a:r>
          </a:p>
          <a:p>
            <a:pPr algn="ctr"/>
            <a:endParaRPr lang="en-GB" sz="3200" i="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59896" y="4581128"/>
            <a:ext cx="1867272" cy="1867272"/>
          </a:xfrm>
          <a:prstGeom prst="rect">
            <a:avLst/>
          </a:prstGeom>
        </p:spPr>
      </p:pic>
    </p:spTree>
    <p:extLst>
      <p:ext uri="{BB962C8B-B14F-4D97-AF65-F5344CB8AC3E}">
        <p14:creationId xmlns:p14="http://schemas.microsoft.com/office/powerpoint/2010/main" val="68120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4" name="TextBox 3"/>
          <p:cNvSpPr txBox="1"/>
          <p:nvPr/>
        </p:nvSpPr>
        <p:spPr>
          <a:xfrm>
            <a:off x="145870" y="1052736"/>
            <a:ext cx="11900260" cy="443198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In our first session exploring the way that work and attitudes to work have changed we had reached the point where towns and cities had developed</a:t>
            </a:r>
          </a:p>
          <a:p>
            <a:pPr marL="342900" indent="-342900">
              <a:spcBef>
                <a:spcPts val="600"/>
              </a:spcBef>
              <a:spcAft>
                <a:spcPts val="600"/>
              </a:spcAft>
              <a:buFont typeface="Arial" panose="020B0604020202020204" pitchFamily="34" charset="0"/>
              <a:buChar char="•"/>
            </a:pPr>
            <a:r>
              <a:rPr lang="en-GB" sz="2800" dirty="0"/>
              <a:t>We also noted that societies had created the role of the ‘scribe’ which means that records of these societies were now made</a:t>
            </a:r>
          </a:p>
          <a:p>
            <a:pPr marL="342900" indent="-342900">
              <a:spcBef>
                <a:spcPts val="600"/>
              </a:spcBef>
              <a:spcAft>
                <a:spcPts val="600"/>
              </a:spcAft>
              <a:buFont typeface="Arial" panose="020B0604020202020204" pitchFamily="34" charset="0"/>
              <a:buChar char="•"/>
            </a:pPr>
            <a:r>
              <a:rPr lang="en-GB" sz="2800" dirty="0"/>
              <a:t>This means that we can find evidence of what people in a society thought about work and the types of work that were carried out by other people.</a:t>
            </a:r>
          </a:p>
          <a:p>
            <a:pPr marL="342900" indent="-342900">
              <a:spcBef>
                <a:spcPts val="600"/>
              </a:spcBef>
              <a:spcAft>
                <a:spcPts val="600"/>
              </a:spcAft>
              <a:buFont typeface="Arial" panose="020B0604020202020204" pitchFamily="34" charset="0"/>
              <a:buChar char="•"/>
            </a:pPr>
            <a:r>
              <a:rPr lang="en-GB" sz="2800" dirty="0"/>
              <a:t>The social stratification that we discussed at the end of part 1 was also seen in the Greek and Roman societies and continued in many areas of Europe beyond these cultures.</a:t>
            </a:r>
          </a:p>
        </p:txBody>
      </p:sp>
    </p:spTree>
    <p:extLst>
      <p:ext uri="{BB962C8B-B14F-4D97-AF65-F5344CB8AC3E}">
        <p14:creationId xmlns:p14="http://schemas.microsoft.com/office/powerpoint/2010/main" val="2729203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19336" y="854797"/>
            <a:ext cx="11953328" cy="486287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Although towns and cities had developed a massive majority of people still lived and work in the countryside</a:t>
            </a:r>
          </a:p>
          <a:p>
            <a:pPr marL="342900" indent="-342900">
              <a:spcBef>
                <a:spcPts val="600"/>
              </a:spcBef>
              <a:spcAft>
                <a:spcPts val="600"/>
              </a:spcAft>
              <a:buFont typeface="Arial" panose="020B0604020202020204" pitchFamily="34" charset="0"/>
              <a:buChar char="•"/>
            </a:pPr>
            <a:r>
              <a:rPr lang="en-GB" sz="2600" dirty="0"/>
              <a:t>For example Smith </a:t>
            </a:r>
            <a:r>
              <a:rPr lang="en-GB" sz="2600" i="1" dirty="0"/>
              <a:t>et al. </a:t>
            </a:r>
            <a:r>
              <a:rPr lang="en-GB" sz="2600" dirty="0"/>
              <a:t>(2016) argue that 90% of the population on England lived in rural settlements</a:t>
            </a:r>
          </a:p>
          <a:p>
            <a:pPr marL="342900" indent="-342900">
              <a:spcBef>
                <a:spcPts val="600"/>
              </a:spcBef>
              <a:spcAft>
                <a:spcPts val="600"/>
              </a:spcAft>
              <a:buFont typeface="Arial" panose="020B0604020202020204" pitchFamily="34" charset="0"/>
              <a:buChar char="•"/>
            </a:pPr>
            <a:r>
              <a:rPr lang="en-GB" sz="2600" dirty="0"/>
              <a:t>This compares with 20.6% on the population in 2015 (DEFRA, 2020)</a:t>
            </a:r>
          </a:p>
          <a:p>
            <a:pPr marL="342900" indent="-342900">
              <a:spcBef>
                <a:spcPts val="600"/>
              </a:spcBef>
              <a:spcAft>
                <a:spcPts val="600"/>
              </a:spcAft>
              <a:buFont typeface="Arial" panose="020B0604020202020204" pitchFamily="34" charset="0"/>
              <a:buChar char="•"/>
            </a:pPr>
            <a:r>
              <a:rPr lang="en-GB" sz="2600" dirty="0"/>
              <a:t>This pattern remained, with some changes, the norm until the 18</a:t>
            </a:r>
            <a:r>
              <a:rPr lang="en-GB" sz="2600" baseline="30000" dirty="0"/>
              <a:t>th</a:t>
            </a:r>
            <a:r>
              <a:rPr lang="en-GB" sz="2600" dirty="0"/>
              <a:t> century and the ‘agricultural revolution’</a:t>
            </a:r>
          </a:p>
          <a:p>
            <a:pPr marL="342900" indent="-342900">
              <a:spcBef>
                <a:spcPts val="600"/>
              </a:spcBef>
              <a:spcAft>
                <a:spcPts val="600"/>
              </a:spcAft>
              <a:buFont typeface="Arial" panose="020B0604020202020204" pitchFamily="34" charset="0"/>
              <a:buChar char="•"/>
            </a:pPr>
            <a:r>
              <a:rPr lang="en-GB" sz="2600" dirty="0"/>
              <a:t>From Roman times until then the basic unit if agricultural work was the family</a:t>
            </a:r>
          </a:p>
          <a:p>
            <a:pPr marL="342900" indent="-342900">
              <a:spcBef>
                <a:spcPts val="600"/>
              </a:spcBef>
              <a:spcAft>
                <a:spcPts val="600"/>
              </a:spcAft>
              <a:buFont typeface="Arial" panose="020B0604020202020204" pitchFamily="34" charset="0"/>
              <a:buChar char="•"/>
            </a:pPr>
            <a:r>
              <a:rPr lang="en-GB" sz="2600" dirty="0"/>
              <a:t>Families worked the land and kept animals to feed themselves and any surplus was traded within the community or at market.</a:t>
            </a:r>
          </a:p>
        </p:txBody>
      </p:sp>
    </p:spTree>
    <p:extLst>
      <p:ext uri="{BB962C8B-B14F-4D97-AF65-F5344CB8AC3E}">
        <p14:creationId xmlns:p14="http://schemas.microsoft.com/office/powerpoint/2010/main" val="592887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38240" y="1936283"/>
            <a:ext cx="11550816" cy="298543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It has long been thought that the agricultural work of families was clearly divided on gender lines – </a:t>
            </a:r>
            <a:r>
              <a:rPr lang="en-GB" sz="2800" i="1" dirty="0"/>
              <a:t>Can you think of examples?</a:t>
            </a:r>
            <a:endParaRPr lang="en-GB" sz="2800" dirty="0"/>
          </a:p>
          <a:p>
            <a:pPr marL="342900" indent="-342900">
              <a:spcBef>
                <a:spcPts val="600"/>
              </a:spcBef>
              <a:spcAft>
                <a:spcPts val="600"/>
              </a:spcAft>
              <a:buFont typeface="Arial" panose="020B0604020202020204" pitchFamily="34" charset="0"/>
              <a:buChar char="•"/>
            </a:pPr>
            <a:r>
              <a:rPr lang="en-GB" sz="2800" dirty="0"/>
              <a:t>However, more recent research is beginning to show that the way in which work was allocated was more complex (Whittle &amp; </a:t>
            </a:r>
            <a:r>
              <a:rPr lang="en-GB" sz="2800" dirty="0" err="1"/>
              <a:t>Hailwood</a:t>
            </a:r>
            <a:r>
              <a:rPr lang="en-GB" sz="2800" dirty="0"/>
              <a:t>, 2018)</a:t>
            </a:r>
          </a:p>
          <a:p>
            <a:pPr marL="342900" indent="-342900">
              <a:spcBef>
                <a:spcPts val="600"/>
              </a:spcBef>
              <a:spcAft>
                <a:spcPts val="600"/>
              </a:spcAft>
              <a:buFont typeface="Arial" panose="020B0604020202020204" pitchFamily="34" charset="0"/>
              <a:buChar char="•"/>
            </a:pPr>
            <a:r>
              <a:rPr lang="en-GB" sz="2800" dirty="0"/>
              <a:t>For example they state that ‘the degree of women's participation in agricultural work is also unclear’. (Whittle &amp; </a:t>
            </a:r>
            <a:r>
              <a:rPr lang="en-GB" sz="2800" dirty="0" err="1"/>
              <a:t>Hailwood</a:t>
            </a:r>
            <a:r>
              <a:rPr lang="en-GB" sz="2800" dirty="0"/>
              <a:t>, 2018)</a:t>
            </a:r>
          </a:p>
        </p:txBody>
      </p:sp>
      <p:sp>
        <p:nvSpPr>
          <p:cNvPr id="2" name="TextBox 1"/>
          <p:cNvSpPr txBox="1"/>
          <p:nvPr/>
        </p:nvSpPr>
        <p:spPr>
          <a:xfrm>
            <a:off x="238240" y="839421"/>
            <a:ext cx="5760640" cy="461665"/>
          </a:xfrm>
          <a:prstGeom prst="rect">
            <a:avLst/>
          </a:prstGeom>
          <a:noFill/>
        </p:spPr>
        <p:txBody>
          <a:bodyPr wrap="square" rtlCol="0">
            <a:spAutoFit/>
          </a:bodyPr>
          <a:lstStyle/>
          <a:p>
            <a:r>
              <a:rPr lang="en-GB" sz="2400" b="1" dirty="0"/>
              <a:t>The Division of Agricultural work by gender</a:t>
            </a:r>
          </a:p>
        </p:txBody>
      </p:sp>
    </p:spTree>
    <p:extLst>
      <p:ext uri="{BB962C8B-B14F-4D97-AF65-F5344CB8AC3E}">
        <p14:creationId xmlns:p14="http://schemas.microsoft.com/office/powerpoint/2010/main" val="1602540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0"/>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53008" y="1484784"/>
            <a:ext cx="11521280" cy="384720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There is a growing debate as to whether the divisions were as clear as it was supposed.</a:t>
            </a:r>
          </a:p>
          <a:p>
            <a:pPr marL="342900" indent="-342900">
              <a:spcBef>
                <a:spcPts val="600"/>
              </a:spcBef>
              <a:spcAft>
                <a:spcPts val="600"/>
              </a:spcAft>
              <a:buFont typeface="Arial" panose="020B0604020202020204" pitchFamily="34" charset="0"/>
              <a:buChar char="•"/>
            </a:pPr>
            <a:r>
              <a:rPr lang="en-GB" sz="2800" dirty="0"/>
              <a:t>For example, views range from Snell's (cited in Whittle &amp; </a:t>
            </a:r>
            <a:r>
              <a:rPr lang="en-GB" sz="2800" dirty="0" err="1"/>
              <a:t>Hailwood</a:t>
            </a:r>
            <a:r>
              <a:rPr lang="en-GB" sz="2800" dirty="0"/>
              <a:t>) assertion that ‘there is abundant supportive evidence for a very wide range of female participation in agricultural tasks before 1750 in the south‐east’ </a:t>
            </a:r>
          </a:p>
          <a:p>
            <a:pPr marL="342900" indent="-342900">
              <a:spcBef>
                <a:spcPts val="600"/>
              </a:spcBef>
              <a:spcAft>
                <a:spcPts val="600"/>
              </a:spcAft>
              <a:buFont typeface="Arial" panose="020B0604020202020204" pitchFamily="34" charset="0"/>
              <a:buChar char="•"/>
            </a:pPr>
            <a:r>
              <a:rPr lang="en-GB" sz="2800" dirty="0"/>
              <a:t>to Sharpe's (cited in Whittle &amp; </a:t>
            </a:r>
            <a:r>
              <a:rPr lang="en-GB" sz="2800" dirty="0" err="1"/>
              <a:t>Hailwood</a:t>
            </a:r>
            <a:r>
              <a:rPr lang="en-GB" sz="2800" dirty="0"/>
              <a:t>) conclusion that ‘before and during the industrial revolution, the demand from agriculture for female labour was limited’</a:t>
            </a:r>
          </a:p>
        </p:txBody>
      </p:sp>
      <p:sp>
        <p:nvSpPr>
          <p:cNvPr id="4" name="TextBox 3"/>
          <p:cNvSpPr txBox="1"/>
          <p:nvPr/>
        </p:nvSpPr>
        <p:spPr>
          <a:xfrm>
            <a:off x="253008" y="840730"/>
            <a:ext cx="5760640" cy="461665"/>
          </a:xfrm>
          <a:prstGeom prst="rect">
            <a:avLst/>
          </a:prstGeom>
          <a:noFill/>
        </p:spPr>
        <p:txBody>
          <a:bodyPr wrap="square" rtlCol="0">
            <a:spAutoFit/>
          </a:bodyPr>
          <a:lstStyle/>
          <a:p>
            <a:r>
              <a:rPr lang="en-GB" sz="2400" b="1" dirty="0"/>
              <a:t>The Division of Agricultural work by gender</a:t>
            </a:r>
          </a:p>
        </p:txBody>
      </p:sp>
    </p:spTree>
    <p:extLst>
      <p:ext uri="{BB962C8B-B14F-4D97-AF65-F5344CB8AC3E}">
        <p14:creationId xmlns:p14="http://schemas.microsoft.com/office/powerpoint/2010/main" val="2005144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99356" y="1720840"/>
            <a:ext cx="11521280" cy="341632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So whilst it is difficult to give a definitive picture, there is evidence that some division of labour can be detected</a:t>
            </a:r>
          </a:p>
          <a:p>
            <a:pPr marL="342900" indent="-342900">
              <a:spcBef>
                <a:spcPts val="600"/>
              </a:spcBef>
              <a:spcAft>
                <a:spcPts val="600"/>
              </a:spcAft>
              <a:buFont typeface="Arial" panose="020B0604020202020204" pitchFamily="34" charset="0"/>
              <a:buChar char="•"/>
            </a:pPr>
            <a:r>
              <a:rPr lang="en-GB" sz="2800" dirty="0"/>
              <a:t>For example </a:t>
            </a:r>
            <a:r>
              <a:rPr lang="en-GB" sz="2800" dirty="0" err="1"/>
              <a:t>Ketsch</a:t>
            </a:r>
            <a:r>
              <a:rPr lang="en-GB" sz="2800" dirty="0"/>
              <a:t> (</a:t>
            </a:r>
            <a:r>
              <a:rPr lang="en-GB" sz="2800" i="1" dirty="0"/>
              <a:t>cited in</a:t>
            </a:r>
            <a:r>
              <a:rPr lang="en-GB" sz="2800" dirty="0"/>
              <a:t> </a:t>
            </a:r>
            <a:r>
              <a:rPr lang="en-GB" sz="2800" dirty="0" err="1"/>
              <a:t>Hubbs</a:t>
            </a:r>
            <a:r>
              <a:rPr lang="en-GB" sz="2800" dirty="0"/>
              <a:t>-Wright 2020) argues that ‘peasant women were in charge of the domestic economy, which consisted of home, yard, and the garden, </a:t>
            </a:r>
          </a:p>
          <a:p>
            <a:pPr marL="342900" indent="-342900">
              <a:spcBef>
                <a:spcPts val="600"/>
              </a:spcBef>
              <a:spcAft>
                <a:spcPts val="600"/>
              </a:spcAft>
              <a:buFont typeface="Arial" panose="020B0604020202020204" pitchFamily="34" charset="0"/>
              <a:buChar char="•"/>
            </a:pPr>
            <a:r>
              <a:rPr lang="en-GB" sz="2800" dirty="0"/>
              <a:t>while men worked more often at tasks that required physical strength, like construction, maintaining paths and fences, and work in the fields’</a:t>
            </a:r>
          </a:p>
        </p:txBody>
      </p:sp>
      <p:sp>
        <p:nvSpPr>
          <p:cNvPr id="4" name="TextBox 3"/>
          <p:cNvSpPr txBox="1"/>
          <p:nvPr/>
        </p:nvSpPr>
        <p:spPr>
          <a:xfrm>
            <a:off x="299356" y="839421"/>
            <a:ext cx="5760640" cy="461665"/>
          </a:xfrm>
          <a:prstGeom prst="rect">
            <a:avLst/>
          </a:prstGeom>
          <a:noFill/>
        </p:spPr>
        <p:txBody>
          <a:bodyPr wrap="square" rtlCol="0">
            <a:spAutoFit/>
          </a:bodyPr>
          <a:lstStyle/>
          <a:p>
            <a:r>
              <a:rPr lang="en-GB" sz="2400" b="1" dirty="0"/>
              <a:t>The Division of Agricultural work by gender</a:t>
            </a:r>
          </a:p>
        </p:txBody>
      </p:sp>
    </p:spTree>
    <p:extLst>
      <p:ext uri="{BB962C8B-B14F-4D97-AF65-F5344CB8AC3E}">
        <p14:creationId xmlns:p14="http://schemas.microsoft.com/office/powerpoint/2010/main" val="3829544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63352" y="1695845"/>
            <a:ext cx="11378280" cy="341632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But we need to always remember that records from this period are not complete and often do not record the role of women separately</a:t>
            </a:r>
          </a:p>
          <a:p>
            <a:pPr marL="342900" indent="-342900">
              <a:spcBef>
                <a:spcPts val="600"/>
              </a:spcBef>
              <a:spcAft>
                <a:spcPts val="600"/>
              </a:spcAft>
              <a:buFont typeface="Arial" panose="020B0604020202020204" pitchFamily="34" charset="0"/>
              <a:buChar char="•"/>
            </a:pPr>
            <a:r>
              <a:rPr lang="en-GB" sz="2800" dirty="0"/>
              <a:t>Indeed Whittle (2014) argues that even when seeking evidence of the gendered division of work in surveys and inventories of farm activities the picture can be confusing</a:t>
            </a:r>
          </a:p>
          <a:p>
            <a:pPr marL="342900" indent="-342900">
              <a:spcBef>
                <a:spcPts val="600"/>
              </a:spcBef>
              <a:spcAft>
                <a:spcPts val="600"/>
              </a:spcAft>
              <a:buFont typeface="Arial" panose="020B0604020202020204" pitchFamily="34" charset="0"/>
              <a:buChar char="•"/>
            </a:pPr>
            <a:r>
              <a:rPr lang="en-GB" sz="2800" dirty="0"/>
              <a:t>This is because ‘it is essential to remember that the inventories of married men also recorded evidence of their wives' work activities’</a:t>
            </a:r>
          </a:p>
        </p:txBody>
      </p:sp>
      <p:sp>
        <p:nvSpPr>
          <p:cNvPr id="4" name="TextBox 3"/>
          <p:cNvSpPr txBox="1"/>
          <p:nvPr/>
        </p:nvSpPr>
        <p:spPr>
          <a:xfrm>
            <a:off x="191852" y="836712"/>
            <a:ext cx="5760640" cy="461665"/>
          </a:xfrm>
          <a:prstGeom prst="rect">
            <a:avLst/>
          </a:prstGeom>
          <a:noFill/>
        </p:spPr>
        <p:txBody>
          <a:bodyPr wrap="square" rtlCol="0">
            <a:spAutoFit/>
          </a:bodyPr>
          <a:lstStyle/>
          <a:p>
            <a:r>
              <a:rPr lang="en-GB" sz="2400" b="1" dirty="0"/>
              <a:t>The Division of Agricultural work by gender</a:t>
            </a:r>
          </a:p>
        </p:txBody>
      </p:sp>
    </p:spTree>
    <p:extLst>
      <p:ext uri="{BB962C8B-B14F-4D97-AF65-F5344CB8AC3E}">
        <p14:creationId xmlns:p14="http://schemas.microsoft.com/office/powerpoint/2010/main" val="4109586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361020" y="1151453"/>
            <a:ext cx="11305256" cy="455509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We can see that the work of women was often not recorded separately and we know from other Modules that women’s rights were very limited</a:t>
            </a:r>
          </a:p>
          <a:p>
            <a:pPr marL="342900" indent="-342900">
              <a:spcBef>
                <a:spcPts val="600"/>
              </a:spcBef>
              <a:spcAft>
                <a:spcPts val="600"/>
              </a:spcAft>
              <a:buFont typeface="Arial" panose="020B0604020202020204" pitchFamily="34" charset="0"/>
              <a:buChar char="•"/>
            </a:pPr>
            <a:r>
              <a:rPr lang="en-GB" sz="2600" dirty="0"/>
              <a:t>However, it was a social norm that a widow could continue the work of their husband </a:t>
            </a:r>
          </a:p>
          <a:p>
            <a:pPr marL="342900" indent="-342900">
              <a:spcBef>
                <a:spcPts val="600"/>
              </a:spcBef>
              <a:spcAft>
                <a:spcPts val="600"/>
              </a:spcAft>
              <a:buFont typeface="Arial" panose="020B0604020202020204" pitchFamily="34" charset="0"/>
              <a:buChar char="•"/>
            </a:pPr>
            <a:r>
              <a:rPr lang="en-GB" sz="2600" dirty="0"/>
              <a:t>This has allowed historians, such as Whittle (2014), to explore the types of work carried out by households headed by a widow with those headed by a man</a:t>
            </a:r>
          </a:p>
          <a:p>
            <a:pPr marL="342900" indent="-342900">
              <a:spcBef>
                <a:spcPts val="600"/>
              </a:spcBef>
              <a:spcAft>
                <a:spcPts val="600"/>
              </a:spcAft>
              <a:buFont typeface="Arial" panose="020B0604020202020204" pitchFamily="34" charset="0"/>
              <a:buChar char="•"/>
            </a:pPr>
            <a:r>
              <a:rPr lang="en-GB" sz="2600" dirty="0"/>
              <a:t>She points out that work done by the wives and daughters of married men would be recorded under their husbands and that both types of household ‘could also contain other workers such as children, servants and apprentices’ but the comparison is interesting nevertheless</a:t>
            </a:r>
          </a:p>
        </p:txBody>
      </p:sp>
    </p:spTree>
    <p:extLst>
      <p:ext uri="{BB962C8B-B14F-4D97-AF65-F5344CB8AC3E}">
        <p14:creationId xmlns:p14="http://schemas.microsoft.com/office/powerpoint/2010/main" val="481236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2" name="TextBox 1"/>
          <p:cNvSpPr txBox="1"/>
          <p:nvPr/>
        </p:nvSpPr>
        <p:spPr>
          <a:xfrm>
            <a:off x="7349617" y="6172210"/>
            <a:ext cx="3312368" cy="369332"/>
          </a:xfrm>
          <a:prstGeom prst="rect">
            <a:avLst/>
          </a:prstGeom>
          <a:noFill/>
        </p:spPr>
        <p:txBody>
          <a:bodyPr wrap="square" rtlCol="0">
            <a:spAutoFit/>
          </a:bodyPr>
          <a:lstStyle/>
          <a:p>
            <a:r>
              <a:rPr lang="en-GB" dirty="0"/>
              <a:t>(Based on Whittle, 2014)</a:t>
            </a:r>
          </a:p>
        </p:txBody>
      </p:sp>
      <p:graphicFrame>
        <p:nvGraphicFramePr>
          <p:cNvPr id="4" name="Table 3"/>
          <p:cNvGraphicFramePr>
            <a:graphicFrameLocks noGrp="1"/>
          </p:cNvGraphicFramePr>
          <p:nvPr>
            <p:extLst>
              <p:ext uri="{D42A27DB-BD31-4B8C-83A1-F6EECF244321}">
                <p14:modId xmlns:p14="http://schemas.microsoft.com/office/powerpoint/2010/main" val="3027190093"/>
              </p:ext>
            </p:extLst>
          </p:nvPr>
        </p:nvGraphicFramePr>
        <p:xfrm>
          <a:off x="2004637" y="1052736"/>
          <a:ext cx="8157590" cy="4905592"/>
        </p:xfrm>
        <a:graphic>
          <a:graphicData uri="http://schemas.openxmlformats.org/drawingml/2006/table">
            <a:tbl>
              <a:tblPr firstRow="1" bandRow="1">
                <a:tableStyleId>{5C22544A-7EE6-4342-B048-85BDC9FD1C3A}</a:tableStyleId>
              </a:tblPr>
              <a:tblGrid>
                <a:gridCol w="1631518">
                  <a:extLst>
                    <a:ext uri="{9D8B030D-6E8A-4147-A177-3AD203B41FA5}">
                      <a16:colId xmlns:a16="http://schemas.microsoft.com/office/drawing/2014/main" val="2166236734"/>
                    </a:ext>
                  </a:extLst>
                </a:gridCol>
                <a:gridCol w="1631518">
                  <a:extLst>
                    <a:ext uri="{9D8B030D-6E8A-4147-A177-3AD203B41FA5}">
                      <a16:colId xmlns:a16="http://schemas.microsoft.com/office/drawing/2014/main" val="1955763132"/>
                    </a:ext>
                  </a:extLst>
                </a:gridCol>
                <a:gridCol w="1631518">
                  <a:extLst>
                    <a:ext uri="{9D8B030D-6E8A-4147-A177-3AD203B41FA5}">
                      <a16:colId xmlns:a16="http://schemas.microsoft.com/office/drawing/2014/main" val="4245879968"/>
                    </a:ext>
                  </a:extLst>
                </a:gridCol>
                <a:gridCol w="1631518">
                  <a:extLst>
                    <a:ext uri="{9D8B030D-6E8A-4147-A177-3AD203B41FA5}">
                      <a16:colId xmlns:a16="http://schemas.microsoft.com/office/drawing/2014/main" val="3960211128"/>
                    </a:ext>
                  </a:extLst>
                </a:gridCol>
                <a:gridCol w="1631518">
                  <a:extLst>
                    <a:ext uri="{9D8B030D-6E8A-4147-A177-3AD203B41FA5}">
                      <a16:colId xmlns:a16="http://schemas.microsoft.com/office/drawing/2014/main" val="3331228991"/>
                    </a:ext>
                  </a:extLst>
                </a:gridCol>
              </a:tblGrid>
              <a:tr h="609178">
                <a:tc>
                  <a:txBody>
                    <a:bodyPr/>
                    <a:lstStyle/>
                    <a:p>
                      <a:pPr algn="ctr"/>
                      <a:r>
                        <a:rPr lang="en-GB" dirty="0"/>
                        <a:t>Occupation / Activity</a:t>
                      </a:r>
                    </a:p>
                  </a:txBody>
                  <a:tcPr/>
                </a:tc>
                <a:tc>
                  <a:txBody>
                    <a:bodyPr/>
                    <a:lstStyle/>
                    <a:p>
                      <a:pPr algn="ctr"/>
                      <a:r>
                        <a:rPr lang="en-GB" dirty="0"/>
                        <a:t>No.</a:t>
                      </a:r>
                      <a:r>
                        <a:rPr lang="en-GB" baseline="0" dirty="0"/>
                        <a:t> h</a:t>
                      </a:r>
                      <a:r>
                        <a:rPr lang="en-GB" dirty="0"/>
                        <a:t>ouseholds headed by married</a:t>
                      </a:r>
                      <a:r>
                        <a:rPr lang="en-GB" baseline="0" dirty="0"/>
                        <a:t> men</a:t>
                      </a:r>
                      <a:endParaRPr lang="en-GB" dirty="0"/>
                    </a:p>
                  </a:txBody>
                  <a:tcPr/>
                </a:tc>
                <a:tc>
                  <a:txBody>
                    <a:bodyPr/>
                    <a:lstStyle/>
                    <a:p>
                      <a:pPr algn="ctr"/>
                      <a:r>
                        <a:rPr lang="en-GB" dirty="0"/>
                        <a:t>Percentage carrying</a:t>
                      </a:r>
                      <a:r>
                        <a:rPr lang="en-GB" baseline="0" dirty="0"/>
                        <a:t> out the activity</a:t>
                      </a: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No.</a:t>
                      </a:r>
                      <a:r>
                        <a:rPr lang="en-GB" baseline="0" dirty="0"/>
                        <a:t> h</a:t>
                      </a:r>
                      <a:r>
                        <a:rPr lang="en-GB" dirty="0"/>
                        <a:t>ouseholds headed by widows</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Percentage carrying</a:t>
                      </a:r>
                      <a:r>
                        <a:rPr lang="en-GB" baseline="0" dirty="0"/>
                        <a:t> out the activity</a:t>
                      </a:r>
                      <a:endParaRPr lang="en-GB" dirty="0"/>
                    </a:p>
                    <a:p>
                      <a:pPr algn="ctr"/>
                      <a:endParaRPr lang="en-GB" dirty="0"/>
                    </a:p>
                  </a:txBody>
                  <a:tcPr/>
                </a:tc>
                <a:extLst>
                  <a:ext uri="{0D108BD9-81ED-4DB2-BD59-A6C34878D82A}">
                    <a16:rowId xmlns:a16="http://schemas.microsoft.com/office/drawing/2014/main" val="2451042471"/>
                  </a:ext>
                </a:extLst>
              </a:tr>
              <a:tr h="609178">
                <a:tc>
                  <a:txBody>
                    <a:bodyPr/>
                    <a:lstStyle/>
                    <a:p>
                      <a:r>
                        <a:rPr lang="en-GB" dirty="0"/>
                        <a:t>Arable farming</a:t>
                      </a:r>
                    </a:p>
                  </a:txBody>
                  <a:tcPr/>
                </a:tc>
                <a:tc>
                  <a:txBody>
                    <a:bodyPr/>
                    <a:lstStyle/>
                    <a:p>
                      <a:r>
                        <a:rPr lang="en-GB" dirty="0"/>
                        <a:t>53</a:t>
                      </a:r>
                    </a:p>
                  </a:txBody>
                  <a:tcPr/>
                </a:tc>
                <a:tc>
                  <a:txBody>
                    <a:bodyPr/>
                    <a:lstStyle/>
                    <a:p>
                      <a:r>
                        <a:rPr lang="en-GB" b="1" dirty="0"/>
                        <a:t>70.7%</a:t>
                      </a:r>
                    </a:p>
                  </a:txBody>
                  <a:tcPr/>
                </a:tc>
                <a:tc>
                  <a:txBody>
                    <a:bodyPr/>
                    <a:lstStyle/>
                    <a:p>
                      <a:r>
                        <a:rPr lang="en-GB" dirty="0"/>
                        <a:t>21</a:t>
                      </a:r>
                    </a:p>
                  </a:txBody>
                  <a:tcPr/>
                </a:tc>
                <a:tc>
                  <a:txBody>
                    <a:bodyPr/>
                    <a:lstStyle/>
                    <a:p>
                      <a:r>
                        <a:rPr lang="en-GB" b="1" dirty="0"/>
                        <a:t>28.0%</a:t>
                      </a:r>
                    </a:p>
                  </a:txBody>
                  <a:tcPr/>
                </a:tc>
                <a:extLst>
                  <a:ext uri="{0D108BD9-81ED-4DB2-BD59-A6C34878D82A}">
                    <a16:rowId xmlns:a16="http://schemas.microsoft.com/office/drawing/2014/main" val="897152185"/>
                  </a:ext>
                </a:extLst>
              </a:tr>
              <a:tr h="609178">
                <a:tc>
                  <a:txBody>
                    <a:bodyPr/>
                    <a:lstStyle/>
                    <a:p>
                      <a:r>
                        <a:rPr lang="en-GB" dirty="0"/>
                        <a:t>Livestock farming</a:t>
                      </a:r>
                    </a:p>
                  </a:txBody>
                  <a:tcPr/>
                </a:tc>
                <a:tc>
                  <a:txBody>
                    <a:bodyPr/>
                    <a:lstStyle/>
                    <a:p>
                      <a:r>
                        <a:rPr lang="en-GB" dirty="0"/>
                        <a:t>66</a:t>
                      </a:r>
                    </a:p>
                  </a:txBody>
                  <a:tcPr/>
                </a:tc>
                <a:tc>
                  <a:txBody>
                    <a:bodyPr/>
                    <a:lstStyle/>
                    <a:p>
                      <a:r>
                        <a:rPr lang="en-GB" b="1" dirty="0"/>
                        <a:t>88.0%</a:t>
                      </a:r>
                    </a:p>
                  </a:txBody>
                  <a:tcPr/>
                </a:tc>
                <a:tc>
                  <a:txBody>
                    <a:bodyPr/>
                    <a:lstStyle/>
                    <a:p>
                      <a:r>
                        <a:rPr lang="en-GB" dirty="0"/>
                        <a:t>45</a:t>
                      </a:r>
                    </a:p>
                  </a:txBody>
                  <a:tcPr/>
                </a:tc>
                <a:tc>
                  <a:txBody>
                    <a:bodyPr/>
                    <a:lstStyle/>
                    <a:p>
                      <a:r>
                        <a:rPr lang="en-GB" b="1" dirty="0"/>
                        <a:t>60.0%</a:t>
                      </a:r>
                    </a:p>
                  </a:txBody>
                  <a:tcPr/>
                </a:tc>
                <a:extLst>
                  <a:ext uri="{0D108BD9-81ED-4DB2-BD59-A6C34878D82A}">
                    <a16:rowId xmlns:a16="http://schemas.microsoft.com/office/drawing/2014/main" val="3409263054"/>
                  </a:ext>
                </a:extLst>
              </a:tr>
              <a:tr h="609178">
                <a:tc>
                  <a:txBody>
                    <a:bodyPr/>
                    <a:lstStyle/>
                    <a:p>
                      <a:r>
                        <a:rPr lang="en-GB" dirty="0"/>
                        <a:t>Food processing</a:t>
                      </a:r>
                    </a:p>
                  </a:txBody>
                  <a:tcPr/>
                </a:tc>
                <a:tc>
                  <a:txBody>
                    <a:bodyPr/>
                    <a:lstStyle/>
                    <a:p>
                      <a:r>
                        <a:rPr lang="en-GB" dirty="0"/>
                        <a:t>49</a:t>
                      </a:r>
                    </a:p>
                  </a:txBody>
                  <a:tcPr/>
                </a:tc>
                <a:tc>
                  <a:txBody>
                    <a:bodyPr/>
                    <a:lstStyle/>
                    <a:p>
                      <a:r>
                        <a:rPr lang="en-GB" b="1" dirty="0"/>
                        <a:t>65.3%</a:t>
                      </a:r>
                    </a:p>
                  </a:txBody>
                  <a:tcPr/>
                </a:tc>
                <a:tc>
                  <a:txBody>
                    <a:bodyPr/>
                    <a:lstStyle/>
                    <a:p>
                      <a:r>
                        <a:rPr lang="en-GB" dirty="0"/>
                        <a:t>40</a:t>
                      </a:r>
                    </a:p>
                  </a:txBody>
                  <a:tcPr/>
                </a:tc>
                <a:tc>
                  <a:txBody>
                    <a:bodyPr/>
                    <a:lstStyle/>
                    <a:p>
                      <a:r>
                        <a:rPr lang="en-GB" b="1" dirty="0"/>
                        <a:t>53.3%</a:t>
                      </a:r>
                    </a:p>
                  </a:txBody>
                  <a:tcPr/>
                </a:tc>
                <a:extLst>
                  <a:ext uri="{0D108BD9-81ED-4DB2-BD59-A6C34878D82A}">
                    <a16:rowId xmlns:a16="http://schemas.microsoft.com/office/drawing/2014/main" val="2604048186"/>
                  </a:ext>
                </a:extLst>
              </a:tr>
              <a:tr h="609178">
                <a:tc>
                  <a:txBody>
                    <a:bodyPr/>
                    <a:lstStyle/>
                    <a:p>
                      <a:r>
                        <a:rPr lang="en-GB" dirty="0"/>
                        <a:t>Textiles</a:t>
                      </a:r>
                    </a:p>
                  </a:txBody>
                  <a:tcPr/>
                </a:tc>
                <a:tc>
                  <a:txBody>
                    <a:bodyPr/>
                    <a:lstStyle/>
                    <a:p>
                      <a:r>
                        <a:rPr lang="en-GB" dirty="0"/>
                        <a:t>46</a:t>
                      </a:r>
                    </a:p>
                  </a:txBody>
                  <a:tcPr/>
                </a:tc>
                <a:tc>
                  <a:txBody>
                    <a:bodyPr/>
                    <a:lstStyle/>
                    <a:p>
                      <a:r>
                        <a:rPr lang="en-GB" b="1" dirty="0"/>
                        <a:t>61.3%</a:t>
                      </a:r>
                    </a:p>
                  </a:txBody>
                  <a:tcPr/>
                </a:tc>
                <a:tc>
                  <a:txBody>
                    <a:bodyPr/>
                    <a:lstStyle/>
                    <a:p>
                      <a:r>
                        <a:rPr lang="en-GB" dirty="0"/>
                        <a:t>32</a:t>
                      </a:r>
                    </a:p>
                  </a:txBody>
                  <a:tcPr/>
                </a:tc>
                <a:tc>
                  <a:txBody>
                    <a:bodyPr/>
                    <a:lstStyle/>
                    <a:p>
                      <a:r>
                        <a:rPr lang="en-GB" b="1" dirty="0"/>
                        <a:t>42.7%</a:t>
                      </a:r>
                    </a:p>
                  </a:txBody>
                  <a:tcPr/>
                </a:tc>
                <a:extLst>
                  <a:ext uri="{0D108BD9-81ED-4DB2-BD59-A6C34878D82A}">
                    <a16:rowId xmlns:a16="http://schemas.microsoft.com/office/drawing/2014/main" val="3136643510"/>
                  </a:ext>
                </a:extLst>
              </a:tr>
              <a:tr h="609178">
                <a:tc>
                  <a:txBody>
                    <a:bodyPr/>
                    <a:lstStyle/>
                    <a:p>
                      <a:r>
                        <a:rPr lang="en-GB" dirty="0"/>
                        <a:t>Specialist</a:t>
                      </a:r>
                      <a:r>
                        <a:rPr lang="en-GB" baseline="0" dirty="0"/>
                        <a:t> Trade</a:t>
                      </a:r>
                      <a:endParaRPr lang="en-GB" dirty="0"/>
                    </a:p>
                  </a:txBody>
                  <a:tcPr/>
                </a:tc>
                <a:tc>
                  <a:txBody>
                    <a:bodyPr/>
                    <a:lstStyle/>
                    <a:p>
                      <a:r>
                        <a:rPr lang="en-GB" dirty="0"/>
                        <a:t>21</a:t>
                      </a:r>
                    </a:p>
                  </a:txBody>
                  <a:tcPr/>
                </a:tc>
                <a:tc>
                  <a:txBody>
                    <a:bodyPr/>
                    <a:lstStyle/>
                    <a:p>
                      <a:r>
                        <a:rPr lang="en-GB" b="1" dirty="0"/>
                        <a:t>28.0%</a:t>
                      </a:r>
                    </a:p>
                  </a:txBody>
                  <a:tcPr/>
                </a:tc>
                <a:tc>
                  <a:txBody>
                    <a:bodyPr/>
                    <a:lstStyle/>
                    <a:p>
                      <a:r>
                        <a:rPr lang="en-GB" dirty="0"/>
                        <a:t>4</a:t>
                      </a:r>
                    </a:p>
                  </a:txBody>
                  <a:tcPr/>
                </a:tc>
                <a:tc>
                  <a:txBody>
                    <a:bodyPr/>
                    <a:lstStyle/>
                    <a:p>
                      <a:r>
                        <a:rPr lang="en-GB" b="1" dirty="0"/>
                        <a:t>5.3%</a:t>
                      </a:r>
                    </a:p>
                  </a:txBody>
                  <a:tcPr/>
                </a:tc>
                <a:extLst>
                  <a:ext uri="{0D108BD9-81ED-4DB2-BD59-A6C34878D82A}">
                    <a16:rowId xmlns:a16="http://schemas.microsoft.com/office/drawing/2014/main" val="1549329168"/>
                  </a:ext>
                </a:extLst>
              </a:tr>
              <a:tr h="609178">
                <a:tc>
                  <a:txBody>
                    <a:bodyPr/>
                    <a:lstStyle/>
                    <a:p>
                      <a:r>
                        <a:rPr lang="en-GB" dirty="0"/>
                        <a:t>Money Lending</a:t>
                      </a:r>
                    </a:p>
                  </a:txBody>
                  <a:tcPr/>
                </a:tc>
                <a:tc>
                  <a:txBody>
                    <a:bodyPr/>
                    <a:lstStyle/>
                    <a:p>
                      <a:r>
                        <a:rPr lang="en-GB" dirty="0"/>
                        <a:t>20</a:t>
                      </a:r>
                    </a:p>
                  </a:txBody>
                  <a:tcPr/>
                </a:tc>
                <a:tc>
                  <a:txBody>
                    <a:bodyPr/>
                    <a:lstStyle/>
                    <a:p>
                      <a:r>
                        <a:rPr lang="en-GB" b="1" dirty="0"/>
                        <a:t>26.7%</a:t>
                      </a:r>
                    </a:p>
                  </a:txBody>
                  <a:tcPr/>
                </a:tc>
                <a:tc>
                  <a:txBody>
                    <a:bodyPr/>
                    <a:lstStyle/>
                    <a:p>
                      <a:r>
                        <a:rPr lang="en-GB" dirty="0"/>
                        <a:t>28</a:t>
                      </a:r>
                    </a:p>
                  </a:txBody>
                  <a:tcPr/>
                </a:tc>
                <a:tc>
                  <a:txBody>
                    <a:bodyPr/>
                    <a:lstStyle/>
                    <a:p>
                      <a:r>
                        <a:rPr lang="en-GB" b="1" dirty="0"/>
                        <a:t>37.3%</a:t>
                      </a:r>
                    </a:p>
                  </a:txBody>
                  <a:tcPr/>
                </a:tc>
                <a:extLst>
                  <a:ext uri="{0D108BD9-81ED-4DB2-BD59-A6C34878D82A}">
                    <a16:rowId xmlns:a16="http://schemas.microsoft.com/office/drawing/2014/main" val="1231108957"/>
                  </a:ext>
                </a:extLst>
              </a:tr>
            </a:tbl>
          </a:graphicData>
        </a:graphic>
      </p:graphicFrame>
    </p:spTree>
    <p:extLst>
      <p:ext uri="{BB962C8B-B14F-4D97-AF65-F5344CB8AC3E}">
        <p14:creationId xmlns:p14="http://schemas.microsoft.com/office/powerpoint/2010/main" val="2409819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634082"/>
          </a:xfrm>
        </p:spPr>
        <p:txBody>
          <a:bodyPr>
            <a:normAutofit fontScale="90000"/>
          </a:bodyPr>
          <a:lstStyle/>
          <a:p>
            <a:r>
              <a:rPr lang="en-GB" b="1" dirty="0"/>
              <a:t>Study Skills Interlude - Households</a:t>
            </a:r>
          </a:p>
        </p:txBody>
      </p:sp>
      <p:sp>
        <p:nvSpPr>
          <p:cNvPr id="3" name="TextBox 2"/>
          <p:cNvSpPr txBox="1"/>
          <p:nvPr/>
        </p:nvSpPr>
        <p:spPr>
          <a:xfrm>
            <a:off x="191344" y="1916832"/>
            <a:ext cx="11737304" cy="255454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We have been looking at historical data based on ‘households’</a:t>
            </a:r>
          </a:p>
          <a:p>
            <a:pPr marL="342900" indent="-342900">
              <a:spcBef>
                <a:spcPts val="600"/>
              </a:spcBef>
              <a:spcAft>
                <a:spcPts val="600"/>
              </a:spcAft>
              <a:buFont typeface="Arial" panose="020B0604020202020204" pitchFamily="34" charset="0"/>
              <a:buChar char="•"/>
            </a:pPr>
            <a:r>
              <a:rPr lang="en-GB" sz="2800" dirty="0"/>
              <a:t>This is also a phrase that is used in contemporary data and statistics (e.g. household income).</a:t>
            </a:r>
          </a:p>
          <a:p>
            <a:pPr marL="342900" indent="-342900">
              <a:spcBef>
                <a:spcPts val="600"/>
              </a:spcBef>
              <a:spcAft>
                <a:spcPts val="600"/>
              </a:spcAft>
              <a:buFont typeface="Arial" panose="020B0604020202020204" pitchFamily="34" charset="0"/>
              <a:buChar char="•"/>
            </a:pPr>
            <a:r>
              <a:rPr lang="en-GB" sz="2800" dirty="0"/>
              <a:t>As with many phrases that we use we need to be aware of the specific meaning in a social science context.</a:t>
            </a:r>
          </a:p>
        </p:txBody>
      </p:sp>
      <p:sp>
        <p:nvSpPr>
          <p:cNvPr id="5" name="TextBox 4"/>
          <p:cNvSpPr txBox="1"/>
          <p:nvPr/>
        </p:nvSpPr>
        <p:spPr>
          <a:xfrm>
            <a:off x="2423592" y="5194515"/>
            <a:ext cx="6696744" cy="830997"/>
          </a:xfrm>
          <a:prstGeom prst="rect">
            <a:avLst/>
          </a:prstGeom>
          <a:noFill/>
        </p:spPr>
        <p:txBody>
          <a:bodyPr wrap="square" rtlCol="0">
            <a:spAutoFit/>
          </a:bodyPr>
          <a:lstStyle/>
          <a:p>
            <a:pPr algn="ctr">
              <a:spcBef>
                <a:spcPts val="600"/>
              </a:spcBef>
              <a:spcAft>
                <a:spcPts val="600"/>
              </a:spcAft>
            </a:pPr>
            <a:r>
              <a:rPr lang="en-GB" sz="2400" i="1" dirty="0"/>
              <a:t>What do you understand the terms ‘household’ to mean?</a:t>
            </a:r>
          </a:p>
        </p:txBody>
      </p:sp>
    </p:spTree>
    <p:extLst>
      <p:ext uri="{BB962C8B-B14F-4D97-AF65-F5344CB8AC3E}">
        <p14:creationId xmlns:p14="http://schemas.microsoft.com/office/powerpoint/2010/main" val="2651803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634082"/>
          </a:xfrm>
        </p:spPr>
        <p:txBody>
          <a:bodyPr>
            <a:normAutofit fontScale="90000"/>
          </a:bodyPr>
          <a:lstStyle/>
          <a:p>
            <a:r>
              <a:rPr lang="en-GB" b="1" dirty="0"/>
              <a:t>Study Skills Interlude - Households</a:t>
            </a:r>
          </a:p>
        </p:txBody>
      </p:sp>
      <p:sp>
        <p:nvSpPr>
          <p:cNvPr id="3" name="TextBox 2"/>
          <p:cNvSpPr txBox="1"/>
          <p:nvPr/>
        </p:nvSpPr>
        <p:spPr>
          <a:xfrm>
            <a:off x="263352" y="1634575"/>
            <a:ext cx="11665296" cy="196977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As you develop your research skills you should have a list (either an actual list or a mental list) of sources of such definitions that you know you can rely on.</a:t>
            </a:r>
          </a:p>
          <a:p>
            <a:pPr marL="342900" indent="-342900">
              <a:spcBef>
                <a:spcPts val="600"/>
              </a:spcBef>
              <a:spcAft>
                <a:spcPts val="600"/>
              </a:spcAft>
              <a:buFont typeface="Arial" panose="020B0604020202020204" pitchFamily="34" charset="0"/>
              <a:buChar char="•"/>
            </a:pPr>
            <a:r>
              <a:rPr lang="en-GB" sz="2800" dirty="0"/>
              <a:t>In this case you need to be sure that the definition is ‘official’ and is the same as that used by Governments, social scientists etc.</a:t>
            </a:r>
          </a:p>
        </p:txBody>
      </p:sp>
      <p:sp>
        <p:nvSpPr>
          <p:cNvPr id="5" name="TextBox 4"/>
          <p:cNvSpPr txBox="1"/>
          <p:nvPr/>
        </p:nvSpPr>
        <p:spPr>
          <a:xfrm>
            <a:off x="2639616" y="4365104"/>
            <a:ext cx="6696744" cy="830997"/>
          </a:xfrm>
          <a:prstGeom prst="rect">
            <a:avLst/>
          </a:prstGeom>
          <a:noFill/>
        </p:spPr>
        <p:txBody>
          <a:bodyPr wrap="square" rtlCol="0">
            <a:spAutoFit/>
          </a:bodyPr>
          <a:lstStyle/>
          <a:p>
            <a:pPr algn="ctr">
              <a:spcBef>
                <a:spcPts val="600"/>
              </a:spcBef>
              <a:spcAft>
                <a:spcPts val="600"/>
              </a:spcAft>
            </a:pPr>
            <a:r>
              <a:rPr lang="en-GB" sz="2400" i="1" dirty="0"/>
              <a:t>Where might you choose to look for such a definition?</a:t>
            </a:r>
          </a:p>
        </p:txBody>
      </p:sp>
      <p:sp>
        <p:nvSpPr>
          <p:cNvPr id="4" name="TextBox 3"/>
          <p:cNvSpPr txBox="1"/>
          <p:nvPr/>
        </p:nvSpPr>
        <p:spPr>
          <a:xfrm>
            <a:off x="4079776" y="5877272"/>
            <a:ext cx="4104456" cy="369332"/>
          </a:xfrm>
          <a:prstGeom prst="rect">
            <a:avLst/>
          </a:prstGeom>
          <a:noFill/>
        </p:spPr>
        <p:txBody>
          <a:bodyPr wrap="square" rtlCol="0">
            <a:spAutoFit/>
          </a:bodyPr>
          <a:lstStyle/>
          <a:p>
            <a:r>
              <a:rPr lang="en-GB" dirty="0"/>
              <a:t>Families &amp; Households statistics explained</a:t>
            </a:r>
          </a:p>
        </p:txBody>
      </p:sp>
      <p:pic>
        <p:nvPicPr>
          <p:cNvPr id="7" name="Picture 6">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02808" y="5649883"/>
            <a:ext cx="829717" cy="824111"/>
          </a:xfrm>
          <a:prstGeom prst="rect">
            <a:avLst/>
          </a:prstGeom>
        </p:spPr>
      </p:pic>
    </p:spTree>
    <p:extLst>
      <p:ext uri="{BB962C8B-B14F-4D97-AF65-F5344CB8AC3E}">
        <p14:creationId xmlns:p14="http://schemas.microsoft.com/office/powerpoint/2010/main" val="2239872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361020" y="1713492"/>
            <a:ext cx="11305256" cy="187743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We have already seen that each family produced food for its own needs</a:t>
            </a:r>
          </a:p>
          <a:p>
            <a:pPr marL="342900" indent="-342900">
              <a:spcBef>
                <a:spcPts val="600"/>
              </a:spcBef>
              <a:spcAft>
                <a:spcPts val="600"/>
              </a:spcAft>
              <a:buFont typeface="Arial" panose="020B0604020202020204" pitchFamily="34" charset="0"/>
              <a:buChar char="•"/>
            </a:pPr>
            <a:r>
              <a:rPr lang="en-GB" sz="2400" dirty="0"/>
              <a:t>However families worked together in some aspects of agricultural production in what is known as ‘communal organisation’.</a:t>
            </a:r>
          </a:p>
          <a:p>
            <a:pPr marL="342900" indent="-342900">
              <a:spcBef>
                <a:spcPts val="600"/>
              </a:spcBef>
              <a:spcAft>
                <a:spcPts val="600"/>
              </a:spcAft>
              <a:buFont typeface="Arial" panose="020B0604020202020204" pitchFamily="34" charset="0"/>
              <a:buChar char="•"/>
            </a:pPr>
            <a:r>
              <a:rPr lang="en-GB" sz="2400" dirty="0"/>
              <a:t>There were a number of reasons for this, as follows;</a:t>
            </a:r>
          </a:p>
        </p:txBody>
      </p:sp>
      <p:sp>
        <p:nvSpPr>
          <p:cNvPr id="2" name="TextBox 1"/>
          <p:cNvSpPr txBox="1"/>
          <p:nvPr/>
        </p:nvSpPr>
        <p:spPr>
          <a:xfrm>
            <a:off x="191344" y="890249"/>
            <a:ext cx="7128792" cy="461665"/>
          </a:xfrm>
          <a:prstGeom prst="rect">
            <a:avLst/>
          </a:prstGeom>
          <a:noFill/>
        </p:spPr>
        <p:txBody>
          <a:bodyPr wrap="square" rtlCol="0">
            <a:spAutoFit/>
          </a:bodyPr>
          <a:lstStyle/>
          <a:p>
            <a:r>
              <a:rPr lang="en-GB" sz="2400" b="1" dirty="0"/>
              <a:t>The organisation of work before the 18</a:t>
            </a:r>
            <a:r>
              <a:rPr lang="en-GB" sz="2400" b="1" baseline="30000" dirty="0"/>
              <a:t>th</a:t>
            </a:r>
            <a:r>
              <a:rPr lang="en-GB" sz="2400" b="1" dirty="0"/>
              <a:t> century</a:t>
            </a:r>
          </a:p>
        </p:txBody>
      </p:sp>
      <p:sp>
        <p:nvSpPr>
          <p:cNvPr id="4" name="TextBox 3"/>
          <p:cNvSpPr txBox="1"/>
          <p:nvPr/>
        </p:nvSpPr>
        <p:spPr>
          <a:xfrm>
            <a:off x="479376" y="3933056"/>
            <a:ext cx="11449272" cy="1631216"/>
          </a:xfrm>
          <a:prstGeom prst="rect">
            <a:avLst/>
          </a:prstGeom>
          <a:noFill/>
        </p:spPr>
        <p:txBody>
          <a:bodyPr wrap="square" rtlCol="0">
            <a:spAutoFit/>
          </a:bodyPr>
          <a:lstStyle/>
          <a:p>
            <a:pPr marL="457200" indent="-457200">
              <a:spcBef>
                <a:spcPts val="600"/>
              </a:spcBef>
              <a:spcAft>
                <a:spcPts val="600"/>
              </a:spcAft>
              <a:buFont typeface="+mj-lt"/>
              <a:buAutoNum type="arabicPeriod"/>
            </a:pPr>
            <a:r>
              <a:rPr lang="en-GB" sz="2000" dirty="0"/>
              <a:t>The work of ploughing the land, planting and harvesting crops had to be done by everybody at the same time</a:t>
            </a:r>
          </a:p>
          <a:p>
            <a:pPr marL="457200" indent="-457200">
              <a:spcBef>
                <a:spcPts val="600"/>
              </a:spcBef>
              <a:spcAft>
                <a:spcPts val="600"/>
              </a:spcAft>
              <a:buFont typeface="+mj-lt"/>
              <a:buAutoNum type="arabicPeriod"/>
            </a:pPr>
            <a:r>
              <a:rPr lang="en-GB" sz="2000" dirty="0"/>
              <a:t>Ploughs needed 8 oxen to pull them so each family contribute one animal to a team</a:t>
            </a:r>
          </a:p>
          <a:p>
            <a:pPr marL="457200" indent="-457200">
              <a:spcBef>
                <a:spcPts val="600"/>
              </a:spcBef>
              <a:spcAft>
                <a:spcPts val="600"/>
              </a:spcAft>
              <a:buFont typeface="+mj-lt"/>
              <a:buAutoNum type="arabicPeriod"/>
            </a:pPr>
            <a:r>
              <a:rPr lang="en-GB" sz="2000" dirty="0"/>
              <a:t>The most common method of farming was the Open Field system</a:t>
            </a:r>
          </a:p>
        </p:txBody>
      </p:sp>
    </p:spTree>
    <p:extLst>
      <p:ext uri="{BB962C8B-B14F-4D97-AF65-F5344CB8AC3E}">
        <p14:creationId xmlns:p14="http://schemas.microsoft.com/office/powerpoint/2010/main" val="1960261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2" name="TextBox 1"/>
          <p:cNvSpPr txBox="1"/>
          <p:nvPr/>
        </p:nvSpPr>
        <p:spPr>
          <a:xfrm>
            <a:off x="1775520" y="980729"/>
            <a:ext cx="7128792" cy="461665"/>
          </a:xfrm>
          <a:prstGeom prst="rect">
            <a:avLst/>
          </a:prstGeom>
          <a:noFill/>
        </p:spPr>
        <p:txBody>
          <a:bodyPr wrap="square" rtlCol="0">
            <a:spAutoFit/>
          </a:bodyPr>
          <a:lstStyle/>
          <a:p>
            <a:r>
              <a:rPr lang="en-GB" sz="2400" b="1" dirty="0"/>
              <a:t>The organisation of work before the 18</a:t>
            </a:r>
            <a:r>
              <a:rPr lang="en-GB" sz="2400" b="1" baseline="30000" dirty="0"/>
              <a:t>th</a:t>
            </a:r>
            <a:r>
              <a:rPr lang="en-GB" sz="2400" b="1" dirty="0"/>
              <a:t> century</a:t>
            </a:r>
          </a:p>
        </p:txBody>
      </p:sp>
      <p:pic>
        <p:nvPicPr>
          <p:cNvPr id="7" name="Picture 6"/>
          <p:cNvPicPr>
            <a:picLocks noChangeAspect="1"/>
          </p:cNvPicPr>
          <p:nvPr/>
        </p:nvPicPr>
        <p:blipFill>
          <a:blip r:embed="rId2"/>
          <a:stretch>
            <a:fillRect/>
          </a:stretch>
        </p:blipFill>
        <p:spPr>
          <a:xfrm>
            <a:off x="3143672" y="1700808"/>
            <a:ext cx="5538192" cy="4153644"/>
          </a:xfrm>
          <a:prstGeom prst="rect">
            <a:avLst/>
          </a:prstGeom>
        </p:spPr>
      </p:pic>
    </p:spTree>
    <p:extLst>
      <p:ext uri="{BB962C8B-B14F-4D97-AF65-F5344CB8AC3E}">
        <p14:creationId xmlns:p14="http://schemas.microsoft.com/office/powerpoint/2010/main" val="1556055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19336" y="1628801"/>
            <a:ext cx="11881320" cy="366254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One significant change that occurred in towns and cities was the development of the Craft Guilds</a:t>
            </a:r>
          </a:p>
          <a:p>
            <a:pPr marL="342900" indent="-342900">
              <a:spcBef>
                <a:spcPts val="600"/>
              </a:spcBef>
              <a:spcAft>
                <a:spcPts val="600"/>
              </a:spcAft>
              <a:buFont typeface="Arial" panose="020B0604020202020204" pitchFamily="34" charset="0"/>
              <a:buChar char="•"/>
            </a:pPr>
            <a:r>
              <a:rPr lang="en-GB" sz="2600" dirty="0"/>
              <a:t>These were established for all of the specialised trades</a:t>
            </a:r>
          </a:p>
          <a:p>
            <a:pPr marL="342900" indent="-342900">
              <a:spcBef>
                <a:spcPts val="600"/>
              </a:spcBef>
              <a:spcAft>
                <a:spcPts val="600"/>
              </a:spcAft>
              <a:buFont typeface="Arial" panose="020B0604020202020204" pitchFamily="34" charset="0"/>
              <a:buChar char="•"/>
            </a:pPr>
            <a:r>
              <a:rPr lang="en-GB" sz="2600" dirty="0"/>
              <a:t>The Guilds regulated who could and could not undertake a trade in a town or city</a:t>
            </a:r>
          </a:p>
          <a:p>
            <a:pPr marL="342900" indent="-342900">
              <a:spcBef>
                <a:spcPts val="600"/>
              </a:spcBef>
              <a:spcAft>
                <a:spcPts val="600"/>
              </a:spcAft>
              <a:buFont typeface="Arial" panose="020B0604020202020204" pitchFamily="34" charset="0"/>
              <a:buChar char="•"/>
            </a:pPr>
            <a:r>
              <a:rPr lang="en-GB" sz="2600" dirty="0"/>
              <a:t>They fixed prices for goods and services and intervened in trade disputes</a:t>
            </a:r>
          </a:p>
          <a:p>
            <a:pPr marL="342900" indent="-342900">
              <a:spcBef>
                <a:spcPts val="600"/>
              </a:spcBef>
              <a:spcAft>
                <a:spcPts val="600"/>
              </a:spcAft>
              <a:buFont typeface="Arial" panose="020B0604020202020204" pitchFamily="34" charset="0"/>
              <a:buChar char="•"/>
            </a:pPr>
            <a:r>
              <a:rPr lang="en-GB" sz="2600" dirty="0"/>
              <a:t>They established a strict hierarchy of ‘Masters’, ‘Journeymen’ and ‘Apprentices’ </a:t>
            </a:r>
          </a:p>
          <a:p>
            <a:pPr marL="342900" indent="-342900">
              <a:spcBef>
                <a:spcPts val="600"/>
              </a:spcBef>
              <a:spcAft>
                <a:spcPts val="600"/>
              </a:spcAft>
              <a:buFont typeface="Arial" panose="020B0604020202020204" pitchFamily="34" charset="0"/>
              <a:buChar char="•"/>
            </a:pPr>
            <a:r>
              <a:rPr lang="en-GB" sz="2600" dirty="0"/>
              <a:t>Training was long (often 7 years or more)</a:t>
            </a:r>
          </a:p>
        </p:txBody>
      </p:sp>
      <p:sp>
        <p:nvSpPr>
          <p:cNvPr id="2" name="TextBox 1"/>
          <p:cNvSpPr txBox="1"/>
          <p:nvPr/>
        </p:nvSpPr>
        <p:spPr>
          <a:xfrm>
            <a:off x="191344" y="808090"/>
            <a:ext cx="7128792" cy="461665"/>
          </a:xfrm>
          <a:prstGeom prst="rect">
            <a:avLst/>
          </a:prstGeom>
          <a:noFill/>
        </p:spPr>
        <p:txBody>
          <a:bodyPr wrap="square" rtlCol="0">
            <a:spAutoFit/>
          </a:bodyPr>
          <a:lstStyle/>
          <a:p>
            <a:r>
              <a:rPr lang="en-GB" sz="2400" b="1" dirty="0"/>
              <a:t>The organisation of work before the 18</a:t>
            </a:r>
            <a:r>
              <a:rPr lang="en-GB" sz="2400" b="1" baseline="30000" dirty="0"/>
              <a:t>th</a:t>
            </a:r>
            <a:r>
              <a:rPr lang="en-GB" sz="2400" b="1" dirty="0"/>
              <a:t> century</a:t>
            </a:r>
          </a:p>
        </p:txBody>
      </p:sp>
      <p:sp>
        <p:nvSpPr>
          <p:cNvPr id="6" name="TextBox 5"/>
          <p:cNvSpPr txBox="1"/>
          <p:nvPr/>
        </p:nvSpPr>
        <p:spPr>
          <a:xfrm>
            <a:off x="7248128" y="6237312"/>
            <a:ext cx="2520280" cy="369332"/>
          </a:xfrm>
          <a:prstGeom prst="rect">
            <a:avLst/>
          </a:prstGeom>
          <a:noFill/>
        </p:spPr>
        <p:txBody>
          <a:bodyPr wrap="square" rtlCol="0">
            <a:spAutoFit/>
          </a:bodyPr>
          <a:lstStyle/>
          <a:p>
            <a:r>
              <a:rPr lang="en-GB" dirty="0"/>
              <a:t>(Based on </a:t>
            </a:r>
            <a:r>
              <a:rPr lang="en-GB" dirty="0" err="1"/>
              <a:t>Kieser</a:t>
            </a:r>
            <a:r>
              <a:rPr lang="en-GB" dirty="0"/>
              <a:t>, 1989)</a:t>
            </a:r>
          </a:p>
        </p:txBody>
      </p:sp>
    </p:spTree>
    <p:extLst>
      <p:ext uri="{BB962C8B-B14F-4D97-AF65-F5344CB8AC3E}">
        <p14:creationId xmlns:p14="http://schemas.microsoft.com/office/powerpoint/2010/main" val="1128571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98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310680" y="1844824"/>
            <a:ext cx="11881320" cy="366254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We have already seen that some households undertook specialist work such as spinning wool and weaving cloth</a:t>
            </a:r>
          </a:p>
          <a:p>
            <a:pPr marL="342900" indent="-342900">
              <a:spcBef>
                <a:spcPts val="600"/>
              </a:spcBef>
              <a:spcAft>
                <a:spcPts val="600"/>
              </a:spcAft>
              <a:buFont typeface="Arial" panose="020B0604020202020204" pitchFamily="34" charset="0"/>
              <a:buChar char="•"/>
            </a:pPr>
            <a:r>
              <a:rPr lang="en-GB" sz="2400" dirty="0"/>
              <a:t>A system of early capitalism known as ‘putting out’ developed around these types of work</a:t>
            </a:r>
          </a:p>
          <a:p>
            <a:pPr marL="342900" indent="-342900">
              <a:spcBef>
                <a:spcPts val="600"/>
              </a:spcBef>
              <a:spcAft>
                <a:spcPts val="600"/>
              </a:spcAft>
              <a:buFont typeface="Arial" panose="020B0604020202020204" pitchFamily="34" charset="0"/>
              <a:buChar char="•"/>
            </a:pPr>
            <a:r>
              <a:rPr lang="en-GB" sz="2400" dirty="0"/>
              <a:t>Merchants and entrepreneurs would but large amounts of raw material (e.g. wool) and then contract with individual households for them to do the spinning and weaving</a:t>
            </a:r>
          </a:p>
          <a:p>
            <a:pPr marL="342900" indent="-342900">
              <a:spcBef>
                <a:spcPts val="600"/>
              </a:spcBef>
              <a:spcAft>
                <a:spcPts val="600"/>
              </a:spcAft>
              <a:buFont typeface="Arial" panose="020B0604020202020204" pitchFamily="34" charset="0"/>
              <a:buChar char="•"/>
            </a:pPr>
            <a:r>
              <a:rPr lang="en-GB" sz="2400" dirty="0"/>
              <a:t>The work was done in the family’s own cottage and on spinning wheels and looms that were built and owned by the family</a:t>
            </a:r>
          </a:p>
          <a:p>
            <a:pPr marL="342900" indent="-342900">
              <a:spcBef>
                <a:spcPts val="600"/>
              </a:spcBef>
              <a:spcAft>
                <a:spcPts val="600"/>
              </a:spcAft>
              <a:buFont typeface="Arial" panose="020B0604020202020204" pitchFamily="34" charset="0"/>
              <a:buChar char="•"/>
            </a:pPr>
            <a:r>
              <a:rPr lang="en-GB" sz="2400" dirty="0"/>
              <a:t>This meant that families were at the mercy of the markets</a:t>
            </a:r>
          </a:p>
        </p:txBody>
      </p:sp>
      <p:sp>
        <p:nvSpPr>
          <p:cNvPr id="2" name="TextBox 1"/>
          <p:cNvSpPr txBox="1"/>
          <p:nvPr/>
        </p:nvSpPr>
        <p:spPr>
          <a:xfrm>
            <a:off x="191344" y="834525"/>
            <a:ext cx="7128792" cy="461665"/>
          </a:xfrm>
          <a:prstGeom prst="rect">
            <a:avLst/>
          </a:prstGeom>
          <a:noFill/>
        </p:spPr>
        <p:txBody>
          <a:bodyPr wrap="square" rtlCol="0">
            <a:spAutoFit/>
          </a:bodyPr>
          <a:lstStyle/>
          <a:p>
            <a:r>
              <a:rPr lang="en-GB" sz="2400" b="1" dirty="0"/>
              <a:t>The organisation of work before the 18</a:t>
            </a:r>
            <a:r>
              <a:rPr lang="en-GB" sz="2400" b="1" baseline="30000" dirty="0"/>
              <a:t>th</a:t>
            </a:r>
            <a:r>
              <a:rPr lang="en-GB" sz="2400" b="1" dirty="0"/>
              <a:t> century</a:t>
            </a:r>
          </a:p>
        </p:txBody>
      </p:sp>
    </p:spTree>
    <p:extLst>
      <p:ext uri="{BB962C8B-B14F-4D97-AF65-F5344CB8AC3E}">
        <p14:creationId xmlns:p14="http://schemas.microsoft.com/office/powerpoint/2010/main" val="4188770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2636912"/>
            <a:ext cx="8229600" cy="1143000"/>
          </a:xfrm>
        </p:spPr>
        <p:txBody>
          <a:bodyPr>
            <a:normAutofit fontScale="90000"/>
          </a:bodyPr>
          <a:lstStyle/>
          <a:p>
            <a:r>
              <a:rPr lang="en-GB" dirty="0"/>
              <a:t>In the next session we will look at how the Agricultural and Industrial Revolutions affected working patterns.</a:t>
            </a:r>
          </a:p>
        </p:txBody>
      </p:sp>
    </p:spTree>
    <p:extLst>
      <p:ext uri="{BB962C8B-B14F-4D97-AF65-F5344CB8AC3E}">
        <p14:creationId xmlns:p14="http://schemas.microsoft.com/office/powerpoint/2010/main" val="33001989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14801"/>
          </a:xfrm>
        </p:spPr>
        <p:txBody>
          <a:bodyPr>
            <a:normAutofit fontScale="90000"/>
          </a:bodyPr>
          <a:lstStyle/>
          <a:p>
            <a:r>
              <a:rPr lang="en-GB" b="1" dirty="0"/>
              <a:t>References</a:t>
            </a:r>
          </a:p>
        </p:txBody>
      </p:sp>
      <p:sp>
        <p:nvSpPr>
          <p:cNvPr id="11" name="TextBox 10"/>
          <p:cNvSpPr txBox="1"/>
          <p:nvPr/>
        </p:nvSpPr>
        <p:spPr>
          <a:xfrm>
            <a:off x="431371" y="2977208"/>
            <a:ext cx="11329258" cy="307777"/>
          </a:xfrm>
          <a:prstGeom prst="rect">
            <a:avLst/>
          </a:prstGeom>
          <a:noFill/>
        </p:spPr>
        <p:txBody>
          <a:bodyPr wrap="square" rtlCol="0">
            <a:spAutoFit/>
          </a:bodyPr>
          <a:lstStyle/>
          <a:p>
            <a:r>
              <a:rPr lang="en-GB" sz="1400" dirty="0"/>
              <a:t>Giddens, A. &amp; Sutton, P.W. (2013) </a:t>
            </a:r>
            <a:r>
              <a:rPr lang="en-GB" sz="1400" i="1" dirty="0"/>
              <a:t>Sociology</a:t>
            </a:r>
            <a:r>
              <a:rPr lang="en-GB" sz="1400" dirty="0"/>
              <a:t> (7</a:t>
            </a:r>
            <a:r>
              <a:rPr lang="en-GB" sz="1400" baseline="30000" dirty="0"/>
              <a:t>th</a:t>
            </a:r>
            <a:r>
              <a:rPr lang="en-GB" sz="1400" dirty="0"/>
              <a:t> Ed)</a:t>
            </a:r>
            <a:r>
              <a:rPr lang="en-GB" sz="1400" i="1" dirty="0"/>
              <a:t> </a:t>
            </a:r>
            <a:r>
              <a:rPr lang="en-GB" sz="1400" dirty="0"/>
              <a:t>Cambridge: Polity Press</a:t>
            </a:r>
          </a:p>
        </p:txBody>
      </p:sp>
      <p:sp>
        <p:nvSpPr>
          <p:cNvPr id="8" name="TextBox 7"/>
          <p:cNvSpPr txBox="1"/>
          <p:nvPr/>
        </p:nvSpPr>
        <p:spPr>
          <a:xfrm>
            <a:off x="396989" y="2132418"/>
            <a:ext cx="11329258" cy="738664"/>
          </a:xfrm>
          <a:prstGeom prst="rect">
            <a:avLst/>
          </a:prstGeom>
          <a:noFill/>
        </p:spPr>
        <p:txBody>
          <a:bodyPr wrap="square" rtlCol="0">
            <a:spAutoFit/>
          </a:bodyPr>
          <a:lstStyle/>
          <a:p>
            <a:r>
              <a:rPr lang="en-GB" sz="1400" dirty="0"/>
              <a:t>Earle, T. </a:t>
            </a:r>
            <a:r>
              <a:rPr lang="en-GB" sz="1400" i="1" dirty="0"/>
              <a:t>et al. </a:t>
            </a:r>
            <a:r>
              <a:rPr lang="en-GB" sz="1400" dirty="0"/>
              <a:t>(2015) ‘The Political Economy and Metal Trade in Bronze Age Europe: Understanding Regional Variability in Terms of Comparative Advantages and Articulations’ in </a:t>
            </a:r>
            <a:r>
              <a:rPr lang="en-GB" sz="1400" i="1" dirty="0"/>
              <a:t>European Journal of Archaeology </a:t>
            </a:r>
            <a:r>
              <a:rPr lang="en-GB" sz="1400" dirty="0"/>
              <a:t>Vol. 18 Issue (4) Available at: DOI: </a:t>
            </a:r>
            <a:r>
              <a:rPr lang="en-GB" sz="1400" u="sng" dirty="0">
                <a:hlinkClick r:id="rId2"/>
              </a:rPr>
              <a:t>10.1179/1461957115Y.0000000008</a:t>
            </a:r>
            <a:r>
              <a:rPr lang="en-GB" sz="1400" dirty="0"/>
              <a:t> [Accessed 26/02/2024]</a:t>
            </a:r>
          </a:p>
        </p:txBody>
      </p:sp>
      <p:sp>
        <p:nvSpPr>
          <p:cNvPr id="5" name="TextBox 4"/>
          <p:cNvSpPr txBox="1"/>
          <p:nvPr/>
        </p:nvSpPr>
        <p:spPr>
          <a:xfrm>
            <a:off x="411327" y="941820"/>
            <a:ext cx="10465162" cy="307777"/>
          </a:xfrm>
          <a:prstGeom prst="rect">
            <a:avLst/>
          </a:prstGeom>
          <a:noFill/>
        </p:spPr>
        <p:txBody>
          <a:bodyPr wrap="square" rtlCol="0">
            <a:spAutoFit/>
          </a:bodyPr>
          <a:lstStyle/>
          <a:p>
            <a:r>
              <a:rPr lang="en-GB" sz="1400" dirty="0"/>
              <a:t>Blois </a:t>
            </a:r>
            <a:r>
              <a:rPr lang="en-GB" sz="1400" i="1" dirty="0"/>
              <a:t>et al</a:t>
            </a:r>
            <a:r>
              <a:rPr lang="en-GB" sz="1400" dirty="0"/>
              <a:t>., (1997) </a:t>
            </a:r>
            <a:r>
              <a:rPr lang="en-GB" sz="1400" i="1" dirty="0"/>
              <a:t>An introduction to the ancient world</a:t>
            </a:r>
            <a:r>
              <a:rPr lang="en-GB" sz="1400" dirty="0"/>
              <a:t>, London: Routledge.</a:t>
            </a:r>
          </a:p>
        </p:txBody>
      </p:sp>
      <p:sp>
        <p:nvSpPr>
          <p:cNvPr id="9" name="TextBox 8"/>
          <p:cNvSpPr txBox="1"/>
          <p:nvPr/>
        </p:nvSpPr>
        <p:spPr>
          <a:xfrm>
            <a:off x="396022" y="1446749"/>
            <a:ext cx="11713302" cy="523220"/>
          </a:xfrm>
          <a:prstGeom prst="rect">
            <a:avLst/>
          </a:prstGeom>
          <a:noFill/>
        </p:spPr>
        <p:txBody>
          <a:bodyPr wrap="square" rtlCol="0">
            <a:spAutoFit/>
          </a:bodyPr>
          <a:lstStyle/>
          <a:p>
            <a:r>
              <a:rPr lang="en-GB" sz="1400" dirty="0"/>
              <a:t>DEFRA (2020) </a:t>
            </a:r>
            <a:r>
              <a:rPr lang="en-GB" sz="1400" i="1" dirty="0"/>
              <a:t>Official Statistics: Rural population and Migration </a:t>
            </a:r>
            <a:r>
              <a:rPr lang="en-GB" sz="1400" dirty="0"/>
              <a:t>Available at: </a:t>
            </a:r>
            <a:r>
              <a:rPr lang="en-GB" sz="1400" dirty="0">
                <a:hlinkClick r:id="rId3"/>
              </a:rPr>
              <a:t>https://www.gov.uk/government/publications/rural-population-and-migration/rural-population-201415#:~:text=In%202015%2C%2011.4%20million%20people,45%20per%20cent%20in%202001</a:t>
            </a:r>
            <a:r>
              <a:rPr lang="en-GB" sz="1400" dirty="0"/>
              <a:t>. [Accessed 26/02/2024]</a:t>
            </a:r>
            <a:endParaRPr lang="en-GB" sz="1400" i="1" dirty="0"/>
          </a:p>
        </p:txBody>
      </p:sp>
      <p:sp>
        <p:nvSpPr>
          <p:cNvPr id="10" name="TextBox 9"/>
          <p:cNvSpPr txBox="1"/>
          <p:nvPr/>
        </p:nvSpPr>
        <p:spPr>
          <a:xfrm>
            <a:off x="479376" y="3350091"/>
            <a:ext cx="10945216" cy="523220"/>
          </a:xfrm>
          <a:prstGeom prst="rect">
            <a:avLst/>
          </a:prstGeom>
          <a:noFill/>
        </p:spPr>
        <p:txBody>
          <a:bodyPr wrap="square" rtlCol="0">
            <a:spAutoFit/>
          </a:bodyPr>
          <a:lstStyle/>
          <a:p>
            <a:r>
              <a:rPr lang="en-GB" sz="1400" dirty="0" err="1"/>
              <a:t>Hubbs</a:t>
            </a:r>
            <a:r>
              <a:rPr lang="en-GB" sz="1400" dirty="0"/>
              <a:t>-Wright, S. (2020) ‘Medieval European peasant women: A fragmented historiography’ in </a:t>
            </a:r>
            <a:r>
              <a:rPr lang="en-GB" sz="1400" i="1" dirty="0"/>
              <a:t>History Compass</a:t>
            </a:r>
            <a:r>
              <a:rPr lang="en-GB" sz="1400" dirty="0"/>
              <a:t> Vole. 18 Issue 6 Available at:  </a:t>
            </a:r>
            <a:r>
              <a:rPr lang="en-GB" sz="1400" dirty="0">
                <a:hlinkClick r:id="rId4"/>
              </a:rPr>
              <a:t>https://doi-org.ezproxy.uwtsd.ac.uk/10.1111/hic3.12615</a:t>
            </a:r>
            <a:r>
              <a:rPr lang="en-GB" sz="1400" dirty="0"/>
              <a:t> [Accessed 26/02/2024]</a:t>
            </a:r>
          </a:p>
        </p:txBody>
      </p:sp>
      <p:sp>
        <p:nvSpPr>
          <p:cNvPr id="12" name="TextBox 11"/>
          <p:cNvSpPr txBox="1"/>
          <p:nvPr/>
        </p:nvSpPr>
        <p:spPr>
          <a:xfrm>
            <a:off x="440465" y="4994591"/>
            <a:ext cx="11329258" cy="738664"/>
          </a:xfrm>
          <a:prstGeom prst="rect">
            <a:avLst/>
          </a:prstGeom>
          <a:noFill/>
        </p:spPr>
        <p:txBody>
          <a:bodyPr wrap="square" rtlCol="0">
            <a:spAutoFit/>
          </a:bodyPr>
          <a:lstStyle/>
          <a:p>
            <a:r>
              <a:rPr lang="en-GB" sz="1400" dirty="0"/>
              <a:t>Office for National Statistics (No Date) </a:t>
            </a:r>
            <a:r>
              <a:rPr lang="en-GB" sz="1400" i="1" dirty="0"/>
              <a:t>Families and households statistics explained</a:t>
            </a:r>
            <a:r>
              <a:rPr lang="en-GB" sz="1400" dirty="0"/>
              <a:t> Available at: </a:t>
            </a:r>
            <a:r>
              <a:rPr lang="en-GB" sz="1400" dirty="0">
                <a:hlinkClick r:id="rId5"/>
              </a:rPr>
              <a:t>https://www.ons.gov.uk/peoplepopulationandcommunity/birthsdeathsandmarriages/families/articles/familiesandhouseholdsstatisticsexplained/2019-08-07</a:t>
            </a:r>
            <a:r>
              <a:rPr lang="en-GB" sz="1400" dirty="0"/>
              <a:t> [Accessed 26/02/2024]</a:t>
            </a:r>
            <a:endParaRPr lang="en-GB" sz="1400" i="1" dirty="0"/>
          </a:p>
        </p:txBody>
      </p:sp>
      <p:sp>
        <p:nvSpPr>
          <p:cNvPr id="3" name="TextBox 2"/>
          <p:cNvSpPr txBox="1"/>
          <p:nvPr/>
        </p:nvSpPr>
        <p:spPr>
          <a:xfrm>
            <a:off x="491377" y="4172341"/>
            <a:ext cx="10849206" cy="523220"/>
          </a:xfrm>
          <a:prstGeom prst="rect">
            <a:avLst/>
          </a:prstGeom>
          <a:noFill/>
        </p:spPr>
        <p:txBody>
          <a:bodyPr wrap="square" rtlCol="0">
            <a:spAutoFit/>
          </a:bodyPr>
          <a:lstStyle/>
          <a:p>
            <a:r>
              <a:rPr lang="en-GB" sz="1400" dirty="0" err="1"/>
              <a:t>Kieser</a:t>
            </a:r>
            <a:r>
              <a:rPr lang="en-GB" sz="1400" dirty="0"/>
              <a:t>, A. (1989). Organizational, Institutional, and Societal Evolution: Medieval Craft Guilds and the Genesis of Formal Organizations. Administrative Science Quarterly, 34(4), 540-564. doi:10.2307/2393566 [Accessed 26/02/2024]</a:t>
            </a:r>
          </a:p>
        </p:txBody>
      </p:sp>
    </p:spTree>
    <p:extLst>
      <p:ext uri="{BB962C8B-B14F-4D97-AF65-F5344CB8AC3E}">
        <p14:creationId xmlns:p14="http://schemas.microsoft.com/office/powerpoint/2010/main" val="32179121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14801"/>
          </a:xfrm>
        </p:spPr>
        <p:txBody>
          <a:bodyPr>
            <a:normAutofit fontScale="90000"/>
          </a:bodyPr>
          <a:lstStyle/>
          <a:p>
            <a:r>
              <a:rPr lang="en-GB" b="1" dirty="0"/>
              <a:t>References</a:t>
            </a:r>
          </a:p>
        </p:txBody>
      </p:sp>
      <p:sp>
        <p:nvSpPr>
          <p:cNvPr id="4" name="TextBox 3"/>
          <p:cNvSpPr txBox="1"/>
          <p:nvPr/>
        </p:nvSpPr>
        <p:spPr>
          <a:xfrm>
            <a:off x="281866" y="1844824"/>
            <a:ext cx="11705428" cy="523220"/>
          </a:xfrm>
          <a:prstGeom prst="rect">
            <a:avLst/>
          </a:prstGeom>
          <a:noFill/>
        </p:spPr>
        <p:txBody>
          <a:bodyPr wrap="square" rtlCol="0">
            <a:spAutoFit/>
          </a:bodyPr>
          <a:lstStyle/>
          <a:p>
            <a:r>
              <a:rPr lang="en-GB" sz="1400" dirty="0"/>
              <a:t>Scott, J. (Ed) (2014) </a:t>
            </a:r>
            <a:r>
              <a:rPr lang="en-GB" sz="1400" i="1" dirty="0"/>
              <a:t>Oxford Dictionary of Socio</a:t>
            </a:r>
            <a:r>
              <a:rPr lang="en-GB" sz="1400" dirty="0"/>
              <a:t>logy (4</a:t>
            </a:r>
            <a:r>
              <a:rPr lang="en-GB" sz="1400" baseline="30000" dirty="0"/>
              <a:t>th</a:t>
            </a:r>
            <a:r>
              <a:rPr lang="en-GB" sz="1400" dirty="0"/>
              <a:t> Ed)</a:t>
            </a:r>
            <a:r>
              <a:rPr lang="en-GB" sz="1400" i="1" dirty="0"/>
              <a:t> </a:t>
            </a:r>
            <a:r>
              <a:rPr lang="en-GB" sz="1400" dirty="0"/>
              <a:t>Oxford : OUP Available at: </a:t>
            </a:r>
            <a:r>
              <a:rPr lang="en-GB" sz="1400" dirty="0">
                <a:hlinkClick r:id="rId2"/>
              </a:rPr>
              <a:t>https://www-oxfordreference-com.ezproxy.uwtsd.ac.uk/view/10.1093/acref/9780199683581.001.0001/acref-9780199683581</a:t>
            </a:r>
            <a:r>
              <a:rPr lang="en-GB" sz="1400" dirty="0"/>
              <a:t> [Accessed 26/02/2024]</a:t>
            </a:r>
          </a:p>
        </p:txBody>
      </p:sp>
      <p:sp>
        <p:nvSpPr>
          <p:cNvPr id="6" name="TextBox 5"/>
          <p:cNvSpPr txBox="1"/>
          <p:nvPr/>
        </p:nvSpPr>
        <p:spPr>
          <a:xfrm>
            <a:off x="304950" y="2636332"/>
            <a:ext cx="11705428" cy="307777"/>
          </a:xfrm>
          <a:prstGeom prst="rect">
            <a:avLst/>
          </a:prstGeom>
          <a:noFill/>
        </p:spPr>
        <p:txBody>
          <a:bodyPr wrap="square" rtlCol="0">
            <a:spAutoFit/>
          </a:bodyPr>
          <a:lstStyle/>
          <a:p>
            <a:r>
              <a:rPr lang="en-GB" sz="1400" dirty="0" err="1"/>
              <a:t>Smelser</a:t>
            </a:r>
            <a:r>
              <a:rPr lang="en-GB" sz="1400" dirty="0"/>
              <a:t>, N.J. &amp; </a:t>
            </a:r>
            <a:r>
              <a:rPr lang="en-GB" sz="1400" dirty="0" err="1"/>
              <a:t>Baltes</a:t>
            </a:r>
            <a:r>
              <a:rPr lang="en-GB" sz="1400" dirty="0"/>
              <a:t>, P.B. (Eds.) (2001) </a:t>
            </a:r>
            <a:r>
              <a:rPr lang="en-GB" sz="1400" i="1" dirty="0"/>
              <a:t>International Encyclopedia of Social and Behavioural Sciences</a:t>
            </a:r>
            <a:r>
              <a:rPr lang="en-GB" sz="1400" dirty="0"/>
              <a:t> (4</a:t>
            </a:r>
            <a:r>
              <a:rPr lang="en-GB" sz="1400" baseline="30000" dirty="0"/>
              <a:t>th</a:t>
            </a:r>
            <a:r>
              <a:rPr lang="en-GB" sz="1400" dirty="0"/>
              <a:t> Ed)</a:t>
            </a:r>
            <a:r>
              <a:rPr lang="en-GB" sz="1400" i="1" dirty="0"/>
              <a:t> </a:t>
            </a:r>
            <a:r>
              <a:rPr lang="en-GB" sz="1400" dirty="0"/>
              <a:t>USA : </a:t>
            </a:r>
            <a:r>
              <a:rPr lang="en-GB" sz="1400" dirty="0" err="1"/>
              <a:t>Pergamon</a:t>
            </a:r>
            <a:r>
              <a:rPr lang="en-GB" sz="1400" dirty="0"/>
              <a:t> Press</a:t>
            </a:r>
          </a:p>
        </p:txBody>
      </p:sp>
      <p:sp>
        <p:nvSpPr>
          <p:cNvPr id="7" name="TextBox 6"/>
          <p:cNvSpPr txBox="1"/>
          <p:nvPr/>
        </p:nvSpPr>
        <p:spPr>
          <a:xfrm>
            <a:off x="243286" y="1196752"/>
            <a:ext cx="11705428" cy="523220"/>
          </a:xfrm>
          <a:prstGeom prst="rect">
            <a:avLst/>
          </a:prstGeom>
          <a:noFill/>
        </p:spPr>
        <p:txBody>
          <a:bodyPr wrap="square" rtlCol="0">
            <a:spAutoFit/>
          </a:bodyPr>
          <a:lstStyle/>
          <a:p>
            <a:r>
              <a:rPr lang="en-GB" sz="1400" dirty="0" err="1"/>
              <a:t>Panter</a:t>
            </a:r>
            <a:r>
              <a:rPr lang="en-GB" sz="1400" dirty="0"/>
              <a:t>-Brick, C. (2002) ‘Sexual division of </a:t>
            </a:r>
            <a:r>
              <a:rPr lang="en-GB" sz="1400" dirty="0" err="1"/>
              <a:t>labor</a:t>
            </a:r>
            <a:r>
              <a:rPr lang="en-GB" sz="1400" dirty="0"/>
              <a:t>: Energetic and evolutionary scenarios’ in </a:t>
            </a:r>
            <a:r>
              <a:rPr lang="en-GB" sz="1400" i="1" dirty="0"/>
              <a:t>American Journal of Human Biology</a:t>
            </a:r>
            <a:r>
              <a:rPr lang="en-GB" sz="1400" dirty="0"/>
              <a:t> Vol. 14 Issue (5) pp.627-40 Available at: </a:t>
            </a:r>
            <a:r>
              <a:rPr lang="en-GB" sz="1400" dirty="0">
                <a:hlinkClick r:id="rId3"/>
              </a:rPr>
              <a:t>https://www.researchgate.net/publication/11184481_Sexual_division_of_labor_Energetic_and_evolutionary_scenarios</a:t>
            </a:r>
            <a:r>
              <a:rPr lang="en-GB" sz="1400" dirty="0"/>
              <a:t> [Accessed 26/02/2024]</a:t>
            </a:r>
          </a:p>
        </p:txBody>
      </p:sp>
      <p:sp>
        <p:nvSpPr>
          <p:cNvPr id="3" name="TextBox 2"/>
          <p:cNvSpPr txBox="1"/>
          <p:nvPr/>
        </p:nvSpPr>
        <p:spPr>
          <a:xfrm>
            <a:off x="302997" y="3159553"/>
            <a:ext cx="11719678" cy="307777"/>
          </a:xfrm>
          <a:prstGeom prst="rect">
            <a:avLst/>
          </a:prstGeom>
          <a:noFill/>
        </p:spPr>
        <p:txBody>
          <a:bodyPr wrap="square" rtlCol="0">
            <a:spAutoFit/>
          </a:bodyPr>
          <a:lstStyle/>
          <a:p>
            <a:r>
              <a:rPr lang="en-GB" sz="1400" dirty="0"/>
              <a:t>Smith, A. </a:t>
            </a:r>
            <a:r>
              <a:rPr lang="en-GB" sz="1400" i="1" dirty="0"/>
              <a:t>et </a:t>
            </a:r>
            <a:r>
              <a:rPr lang="en-GB" sz="1400" i="1" dirty="0" err="1"/>
              <a:t>al.</a:t>
            </a:r>
            <a:r>
              <a:rPr lang="en-GB" sz="1400" dirty="0" err="1"/>
              <a:t>Martyn</a:t>
            </a:r>
            <a:r>
              <a:rPr lang="en-GB" sz="1400" dirty="0"/>
              <a:t> (2016) </a:t>
            </a:r>
            <a:r>
              <a:rPr lang="en-GB" sz="1400" i="1" dirty="0"/>
              <a:t>The rural settlement of Roman Britain </a:t>
            </a:r>
            <a:r>
              <a:rPr lang="en-GB" sz="1400" dirty="0"/>
              <a:t>(Britannia Monograph 29)</a:t>
            </a:r>
          </a:p>
        </p:txBody>
      </p:sp>
      <p:sp>
        <p:nvSpPr>
          <p:cNvPr id="10" name="TextBox 9"/>
          <p:cNvSpPr txBox="1"/>
          <p:nvPr/>
        </p:nvSpPr>
        <p:spPr>
          <a:xfrm>
            <a:off x="320699" y="4318209"/>
            <a:ext cx="11422082" cy="523220"/>
          </a:xfrm>
          <a:prstGeom prst="rect">
            <a:avLst/>
          </a:prstGeom>
          <a:noFill/>
        </p:spPr>
        <p:txBody>
          <a:bodyPr wrap="square" rtlCol="0">
            <a:spAutoFit/>
          </a:bodyPr>
          <a:lstStyle/>
          <a:p>
            <a:r>
              <a:rPr lang="en-GB" sz="1400" dirty="0"/>
              <a:t>Whittle, J. &amp; </a:t>
            </a:r>
            <a:r>
              <a:rPr lang="en-GB" sz="1400" dirty="0" err="1"/>
              <a:t>Hailwood</a:t>
            </a:r>
            <a:r>
              <a:rPr lang="en-GB" sz="1400" dirty="0"/>
              <a:t>, M. (2018) ‘The gender division of labour in early modern England’ in </a:t>
            </a:r>
            <a:r>
              <a:rPr lang="en-GB" sz="1400" i="1" dirty="0"/>
              <a:t>The Economic History Review </a:t>
            </a:r>
            <a:r>
              <a:rPr lang="en-GB" sz="1400" dirty="0"/>
              <a:t>Vol. 73 Issue 1 pp.3-32  Available at: </a:t>
            </a:r>
            <a:r>
              <a:rPr lang="en-GB" sz="1400" dirty="0">
                <a:hlinkClick r:id="rId4"/>
              </a:rPr>
              <a:t>https://doi-org.ezproxy.uwtsd.ac.uk/10.1111/ehr.12821</a:t>
            </a:r>
            <a:r>
              <a:rPr lang="en-GB" sz="1400" dirty="0"/>
              <a:t> [Accessed 26/02/2024]</a:t>
            </a:r>
          </a:p>
        </p:txBody>
      </p:sp>
      <p:sp>
        <p:nvSpPr>
          <p:cNvPr id="12" name="TextBox 11"/>
          <p:cNvSpPr txBox="1"/>
          <p:nvPr/>
        </p:nvSpPr>
        <p:spPr>
          <a:xfrm>
            <a:off x="335360" y="3535267"/>
            <a:ext cx="11521280" cy="523220"/>
          </a:xfrm>
          <a:prstGeom prst="rect">
            <a:avLst/>
          </a:prstGeom>
          <a:noFill/>
        </p:spPr>
        <p:txBody>
          <a:bodyPr wrap="square" rtlCol="0">
            <a:spAutoFit/>
          </a:bodyPr>
          <a:lstStyle/>
          <a:p>
            <a:r>
              <a:rPr lang="en-GB" sz="1400" dirty="0"/>
              <a:t>Whittle, J. (2014) ‘Enterprising widows and active wives: women's unpaid work in the household economy of early modern England’ in </a:t>
            </a:r>
            <a:r>
              <a:rPr lang="en-GB" sz="1400" i="1" dirty="0"/>
              <a:t>History of the Family</a:t>
            </a:r>
            <a:r>
              <a:rPr lang="en-GB" sz="1400" dirty="0"/>
              <a:t> Vol. 19 Issue 3 pp.283-300 Available at: DOI:10.1080/1081602X.2014.892022 [Accessed 17/01/2021]</a:t>
            </a:r>
          </a:p>
        </p:txBody>
      </p:sp>
    </p:spTree>
    <p:extLst>
      <p:ext uri="{BB962C8B-B14F-4D97-AF65-F5344CB8AC3E}">
        <p14:creationId xmlns:p14="http://schemas.microsoft.com/office/powerpoint/2010/main" val="2511945684"/>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2773</TotalTime>
  <Words>1917</Words>
  <Application>Microsoft Office PowerPoint</Application>
  <PresentationFormat>Widescreen</PresentationFormat>
  <Paragraphs>131</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UWTSD blue background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Study Skills Interlude - Households</vt:lpstr>
      <vt:lpstr>Study Skills Interlude - Households</vt:lpstr>
      <vt:lpstr>PowerPoint Presentation</vt:lpstr>
      <vt:lpstr>PowerPoint Presentation</vt:lpstr>
      <vt:lpstr>PowerPoint Presentation</vt:lpstr>
      <vt:lpstr>PowerPoint Presentation</vt:lpstr>
      <vt:lpstr>In the next session we will look at how the Agricultural and Industrial Revolutions affected working patterns.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160</cp:revision>
  <cp:lastPrinted>2020-12-17T11:12:06Z</cp:lastPrinted>
  <dcterms:created xsi:type="dcterms:W3CDTF">2018-09-30T11:39:06Z</dcterms:created>
  <dcterms:modified xsi:type="dcterms:W3CDTF">2024-02-26T17:05:20Z</dcterms:modified>
</cp:coreProperties>
</file>