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60"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1851" autoAdjust="0"/>
  </p:normalViewPr>
  <p:slideViewPr>
    <p:cSldViewPr snapToGrid="0">
      <p:cViewPr varScale="1">
        <p:scale>
          <a:sx n="93" d="100"/>
          <a:sy n="93" d="100"/>
        </p:scale>
        <p:origin x="1162" y="67"/>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4045495912"/>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Google Shape;57;gfa944e5257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 name="Google Shape;58;gfa944e5257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GB"/>
              <a:t>My name is Ana Maria and I am an entrepreneur. My dream is to make the promotion of independent businesses and make everyone realise that they support themselves and society on their own. The business that I have installed has an impact on the global sanitization process. The business will be cleaning the essentials of the different household places, office spaces and much other public and private areas of residence. The business helps me to have control over my decisions and thus it is really helpful for me to target the areas where contribution might be required. I believe everyone has the right to make choices for themselves in their life. Having an own business helps establish control over the activities that are going on and also to stay financially independent. </a:t>
            </a:r>
            <a:endParaRPr/>
          </a:p>
          <a:p>
            <a:pPr marL="0" lvl="0" indent="0" algn="l" rtl="0">
              <a:spcBef>
                <a:spcPts val="120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
        <p:cNvGrpSpPr/>
        <p:nvPr/>
      </p:nvGrpSpPr>
      <p:grpSpPr>
        <a:xfrm>
          <a:off x="0" y="0"/>
          <a:ext cx="0" cy="0"/>
          <a:chOff x="0" y="0"/>
          <a:chExt cx="0" cy="0"/>
        </a:xfrm>
      </p:grpSpPr>
      <p:sp>
        <p:nvSpPr>
          <p:cNvPr id="64" name="Google Shape;64;gfa944e5257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 name="Google Shape;65;gfa944e5257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GB"/>
              <a:t>The business name is 'Trust Today cleaning Centre.' The business is a cleaning service available for domestic and office cleaning at affordable prices. The business has been doing this to involve in the process of contributing during the Covid-19 and the post-pandemic situation. The business will be targeting the areas mostly in the public domain. The business has the requirement of customer satisfaction as money back is a guaranteed option that comes with the business in case the customers are not satisfied with the management.  </a:t>
            </a:r>
            <a:endParaRPr/>
          </a:p>
          <a:p>
            <a:pPr marL="0" lvl="0" indent="0" algn="l" rtl="0">
              <a:spcBef>
                <a:spcPts val="120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
        <p:cNvGrpSpPr/>
        <p:nvPr/>
      </p:nvGrpSpPr>
      <p:grpSpPr>
        <a:xfrm>
          <a:off x="0" y="0"/>
          <a:ext cx="0" cy="0"/>
          <a:chOff x="0" y="0"/>
          <a:chExt cx="0" cy="0"/>
        </a:xfrm>
      </p:grpSpPr>
      <p:sp>
        <p:nvSpPr>
          <p:cNvPr id="71" name="Google Shape;71;gfa944e5257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2" name="Google Shape;72;gfa944e5257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GB"/>
              <a:t>The ‘Trust Today cleaning Centre’ has the essential needful to understand about the nuances of the cleaning and the benefits that it can bring to a healthier lifestyle. The business is also keen to find out about the requirement of each customer about their satisfaction. Free sanitization has been provided with the business along with the germicide and insecticide spread. We believe the professional care mingled with the latest machine technologies are the best methods of doing the ultimate cleaning procedure and delivering a safe and secure social hygiene practice.  </a:t>
            </a:r>
            <a:endParaRPr/>
          </a:p>
          <a:p>
            <a:pPr marL="0" lvl="0" indent="0" algn="l" rtl="0">
              <a:spcBef>
                <a:spcPts val="120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
        <p:cNvGrpSpPr/>
        <p:nvPr/>
      </p:nvGrpSpPr>
      <p:grpSpPr>
        <a:xfrm>
          <a:off x="0" y="0"/>
          <a:ext cx="0" cy="0"/>
          <a:chOff x="0" y="0"/>
          <a:chExt cx="0" cy="0"/>
        </a:xfrm>
      </p:grpSpPr>
      <p:sp>
        <p:nvSpPr>
          <p:cNvPr id="78" name="Google Shape;78;gfa944e5257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9" name="Google Shape;79;gfa944e5257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GB"/>
              <a:t>The cleaning industry has developed to be one of the major industries in the UK. The major reason is the pandemic and the subsequent other consciousness that the country has developed. The cleaning industry is controlled by the tertiary service providers and they construct about 5% of the total workforce in the UK. The cleaning industry also contributes about 55.5 billion dollars to the economy of the country. There are currently 1.6 million jobs in the UK that involve the procedure of cleaning in some way or the other. There is a job expectancy of about 2.5 billion by the end of 2025.</a:t>
            </a:r>
            <a:endParaRPr/>
          </a:p>
          <a:p>
            <a:pPr marL="0" lvl="0" indent="0" algn="l" rtl="0">
              <a:spcBef>
                <a:spcPts val="120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gfa944e5257_0_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6" name="Google Shape;86;gfa944e5257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GB"/>
              <a:t>The target market of the business is mostly all of the areas possible in the UK geographical space. The business is located in an area that is exceptionally useful to deal with the residents, the health care centres and the office spaces. The residents will be offered the services and the maid will get and help. This market will be explored with the sanitization process. The healthcare sectors will be targeted for sanitization and then finally the new and the old office buildings are the third target. </a:t>
            </a:r>
            <a:endParaRPr/>
          </a:p>
          <a:p>
            <a:pPr marL="0" lvl="0" indent="0" algn="l" rtl="0">
              <a:spcBef>
                <a:spcPts val="120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gfa944e5257_0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3" name="Google Shape;93;gfa944e5257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GB"/>
              <a:t>The marketing plan of the business has been kept as smooth and timely updated as possible. The business will be understanding the online and offline marketing practices. The Facebook and Twitter updates will be made available. The posters, pamphlets will be used as an objective for offline marketing promotion. The business will also try to connect with the retailers and put posters on their behalf. The SEO optimization of the business will be done to make the business even more visible. </a:t>
            </a:r>
            <a:endParaRPr/>
          </a:p>
          <a:p>
            <a:pPr marL="0" lvl="0" indent="0" algn="l" rtl="0">
              <a:spcBef>
                <a:spcPts val="120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gfa944e5257_0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0" name="Google Shape;100;gfa944e5257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GB"/>
              <a:t>The management team has to be exceptionally efficient in the ‘Trust Today cleaning Centre.’ There will be two managers at the beginning and four leaders under them to tackle the total of ten teams who will be working on the different projects. The finance will be calculated based on AI. The cleaners will be contacted and hired. The business also has the requirement to follow a flat organizational structure so that the voices of everybody can be recorded at the same pace. The management will be efficient in handling the hurdles that come across. </a:t>
            </a:r>
            <a:endParaRPr/>
          </a:p>
          <a:p>
            <a:pPr marL="0" lvl="0" indent="0" algn="l" rtl="0">
              <a:spcBef>
                <a:spcPts val="120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
        <p:cNvGrpSpPr/>
        <p:nvPr/>
      </p:nvGrpSpPr>
      <p:grpSpPr>
        <a:xfrm>
          <a:off x="0" y="0"/>
          <a:ext cx="0" cy="0"/>
          <a:chOff x="0" y="0"/>
          <a:chExt cx="0" cy="0"/>
        </a:xfrm>
      </p:grpSpPr>
      <p:sp>
        <p:nvSpPr>
          <p:cNvPr id="106" name="Google Shape;106;gfa944e5257_0_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7" name="Google Shape;107;gfa944e5257_0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GB"/>
              <a:t>The financial plan has been constructed based on the 12-month plan. The total costing will never exceed 25000. The business will have openings for costing management as fast as possible. The raw material costing will be counted as around 3500 each month. The delivery charges are expected to move between 400-4500. The installation charges are kept to be 1000.  </a:t>
            </a:r>
            <a:endParaRPr/>
          </a:p>
          <a:p>
            <a:pPr marL="0" lvl="0" indent="0" algn="l" rtl="0">
              <a:spcBef>
                <a:spcPts val="120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p:cNvGrpSpPr/>
        <p:nvPr/>
      </p:nvGrpSpPr>
      <p:grpSpPr>
        <a:xfrm>
          <a:off x="0" y="0"/>
          <a:ext cx="0" cy="0"/>
          <a:chOff x="0" y="0"/>
          <a:chExt cx="0" cy="0"/>
        </a:xfrm>
      </p:grpSpPr>
      <p:sp>
        <p:nvSpPr>
          <p:cNvPr id="113" name="Google Shape;113;gfa944e5257_0_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4" name="Google Shape;114;gfa944e5257_0_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GB"/>
              <a:t>Trust Today cleaning Centre' has the requirement to manage the sanitization process most effectively. The business will be borrowing the raw materials for the first time and from the next time, the business will buy them within a cost of 3000. The central requirement of the independent business is to target the domestic, healthcare and office spaces and provide a cost-effective and satisfactory sanitization procedure. </a:t>
            </a:r>
            <a:endParaRPr/>
          </a:p>
          <a:p>
            <a:pPr marL="0" lvl="0" indent="0" algn="l" rtl="0">
              <a:spcBef>
                <a:spcPts val="120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
        <p:cNvGrpSpPr/>
        <p:nvPr/>
      </p:nvGrpSpPr>
      <p:grpSpPr>
        <a:xfrm>
          <a:off x="0" y="0"/>
          <a:ext cx="0" cy="0"/>
          <a:chOff x="0" y="0"/>
          <a:chExt cx="0" cy="0"/>
        </a:xfrm>
      </p:grpSpPr>
      <p:sp>
        <p:nvSpPr>
          <p:cNvPr id="120" name="Google Shape;120;gfa944e5257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1" name="Google Shape;121;gfa944e5257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
        <p:cNvGrpSpPr/>
        <p:nvPr/>
      </p:nvGrpSpPr>
      <p:grpSpPr>
        <a:xfrm>
          <a:off x="0" y="0"/>
          <a:ext cx="0" cy="0"/>
          <a:chOff x="0" y="0"/>
          <a:chExt cx="0" cy="0"/>
        </a:xfrm>
      </p:grpSpPr>
      <p:sp>
        <p:nvSpPr>
          <p:cNvPr id="126" name="Google Shape;126;gfa944e5257_0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7" name="Google Shape;127;gfa944e5257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3498110"/>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314451"/>
            <a:ext cx="7772400" cy="137232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685800" y="2708705"/>
            <a:ext cx="7772400" cy="899778"/>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3765" y="3714750"/>
            <a:ext cx="9147765" cy="1434066"/>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pPr eaLnBrk="1" latinLnBrk="0" hangingPunct="1"/>
            <a:fld id="{544213AF-26F6-41FA-8D85-E2C5388D6E58}" type="datetimeFigureOut">
              <a:rPr lang="en-US" smtClean="0"/>
              <a:pPr eaLnBrk="1" latinLnBrk="0" hangingPunct="1"/>
              <a:t>11/19/2021</a:t>
            </a:fld>
            <a:endParaRPr lang="en-US" dirty="0">
              <a:solidFill>
                <a:srgbClr val="FFFFFF"/>
              </a:solidFill>
            </a:endParaRPr>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kumimoji="0" lang="en-US">
              <a:solidFill>
                <a:schemeClr val="accent1">
                  <a:tint val="20000"/>
                </a:schemeClr>
              </a:solidFill>
            </a:endParaRPr>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pPr marL="0" lvl="0" indent="0" algn="r" rtl="0">
              <a:spcBef>
                <a:spcPts val="0"/>
              </a:spcBef>
              <a:spcAft>
                <a:spcPts val="0"/>
              </a:spcAft>
              <a:buNone/>
            </a:pPr>
            <a:fld id="{00000000-1234-1234-1234-123412341234}" type="slidenum">
              <a:rPr lang="en-GB" smtClean="0"/>
              <a:t>‹#›</a:t>
            </a:fld>
            <a:endParaRPr lang="en-GB"/>
          </a:p>
        </p:txBody>
      </p:sp>
    </p:spTree>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eaLnBrk="1" latinLnBrk="0" hangingPunct="1"/>
            <a:fld id="{544213AF-26F6-41FA-8D85-E2C5388D6E58}" type="datetimeFigureOut">
              <a:rPr lang="en-US" smtClean="0"/>
              <a:pPr eaLnBrk="1" latinLnBrk="0" hangingPunct="1"/>
              <a:t>11/19/2021</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
        <p:nvSpPr>
          <p:cNvPr id="7" name="Title 6"/>
          <p:cNvSpPr>
            <a:spLocks noGrp="1"/>
          </p:cNvSpPr>
          <p:nvPr>
            <p:ph type="title"/>
          </p:nvPr>
        </p:nvSpPr>
        <p:spPr/>
        <p:txBody>
          <a:bodyPr rtlCol="0"/>
          <a:lstStyle/>
          <a:p>
            <a:r>
              <a:rPr kumimoji="0" lang="en-US"/>
              <a:t>Click to edit Master title style</a:t>
            </a:r>
          </a:p>
        </p:txBody>
      </p:sp>
    </p:spTree>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794784"/>
            <a:ext cx="7772400" cy="13716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3922713" y="2198784"/>
            <a:ext cx="4572000" cy="1091166"/>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pPr eaLnBrk="1" latinLnBrk="0" hangingPunct="1"/>
            <a:fld id="{544213AF-26F6-41FA-8D85-E2C5388D6E58}" type="datetimeFigureOut">
              <a:rPr lang="en-US" smtClean="0"/>
              <a:pPr eaLnBrk="1" latinLnBrk="0" hangingPunct="1"/>
              <a:t>11/19/2021</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
        <p:nvSpPr>
          <p:cNvPr id="7" name="Chevron 6"/>
          <p:cNvSpPr/>
          <p:nvPr/>
        </p:nvSpPr>
        <p:spPr>
          <a:xfrm>
            <a:off x="3636680" y="2254104"/>
            <a:ext cx="182880" cy="17145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2254104"/>
            <a:ext cx="182880" cy="17145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110997"/>
            <a:ext cx="4038600" cy="3394472"/>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110997"/>
            <a:ext cx="4038600" cy="3394472"/>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pPr eaLnBrk="1" latinLnBrk="0" hangingPunct="1"/>
            <a:fld id="{544213AF-26F6-41FA-8D85-E2C5388D6E58}" type="datetimeFigureOut">
              <a:rPr lang="en-US" smtClean="0"/>
              <a:pPr eaLnBrk="1" latinLnBrk="0" hangingPunct="1"/>
              <a:t>11/19/2021</a:t>
            </a:fld>
            <a:endParaRPr lang="en-US"/>
          </a:p>
        </p:txBody>
      </p:sp>
      <p:sp>
        <p:nvSpPr>
          <p:cNvPr id="6" name="Footer Placeholder 5"/>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
        <p:nvSpPr>
          <p:cNvPr id="8" name="Title 7"/>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04788"/>
            <a:ext cx="8229600" cy="85725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4057650"/>
            <a:ext cx="4040188" cy="5715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7" y="4057650"/>
            <a:ext cx="4041775" cy="5715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083221"/>
            <a:ext cx="4040188" cy="2956322"/>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6" y="1083221"/>
            <a:ext cx="4041775" cy="2956322"/>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pPr eaLnBrk="1" latinLnBrk="0" hangingPunct="1"/>
            <a:fld id="{544213AF-26F6-41FA-8D85-E2C5388D6E58}" type="datetimeFigureOut">
              <a:rPr lang="en-US" smtClean="0"/>
              <a:pPr eaLnBrk="1" latinLnBrk="0" hangingPunct="1"/>
              <a:t>11/19/2021</a:t>
            </a:fld>
            <a:endParaRPr lang="en-US"/>
          </a:p>
        </p:txBody>
      </p:sp>
      <p:sp>
        <p:nvSpPr>
          <p:cNvPr id="8" name="Footer Placeholder 7"/>
          <p:cNvSpPr>
            <a:spLocks noGrp="1"/>
          </p:cNvSpPr>
          <p:nvPr>
            <p:ph type="ftr" sz="quarter" idx="11"/>
          </p:nvPr>
        </p:nvSpPr>
        <p:spPr/>
        <p:txBody>
          <a:bodyPr/>
          <a:lstStyle/>
          <a:p>
            <a:endParaRPr kumimoji="0" lang="en-US"/>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pPr eaLnBrk="1" latinLnBrk="0" hangingPunct="1"/>
            <a:fld id="{544213AF-26F6-41FA-8D85-E2C5388D6E58}" type="datetimeFigureOut">
              <a:rPr lang="en-US" smtClean="0"/>
              <a:pPr eaLnBrk="1" latinLnBrk="0" hangingPunct="1"/>
              <a:t>11/19/2021</a:t>
            </a:fld>
            <a:endParaRPr lang="en-US"/>
          </a:p>
        </p:txBody>
      </p:sp>
      <p:sp>
        <p:nvSpPr>
          <p:cNvPr id="4" name="Footer Placeholder 3"/>
          <p:cNvSpPr>
            <a:spLocks noGrp="1"/>
          </p:cNvSpPr>
          <p:nvPr>
            <p:ph type="ftr" sz="quarter" idx="11"/>
          </p:nvPr>
        </p:nvSpPr>
        <p:spPr/>
        <p:txBody>
          <a:bodyPr/>
          <a:lstStyle/>
          <a:p>
            <a:endParaRPr kumimoji="0" lang="en-US"/>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
        <p:nvSpPr>
          <p:cNvPr id="6" name="Title 5"/>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eaLnBrk="1" latinLnBrk="0" hangingPunct="1"/>
            <a:fld id="{544213AF-26F6-41FA-8D85-E2C5388D6E58}" type="datetimeFigureOut">
              <a:rPr lang="en-US" smtClean="0"/>
              <a:pPr eaLnBrk="1" latinLnBrk="0" hangingPunct="1"/>
              <a:t>11/19/2021</a:t>
            </a:fld>
            <a:endParaRPr lang="en-US"/>
          </a:p>
        </p:txBody>
      </p:sp>
      <p:sp>
        <p:nvSpPr>
          <p:cNvPr id="3" name="Footer Placeholder 2"/>
          <p:cNvSpPr>
            <a:spLocks noGrp="1"/>
          </p:cNvSpPr>
          <p:nvPr>
            <p:ph type="ftr" sz="quarter" idx="11"/>
          </p:nvPr>
        </p:nvSpPr>
        <p:spPr/>
        <p:txBody>
          <a:bodyPr/>
          <a:lstStyle/>
          <a:p>
            <a:endParaRPr kumimoji="0" lang="en-US"/>
          </a:p>
        </p:txBody>
      </p:sp>
      <p:sp>
        <p:nvSpPr>
          <p:cNvPr id="4" name="Slide Number Placeholder 3"/>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3657600"/>
            <a:ext cx="7481776" cy="3429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4419600" y="4016327"/>
            <a:ext cx="3974592" cy="6858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914400" y="205740"/>
            <a:ext cx="7479792" cy="3429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727032" y="4805958"/>
            <a:ext cx="1920240" cy="274320"/>
          </a:xfrm>
        </p:spPr>
        <p:txBody>
          <a:bodyPr/>
          <a:lstStyle/>
          <a:p>
            <a:pPr eaLnBrk="1" latinLnBrk="0" hangingPunct="1"/>
            <a:fld id="{544213AF-26F6-41FA-8D85-E2C5388D6E58}" type="datetimeFigureOut">
              <a:rPr lang="en-US" smtClean="0"/>
              <a:pPr eaLnBrk="1" latinLnBrk="0" hangingPunct="1"/>
              <a:t>11/19/2021</a:t>
            </a:fld>
            <a:endParaRPr lang="en-US"/>
          </a:p>
        </p:txBody>
      </p:sp>
      <p:sp>
        <p:nvSpPr>
          <p:cNvPr id="6" name="Footer Placeholder 5"/>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4082552"/>
            <a:ext cx="7162800" cy="486174"/>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228600" y="142476"/>
            <a:ext cx="8686800" cy="329184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pPr eaLnBrk="1" latinLnBrk="0" hangingPunct="1"/>
            <a:fld id="{544213AF-26F6-41FA-8D85-E2C5388D6E58}" type="datetimeFigureOut">
              <a:rPr lang="en-US" smtClean="0"/>
              <a:pPr eaLnBrk="1" latinLnBrk="0" hangingPunct="1"/>
              <a:t>11/19/2021</a:t>
            </a:fld>
            <a:endParaRPr lang="en-US">
              <a:solidFill>
                <a:schemeClr val="tx1"/>
              </a:solidFill>
            </a:endParaRPr>
          </a:p>
        </p:txBody>
      </p:sp>
      <p:sp>
        <p:nvSpPr>
          <p:cNvPr id="6" name="Footer Placeholder 5"/>
          <p:cNvSpPr>
            <a:spLocks noGrp="1"/>
          </p:cNvSpPr>
          <p:nvPr>
            <p:ph type="ftr" sz="quarter" idx="11"/>
          </p:nvPr>
        </p:nvSpPr>
        <p:spPr>
          <a:xfrm>
            <a:off x="4380073" y="4805958"/>
            <a:ext cx="2350681" cy="273844"/>
          </a:xfrm>
        </p:spPr>
        <p:txBody>
          <a:bodyPr/>
          <a:lstStyle>
            <a:lvl1pPr>
              <a:defRPr>
                <a:solidFill>
                  <a:schemeClr val="tx1"/>
                </a:solidFill>
              </a:defRPr>
            </a:lvl1pPr>
            <a:extLst/>
          </a:lstStyle>
          <a:p>
            <a:endParaRPr kumimoji="0" lang="en-US">
              <a:solidFill>
                <a:schemeClr val="tx1"/>
              </a:solidFill>
            </a:endParaRPr>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pPr marL="0" lvl="0" indent="0" algn="r" rtl="0">
              <a:spcBef>
                <a:spcPts val="0"/>
              </a:spcBef>
              <a:spcAft>
                <a:spcPts val="0"/>
              </a:spcAft>
              <a:buNone/>
            </a:pPr>
            <a:fld id="{00000000-1234-1234-1234-123412341234}" type="slidenum">
              <a:rPr lang="en-GB" smtClean="0"/>
              <a:t>‹#›</a:t>
            </a:fld>
            <a:endParaRPr lang="en-GB"/>
          </a:p>
        </p:txBody>
      </p:sp>
      <p:sp>
        <p:nvSpPr>
          <p:cNvPr id="2" name="Title 1"/>
          <p:cNvSpPr>
            <a:spLocks noGrp="1"/>
          </p:cNvSpPr>
          <p:nvPr>
            <p:ph type="title"/>
          </p:nvPr>
        </p:nvSpPr>
        <p:spPr>
          <a:xfrm>
            <a:off x="228600" y="3648842"/>
            <a:ext cx="8075432" cy="422004"/>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499273" y="4458702"/>
            <a:ext cx="4940624" cy="69080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485717" y="4454258"/>
            <a:ext cx="3690451" cy="700088"/>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4343440"/>
            <a:ext cx="3402314" cy="810651"/>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4340804"/>
            <a:ext cx="3405509" cy="813287"/>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3741330"/>
            <a:ext cx="182880" cy="17145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3741330"/>
            <a:ext cx="182880" cy="17145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457200" y="1110997"/>
            <a:ext cx="8229600" cy="328955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eaLnBrk="1" latinLnBrk="0" hangingPunct="1"/>
            <a:fld id="{544213AF-26F6-41FA-8D85-E2C5388D6E58}" type="datetimeFigureOut">
              <a:rPr lang="en-US" smtClean="0"/>
              <a:pPr eaLnBrk="1" latinLnBrk="0" hangingPunct="1"/>
              <a:t>11/19/2021</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05980"/>
            <a:ext cx="1777470" cy="419457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05981"/>
            <a:ext cx="6324600" cy="419457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eaLnBrk="1" latinLnBrk="0" hangingPunct="1"/>
            <a:fld id="{544213AF-26F6-41FA-8D85-E2C5388D6E58}" type="datetimeFigureOut">
              <a:rPr lang="en-US" smtClean="0"/>
              <a:pPr eaLnBrk="1" latinLnBrk="0" hangingPunct="1"/>
              <a:t>11/19/2021</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4458702"/>
            <a:ext cx="4940624" cy="69080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485717" y="4454258"/>
            <a:ext cx="3690451" cy="700088"/>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4343440"/>
            <a:ext cx="3402314" cy="810651"/>
          </a:xfrm>
          <a:prstGeom prst="rtTriangle">
            <a:avLst/>
          </a:prstGeom>
          <a:blipFill>
            <a:blip r:embed="rId14">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4340804"/>
            <a:ext cx="3405509" cy="813287"/>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05979"/>
            <a:ext cx="8229600" cy="85725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457200" y="1110997"/>
            <a:ext cx="8229600" cy="339447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727032" y="4805958"/>
            <a:ext cx="1920240" cy="274320"/>
          </a:xfrm>
          <a:prstGeom prst="rect">
            <a:avLst/>
          </a:prstGeom>
        </p:spPr>
        <p:txBody>
          <a:bodyPr vert="horz" anchor="b"/>
          <a:lstStyle>
            <a:lvl1pPr algn="l" eaLnBrk="1" latinLnBrk="0" hangingPunct="1">
              <a:defRPr kumimoji="0" sz="1000">
                <a:solidFill>
                  <a:schemeClr val="tx1"/>
                </a:solidFill>
              </a:defRPr>
            </a:lvl1pPr>
            <a:extLst/>
          </a:lstStyle>
          <a:p>
            <a:pPr eaLnBrk="1" latinLnBrk="0" hangingPunct="1"/>
            <a:fld id="{544213AF-26F6-41FA-8D85-E2C5388D6E58}" type="datetimeFigureOut">
              <a:rPr lang="en-US" smtClean="0"/>
              <a:pPr eaLnBrk="1" latinLnBrk="0" hangingPunct="1"/>
              <a:t>11/19/2021</a:t>
            </a:fld>
            <a:endParaRPr lang="en-US" sz="1000" dirty="0">
              <a:solidFill>
                <a:schemeClr val="tx1"/>
              </a:solidFill>
            </a:endParaRPr>
          </a:p>
        </p:txBody>
      </p:sp>
      <p:sp>
        <p:nvSpPr>
          <p:cNvPr id="22" name="Footer Placeholder 21"/>
          <p:cNvSpPr>
            <a:spLocks noGrp="1"/>
          </p:cNvSpPr>
          <p:nvPr>
            <p:ph type="ftr" sz="quarter" idx="3"/>
          </p:nvPr>
        </p:nvSpPr>
        <p:spPr>
          <a:xfrm>
            <a:off x="4380073" y="4805958"/>
            <a:ext cx="2350681" cy="273844"/>
          </a:xfrm>
          <a:prstGeom prst="rect">
            <a:avLst/>
          </a:prstGeom>
        </p:spPr>
        <p:txBody>
          <a:bodyPr vert="horz" anchor="b"/>
          <a:lstStyle>
            <a:lvl1pPr algn="r" eaLnBrk="1" latinLnBrk="0" hangingPunct="1">
              <a:defRPr kumimoji="0" sz="1000">
                <a:solidFill>
                  <a:schemeClr val="tx1"/>
                </a:solidFill>
              </a:defRPr>
            </a:lvl1pPr>
            <a:extLst/>
          </a:lstStyle>
          <a:p>
            <a:pPr algn="r" eaLnBrk="1" latinLnBrk="0" hangingPunct="1"/>
            <a:endParaRPr kumimoji="0" lang="en-US" sz="1000" dirty="0">
              <a:solidFill>
                <a:schemeClr val="tx1"/>
              </a:solidFill>
            </a:endParaRPr>
          </a:p>
        </p:txBody>
      </p:sp>
      <p:sp>
        <p:nvSpPr>
          <p:cNvPr id="18" name="Slide Number Placeholder 17"/>
          <p:cNvSpPr>
            <a:spLocks noGrp="1"/>
          </p:cNvSpPr>
          <p:nvPr>
            <p:ph type="sldNum" sz="quarter" idx="4"/>
          </p:nvPr>
        </p:nvSpPr>
        <p:spPr>
          <a:xfrm>
            <a:off x="8647272" y="4805958"/>
            <a:ext cx="365760" cy="273844"/>
          </a:xfrm>
          <a:prstGeom prst="rect">
            <a:avLst/>
          </a:prstGeom>
        </p:spPr>
        <p:txBody>
          <a:bodyPr vert="horz" anchor="b"/>
          <a:lstStyle>
            <a:lvl1pPr algn="r" eaLnBrk="1" latinLnBrk="0" hangingPunct="1">
              <a:defRPr kumimoji="0" sz="1000" b="0">
                <a:solidFill>
                  <a:schemeClr val="tx1"/>
                </a:solidFill>
              </a:defRPr>
            </a:lvl1pPr>
            <a:extLst/>
          </a:lstStyle>
          <a:p>
            <a:pPr marL="0" lvl="0" indent="0" algn="r" rtl="0">
              <a:spcBef>
                <a:spcPts val="0"/>
              </a:spcBef>
              <a:spcAft>
                <a:spcPts val="0"/>
              </a:spcAft>
              <a:buNone/>
            </a:pPr>
            <a:fld id="{00000000-1234-1234-1234-123412341234}"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hf sldNum="0" hdr="0" ftr="0" dt="0"/>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prstGeom prst="rect">
            <a:avLst/>
          </a:prstGeom>
        </p:spPr>
        <p:txBody>
          <a:bodyPr spcFirstLastPara="1" wrap="square" lIns="91425" tIns="91425" rIns="91425" bIns="91425" anchor="b" anchorCtr="0">
            <a:normAutofit fontScale="90000"/>
          </a:bodyPr>
          <a:lstStyle/>
          <a:p>
            <a:pPr marL="0" lvl="0" indent="0" algn="ctr" rtl="0">
              <a:spcBef>
                <a:spcPts val="0"/>
              </a:spcBef>
              <a:spcAft>
                <a:spcPts val="0"/>
              </a:spcAft>
              <a:buNone/>
            </a:pPr>
            <a:r>
              <a:rPr lang="en-GB"/>
              <a:t>Business management of an young entrepreneur</a:t>
            </a:r>
            <a:endParaRPr/>
          </a:p>
        </p:txBody>
      </p:sp>
      <p:sp>
        <p:nvSpPr>
          <p:cNvPr id="55" name="Google Shape;55;p13"/>
          <p:cNvSpPr txBox="1">
            <a:spLocks noGrp="1"/>
          </p:cNvSpPr>
          <p:nvPr>
            <p:ph type="subTitle" idx="1"/>
          </p:nvPr>
        </p:nvSpPr>
        <p:spPr>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GB" sz="3800">
                <a:solidFill>
                  <a:schemeClr val="dk1"/>
                </a:solidFill>
                <a:latin typeface="Times New Roman"/>
                <a:ea typeface="Times New Roman"/>
                <a:cs typeface="Times New Roman"/>
                <a:sym typeface="Times New Roman"/>
              </a:rPr>
              <a:t>‘</a:t>
            </a:r>
            <a:r>
              <a:rPr lang="en-GB" sz="3700">
                <a:solidFill>
                  <a:schemeClr val="dk1"/>
                </a:solidFill>
                <a:latin typeface="Times New Roman"/>
                <a:ea typeface="Times New Roman"/>
                <a:cs typeface="Times New Roman"/>
                <a:sym typeface="Times New Roman"/>
              </a:rPr>
              <a:t>Trust Today cleaning Centre’ </a:t>
            </a:r>
            <a:endParaRPr sz="53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9"/>
        <p:cNvGrpSpPr/>
        <p:nvPr/>
      </p:nvGrpSpPr>
      <p:grpSpPr>
        <a:xfrm>
          <a:off x="0" y="0"/>
          <a:ext cx="0" cy="0"/>
          <a:chOff x="0" y="0"/>
          <a:chExt cx="0" cy="0"/>
        </a:xfrm>
      </p:grpSpPr>
      <p:sp>
        <p:nvSpPr>
          <p:cNvPr id="60" name="Google Shape;60;p14"/>
          <p:cNvSpPr txBox="1">
            <a:spLocks noGrp="1"/>
          </p:cNvSpPr>
          <p:nvPr>
            <p:ph type="title"/>
          </p:nvPr>
        </p:nvSpPr>
        <p:spPr>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990"/>
              <a:buFont typeface="Arial"/>
              <a:buNone/>
            </a:pPr>
            <a:r>
              <a:rPr lang="en-GB" sz="2390" b="1"/>
              <a:t>Introducing the entrepreneur</a:t>
            </a:r>
            <a:endParaRPr sz="2390" b="1"/>
          </a:p>
          <a:p>
            <a:pPr marL="0" lvl="0" indent="0" algn="l" rtl="0">
              <a:spcBef>
                <a:spcPts val="1200"/>
              </a:spcBef>
              <a:spcAft>
                <a:spcPts val="0"/>
              </a:spcAft>
              <a:buSzPts val="990"/>
              <a:buNone/>
            </a:pPr>
            <a:endParaRPr sz="3920"/>
          </a:p>
        </p:txBody>
      </p:sp>
      <p:sp>
        <p:nvSpPr>
          <p:cNvPr id="61" name="Google Shape;61;p14"/>
          <p:cNvSpPr txBox="1">
            <a:spLocks noGrp="1"/>
          </p:cNvSpPr>
          <p:nvPr>
            <p:ph type="body" idx="1"/>
          </p:nvPr>
        </p:nvSpPr>
        <p:spPr>
          <a:xfrm>
            <a:off x="229650" y="1446763"/>
            <a:ext cx="4106700" cy="2850987"/>
          </a:xfrm>
          <a:prstGeom prst="rect">
            <a:avLst/>
          </a:prstGeom>
        </p:spPr>
        <p:txBody>
          <a:bodyPr spcFirstLastPara="1" wrap="square" lIns="91425" tIns="91425" rIns="91425" bIns="91425" anchor="t" anchorCtr="0">
            <a:normAutofit/>
          </a:bodyPr>
          <a:lstStyle/>
          <a:p>
            <a:pPr marL="342900">
              <a:spcBef>
                <a:spcPts val="1200"/>
              </a:spcBef>
              <a:buClr>
                <a:schemeClr val="dk1"/>
              </a:buClr>
              <a:buSzPct val="37931"/>
            </a:pPr>
            <a:r>
              <a:rPr lang="en-GB" sz="2000" dirty="0">
                <a:solidFill>
                  <a:schemeClr val="dk1"/>
                </a:solidFill>
              </a:rPr>
              <a:t>I like to work on independent projects</a:t>
            </a:r>
            <a:endParaRPr sz="2000" dirty="0">
              <a:solidFill>
                <a:schemeClr val="dk1"/>
              </a:solidFill>
            </a:endParaRPr>
          </a:p>
          <a:p>
            <a:pPr marL="342900">
              <a:spcBef>
                <a:spcPts val="1200"/>
              </a:spcBef>
              <a:buClr>
                <a:schemeClr val="dk1"/>
              </a:buClr>
              <a:buSzPct val="37931"/>
            </a:pPr>
            <a:r>
              <a:rPr lang="en-GB" sz="2000" dirty="0">
                <a:solidFill>
                  <a:schemeClr val="dk1"/>
                </a:solidFill>
              </a:rPr>
              <a:t>Entrepreneurship makes me feel confident</a:t>
            </a:r>
            <a:endParaRPr sz="2000" dirty="0">
              <a:solidFill>
                <a:schemeClr val="dk1"/>
              </a:solidFill>
            </a:endParaRPr>
          </a:p>
          <a:p>
            <a:pPr marL="342900">
              <a:spcBef>
                <a:spcPts val="1200"/>
              </a:spcBef>
              <a:buClr>
                <a:schemeClr val="dk1"/>
              </a:buClr>
              <a:buSzPct val="37931"/>
            </a:pPr>
            <a:r>
              <a:rPr lang="en-GB" sz="2000" dirty="0">
                <a:solidFill>
                  <a:schemeClr val="dk1"/>
                </a:solidFill>
              </a:rPr>
              <a:t>Contributing to the society</a:t>
            </a:r>
            <a:endParaRPr sz="2000" dirty="0">
              <a:solidFill>
                <a:schemeClr val="dk1"/>
              </a:solidFill>
            </a:endParaRPr>
          </a:p>
        </p:txBody>
      </p:sp>
      <p:pic>
        <p:nvPicPr>
          <p:cNvPr id="62" name="Google Shape;62;p14"/>
          <p:cNvPicPr preferRelativeResize="0"/>
          <p:nvPr/>
        </p:nvPicPr>
        <p:blipFill>
          <a:blip r:embed="rId3">
            <a:alphaModFix/>
          </a:blip>
          <a:stretch>
            <a:fillRect/>
          </a:stretch>
        </p:blipFill>
        <p:spPr>
          <a:xfrm>
            <a:off x="4336350" y="1170125"/>
            <a:ext cx="4655250" cy="3127625"/>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6"/>
        <p:cNvGrpSpPr/>
        <p:nvPr/>
      </p:nvGrpSpPr>
      <p:grpSpPr>
        <a:xfrm>
          <a:off x="0" y="0"/>
          <a:ext cx="0" cy="0"/>
          <a:chOff x="0" y="0"/>
          <a:chExt cx="0" cy="0"/>
        </a:xfrm>
      </p:grpSpPr>
      <p:sp>
        <p:nvSpPr>
          <p:cNvPr id="67" name="Google Shape;67;p15"/>
          <p:cNvSpPr txBox="1">
            <a:spLocks noGrp="1"/>
          </p:cNvSpPr>
          <p:nvPr>
            <p:ph type="title"/>
          </p:nvPr>
        </p:nvSpPr>
        <p:spPr>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2400" b="1">
                <a:latin typeface="Times New Roman"/>
                <a:ea typeface="Times New Roman"/>
                <a:cs typeface="Times New Roman"/>
                <a:sym typeface="Times New Roman"/>
              </a:rPr>
              <a:t>Business/Company Overview</a:t>
            </a:r>
            <a:endParaRPr sz="4000"/>
          </a:p>
        </p:txBody>
      </p:sp>
      <p:sp>
        <p:nvSpPr>
          <p:cNvPr id="68" name="Google Shape;68;p15"/>
          <p:cNvSpPr txBox="1">
            <a:spLocks noGrp="1"/>
          </p:cNvSpPr>
          <p:nvPr>
            <p:ph type="body" idx="1"/>
          </p:nvPr>
        </p:nvSpPr>
        <p:spPr>
          <a:xfrm>
            <a:off x="4688350" y="1152475"/>
            <a:ext cx="4143900" cy="3416400"/>
          </a:xfrm>
          <a:prstGeom prst="rect">
            <a:avLst/>
          </a:prstGeom>
        </p:spPr>
        <p:txBody>
          <a:bodyPr spcFirstLastPara="1" wrap="square" lIns="91425" tIns="91425" rIns="91425" bIns="91425" anchor="t" anchorCtr="0">
            <a:normAutofit/>
          </a:bodyPr>
          <a:lstStyle/>
          <a:p>
            <a:pPr marL="342900">
              <a:spcBef>
                <a:spcPts val="1200"/>
              </a:spcBef>
              <a:buClr>
                <a:schemeClr val="dk1"/>
              </a:buClr>
              <a:buSzPts val="1100"/>
            </a:pPr>
            <a:r>
              <a:rPr lang="en-GB" sz="2400" dirty="0">
                <a:solidFill>
                  <a:schemeClr val="dk1"/>
                </a:solidFill>
                <a:latin typeface="Times New Roman" pitchFamily="18" charset="0"/>
                <a:cs typeface="Times New Roman" pitchFamily="18" charset="0"/>
              </a:rPr>
              <a:t>Domestic and office cleaning service</a:t>
            </a:r>
            <a:endParaRPr sz="2400" dirty="0">
              <a:solidFill>
                <a:schemeClr val="dk1"/>
              </a:solidFill>
              <a:latin typeface="Times New Roman" pitchFamily="18" charset="0"/>
              <a:cs typeface="Times New Roman" pitchFamily="18" charset="0"/>
            </a:endParaRPr>
          </a:p>
          <a:p>
            <a:pPr marL="342900">
              <a:spcBef>
                <a:spcPts val="1200"/>
              </a:spcBef>
              <a:buClr>
                <a:schemeClr val="dk1"/>
              </a:buClr>
              <a:buSzPts val="1100"/>
            </a:pPr>
            <a:r>
              <a:rPr lang="en-GB" sz="2400" dirty="0">
                <a:solidFill>
                  <a:schemeClr val="dk1"/>
                </a:solidFill>
                <a:latin typeface="Times New Roman" pitchFamily="18" charset="0"/>
                <a:cs typeface="Times New Roman" pitchFamily="18" charset="0"/>
              </a:rPr>
              <a:t>24*7 availability</a:t>
            </a:r>
            <a:endParaRPr sz="2400" dirty="0">
              <a:solidFill>
                <a:schemeClr val="dk1"/>
              </a:solidFill>
              <a:latin typeface="Times New Roman" pitchFamily="18" charset="0"/>
              <a:cs typeface="Times New Roman" pitchFamily="18" charset="0"/>
            </a:endParaRPr>
          </a:p>
          <a:p>
            <a:pPr marL="342900">
              <a:spcBef>
                <a:spcPts val="1200"/>
              </a:spcBef>
              <a:buClr>
                <a:schemeClr val="dk1"/>
              </a:buClr>
              <a:buSzPts val="1100"/>
            </a:pPr>
            <a:r>
              <a:rPr lang="en-GB" sz="2400" dirty="0">
                <a:solidFill>
                  <a:schemeClr val="dk1"/>
                </a:solidFill>
                <a:latin typeface="Times New Roman" pitchFamily="18" charset="0"/>
                <a:cs typeface="Times New Roman" pitchFamily="18" charset="0"/>
              </a:rPr>
              <a:t>Cleaning done with advanced machines</a:t>
            </a:r>
            <a:endParaRPr sz="2400" dirty="0">
              <a:solidFill>
                <a:schemeClr val="dk1"/>
              </a:solidFill>
              <a:latin typeface="Times New Roman" pitchFamily="18" charset="0"/>
              <a:cs typeface="Times New Roman" pitchFamily="18" charset="0"/>
            </a:endParaRPr>
          </a:p>
          <a:p>
            <a:pPr marL="342900">
              <a:spcBef>
                <a:spcPts val="1200"/>
              </a:spcBef>
              <a:spcAft>
                <a:spcPts val="1200"/>
              </a:spcAft>
            </a:pPr>
            <a:r>
              <a:rPr lang="en-GB" sz="2500" dirty="0" err="1">
                <a:solidFill>
                  <a:schemeClr val="dk1"/>
                </a:solidFill>
                <a:latin typeface="Times New Roman" pitchFamily="18" charset="0"/>
                <a:ea typeface="Times New Roman"/>
                <a:cs typeface="Times New Roman" pitchFamily="18" charset="0"/>
                <a:sym typeface="Times New Roman"/>
              </a:rPr>
              <a:t>Cashback</a:t>
            </a:r>
            <a:r>
              <a:rPr lang="en-GB" sz="2500" dirty="0">
                <a:solidFill>
                  <a:schemeClr val="dk1"/>
                </a:solidFill>
                <a:latin typeface="Times New Roman" pitchFamily="18" charset="0"/>
                <a:ea typeface="Times New Roman"/>
                <a:cs typeface="Times New Roman" pitchFamily="18" charset="0"/>
                <a:sym typeface="Times New Roman"/>
              </a:rPr>
              <a:t> guarantee </a:t>
            </a:r>
            <a:endParaRPr sz="3100" dirty="0">
              <a:latin typeface="Times New Roman" pitchFamily="18" charset="0"/>
              <a:cs typeface="Times New Roman" pitchFamily="18" charset="0"/>
            </a:endParaRPr>
          </a:p>
        </p:txBody>
      </p:sp>
      <p:pic>
        <p:nvPicPr>
          <p:cNvPr id="69" name="Google Shape;69;p15"/>
          <p:cNvPicPr preferRelativeResize="0"/>
          <p:nvPr/>
        </p:nvPicPr>
        <p:blipFill>
          <a:blip r:embed="rId3">
            <a:alphaModFix/>
          </a:blip>
          <a:stretch>
            <a:fillRect/>
          </a:stretch>
        </p:blipFill>
        <p:spPr>
          <a:xfrm>
            <a:off x="152400" y="1170125"/>
            <a:ext cx="4383550" cy="347962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3"/>
        <p:cNvGrpSpPr/>
        <p:nvPr/>
      </p:nvGrpSpPr>
      <p:grpSpPr>
        <a:xfrm>
          <a:off x="0" y="0"/>
          <a:ext cx="0" cy="0"/>
          <a:chOff x="0" y="0"/>
          <a:chExt cx="0" cy="0"/>
        </a:xfrm>
      </p:grpSpPr>
      <p:sp>
        <p:nvSpPr>
          <p:cNvPr id="74" name="Google Shape;74;p16"/>
          <p:cNvSpPr txBox="1">
            <a:spLocks noGrp="1"/>
          </p:cNvSpPr>
          <p:nvPr>
            <p:ph type="title"/>
          </p:nvPr>
        </p:nvSpPr>
        <p:spPr>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3300" b="1">
                <a:latin typeface="Times New Roman"/>
                <a:ea typeface="Times New Roman"/>
                <a:cs typeface="Times New Roman"/>
                <a:sym typeface="Times New Roman"/>
              </a:rPr>
              <a:t>Product and Services</a:t>
            </a:r>
            <a:endParaRPr sz="4900"/>
          </a:p>
        </p:txBody>
      </p:sp>
      <p:sp>
        <p:nvSpPr>
          <p:cNvPr id="75" name="Google Shape;75;p16"/>
          <p:cNvSpPr txBox="1">
            <a:spLocks noGrp="1"/>
          </p:cNvSpPr>
          <p:nvPr>
            <p:ph type="body" idx="1"/>
          </p:nvPr>
        </p:nvSpPr>
        <p:spPr>
          <a:xfrm>
            <a:off x="311700" y="1152475"/>
            <a:ext cx="3559200" cy="3416400"/>
          </a:xfrm>
          <a:prstGeom prst="rect">
            <a:avLst/>
          </a:prstGeom>
        </p:spPr>
        <p:txBody>
          <a:bodyPr spcFirstLastPara="1" wrap="square" lIns="91425" tIns="91425" rIns="91425" bIns="91425" anchor="t" anchorCtr="0">
            <a:noAutofit/>
          </a:bodyPr>
          <a:lstStyle/>
          <a:p>
            <a:pPr marL="285750" indent="-285750">
              <a:spcBef>
                <a:spcPts val="1200"/>
              </a:spcBef>
              <a:buClr>
                <a:schemeClr val="dk1"/>
              </a:buClr>
              <a:buSzPts val="1100"/>
            </a:pPr>
            <a:r>
              <a:rPr lang="en-GB" sz="1700" dirty="0">
                <a:solidFill>
                  <a:schemeClr val="dk1"/>
                </a:solidFill>
              </a:rPr>
              <a:t>The cleaning service for germ identification</a:t>
            </a:r>
            <a:endParaRPr sz="1700" dirty="0">
              <a:solidFill>
                <a:schemeClr val="dk1"/>
              </a:solidFill>
            </a:endParaRPr>
          </a:p>
          <a:p>
            <a:pPr marL="285750" indent="-285750">
              <a:spcBef>
                <a:spcPts val="1200"/>
              </a:spcBef>
              <a:buClr>
                <a:schemeClr val="dk1"/>
              </a:buClr>
              <a:buSzPts val="1100"/>
            </a:pPr>
            <a:r>
              <a:rPr lang="en-GB" sz="1700" dirty="0">
                <a:solidFill>
                  <a:schemeClr val="dk1"/>
                </a:solidFill>
              </a:rPr>
              <a:t>Sanitization of cleaned areas</a:t>
            </a:r>
            <a:endParaRPr sz="1700" dirty="0">
              <a:solidFill>
                <a:schemeClr val="dk1"/>
              </a:solidFill>
            </a:endParaRPr>
          </a:p>
          <a:p>
            <a:pPr marL="285750" indent="-285750">
              <a:spcBef>
                <a:spcPts val="1200"/>
              </a:spcBef>
              <a:buClr>
                <a:schemeClr val="dk1"/>
              </a:buClr>
              <a:buSzPts val="1100"/>
            </a:pPr>
            <a:r>
              <a:rPr lang="en-GB" sz="1700" dirty="0">
                <a:solidFill>
                  <a:schemeClr val="dk1"/>
                </a:solidFill>
              </a:rPr>
              <a:t>Local and periodic inspection of finished work area (Salmon, 2021)</a:t>
            </a:r>
            <a:endParaRPr sz="1700" dirty="0">
              <a:solidFill>
                <a:schemeClr val="dk1"/>
              </a:solidFill>
            </a:endParaRPr>
          </a:p>
          <a:p>
            <a:pPr marL="285750" indent="-285750">
              <a:spcBef>
                <a:spcPts val="1200"/>
              </a:spcBef>
              <a:spcAft>
                <a:spcPts val="1200"/>
              </a:spcAft>
            </a:pPr>
            <a:r>
              <a:rPr lang="en-GB" sz="1700" dirty="0">
                <a:solidFill>
                  <a:schemeClr val="dk1"/>
                </a:solidFill>
              </a:rPr>
              <a:t>Cleaning is done with professionals and the latest machines</a:t>
            </a:r>
            <a:endParaRPr sz="2300" dirty="0"/>
          </a:p>
        </p:txBody>
      </p:sp>
      <p:pic>
        <p:nvPicPr>
          <p:cNvPr id="76" name="Google Shape;76;p16"/>
          <p:cNvPicPr preferRelativeResize="0"/>
          <p:nvPr/>
        </p:nvPicPr>
        <p:blipFill>
          <a:blip r:embed="rId3">
            <a:alphaModFix/>
          </a:blip>
          <a:stretch>
            <a:fillRect/>
          </a:stretch>
        </p:blipFill>
        <p:spPr>
          <a:xfrm>
            <a:off x="4023300" y="1017725"/>
            <a:ext cx="4968299" cy="384775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0"/>
        <p:cNvGrpSpPr/>
        <p:nvPr/>
      </p:nvGrpSpPr>
      <p:grpSpPr>
        <a:xfrm>
          <a:off x="0" y="0"/>
          <a:ext cx="0" cy="0"/>
          <a:chOff x="0" y="0"/>
          <a:chExt cx="0" cy="0"/>
        </a:xfrm>
      </p:grpSpPr>
      <p:sp>
        <p:nvSpPr>
          <p:cNvPr id="81" name="Google Shape;81;p17"/>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Market Research</a:t>
            </a:r>
            <a:endParaRPr/>
          </a:p>
        </p:txBody>
      </p:sp>
      <p:sp>
        <p:nvSpPr>
          <p:cNvPr id="82" name="Google Shape;82;p17"/>
          <p:cNvSpPr txBox="1">
            <a:spLocks noGrp="1"/>
          </p:cNvSpPr>
          <p:nvPr>
            <p:ph type="body" idx="1"/>
          </p:nvPr>
        </p:nvSpPr>
        <p:spPr>
          <a:xfrm>
            <a:off x="311700" y="1152475"/>
            <a:ext cx="4558200" cy="3416400"/>
          </a:xfrm>
          <a:prstGeom prst="rect">
            <a:avLst/>
          </a:prstGeom>
        </p:spPr>
        <p:txBody>
          <a:bodyPr spcFirstLastPara="1" wrap="square" lIns="91425" tIns="91425" rIns="91425" bIns="91425" anchor="t" anchorCtr="0">
            <a:normAutofit/>
          </a:bodyPr>
          <a:lstStyle/>
          <a:p>
            <a:pPr marL="0" lvl="0" indent="0" algn="l" rtl="0">
              <a:spcBef>
                <a:spcPts val="1200"/>
              </a:spcBef>
              <a:spcAft>
                <a:spcPts val="0"/>
              </a:spcAft>
              <a:buClr>
                <a:schemeClr val="dk1"/>
              </a:buClr>
              <a:buSzPts val="1100"/>
              <a:buFont typeface="Arial"/>
              <a:buNone/>
            </a:pPr>
            <a:r>
              <a:rPr lang="en-GB" sz="2100" dirty="0">
                <a:solidFill>
                  <a:schemeClr val="dk1"/>
                </a:solidFill>
              </a:rPr>
              <a:t>1.6 million existing jobs in cleaning (</a:t>
            </a:r>
            <a:r>
              <a:rPr lang="en-GB" sz="2100" dirty="0" err="1">
                <a:solidFill>
                  <a:schemeClr val="dk1"/>
                </a:solidFill>
              </a:rPr>
              <a:t>Bics</a:t>
            </a:r>
            <a:r>
              <a:rPr lang="en-GB" sz="2100" dirty="0">
                <a:solidFill>
                  <a:schemeClr val="dk1"/>
                </a:solidFill>
              </a:rPr>
              <a:t>, 2021)</a:t>
            </a:r>
            <a:endParaRPr sz="2100" dirty="0">
              <a:solidFill>
                <a:schemeClr val="dk1"/>
              </a:solidFill>
            </a:endParaRPr>
          </a:p>
          <a:p>
            <a:pPr marL="0" lvl="0" indent="0" algn="l" rtl="0">
              <a:spcBef>
                <a:spcPts val="1200"/>
              </a:spcBef>
              <a:spcAft>
                <a:spcPts val="0"/>
              </a:spcAft>
              <a:buClr>
                <a:schemeClr val="dk1"/>
              </a:buClr>
              <a:buSzPts val="1100"/>
              <a:buFont typeface="Arial"/>
              <a:buNone/>
            </a:pPr>
            <a:r>
              <a:rPr lang="en-GB" sz="2100" dirty="0">
                <a:solidFill>
                  <a:schemeClr val="dk1"/>
                </a:solidFill>
              </a:rPr>
              <a:t>Contributes about 55.5 billion dollars to the economy</a:t>
            </a:r>
            <a:endParaRPr sz="2100" dirty="0">
              <a:solidFill>
                <a:schemeClr val="dk1"/>
              </a:solidFill>
            </a:endParaRPr>
          </a:p>
          <a:p>
            <a:pPr marL="0" lvl="0" indent="0" algn="l" rtl="0">
              <a:spcBef>
                <a:spcPts val="1200"/>
              </a:spcBef>
              <a:spcAft>
                <a:spcPts val="0"/>
              </a:spcAft>
              <a:buClr>
                <a:schemeClr val="dk1"/>
              </a:buClr>
              <a:buSzPts val="1100"/>
              <a:buFont typeface="Arial"/>
              <a:buNone/>
            </a:pPr>
            <a:r>
              <a:rPr lang="en-GB" sz="2100" dirty="0">
                <a:solidFill>
                  <a:schemeClr val="dk1"/>
                </a:solidFill>
              </a:rPr>
              <a:t>Equates 5% of the total workforce (</a:t>
            </a:r>
            <a:r>
              <a:rPr lang="en-GB" sz="2100" dirty="0" err="1">
                <a:solidFill>
                  <a:schemeClr val="dk1"/>
                </a:solidFill>
              </a:rPr>
              <a:t>Statista</a:t>
            </a:r>
            <a:r>
              <a:rPr lang="en-GB" sz="2100" dirty="0">
                <a:solidFill>
                  <a:schemeClr val="dk1"/>
                </a:solidFill>
              </a:rPr>
              <a:t>, 2021)</a:t>
            </a:r>
            <a:endParaRPr sz="2100" dirty="0">
              <a:solidFill>
                <a:schemeClr val="dk1"/>
              </a:solidFill>
            </a:endParaRPr>
          </a:p>
          <a:p>
            <a:pPr marL="0" lvl="0" indent="0" algn="l" rtl="0">
              <a:spcBef>
                <a:spcPts val="1200"/>
              </a:spcBef>
              <a:spcAft>
                <a:spcPts val="1200"/>
              </a:spcAft>
              <a:buNone/>
            </a:pPr>
            <a:endParaRPr sz="2800" dirty="0"/>
          </a:p>
        </p:txBody>
      </p:sp>
      <p:pic>
        <p:nvPicPr>
          <p:cNvPr id="83" name="Google Shape;83;p17"/>
          <p:cNvPicPr preferRelativeResize="0"/>
          <p:nvPr/>
        </p:nvPicPr>
        <p:blipFill>
          <a:blip r:embed="rId3">
            <a:alphaModFix/>
          </a:blip>
          <a:stretch>
            <a:fillRect/>
          </a:stretch>
        </p:blipFill>
        <p:spPr>
          <a:xfrm>
            <a:off x="4869900" y="1136351"/>
            <a:ext cx="4274100" cy="3345033"/>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Google Shape;88;p18"/>
          <p:cNvSpPr txBox="1">
            <a:spLocks noGrp="1"/>
          </p:cNvSpPr>
          <p:nvPr>
            <p:ph type="title"/>
          </p:nvPr>
        </p:nvSpPr>
        <p:spPr>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990"/>
              <a:buFont typeface="Arial"/>
              <a:buNone/>
            </a:pPr>
            <a:r>
              <a:rPr lang="en-GB" sz="2290" b="1"/>
              <a:t>Target Market</a:t>
            </a:r>
            <a:endParaRPr sz="2290" b="1"/>
          </a:p>
          <a:p>
            <a:pPr marL="0" lvl="0" indent="0" algn="l" rtl="0">
              <a:spcBef>
                <a:spcPts val="1200"/>
              </a:spcBef>
              <a:spcAft>
                <a:spcPts val="0"/>
              </a:spcAft>
              <a:buSzPts val="990"/>
              <a:buNone/>
            </a:pPr>
            <a:endParaRPr sz="3820"/>
          </a:p>
        </p:txBody>
      </p:sp>
      <p:sp>
        <p:nvSpPr>
          <p:cNvPr id="89" name="Google Shape;89;p18"/>
          <p:cNvSpPr txBox="1">
            <a:spLocks noGrp="1"/>
          </p:cNvSpPr>
          <p:nvPr>
            <p:ph type="body" idx="1"/>
          </p:nvPr>
        </p:nvSpPr>
        <p:spPr>
          <a:xfrm>
            <a:off x="4536374" y="1170125"/>
            <a:ext cx="4260300" cy="2728200"/>
          </a:xfrm>
          <a:prstGeom prst="rect">
            <a:avLst/>
          </a:prstGeom>
        </p:spPr>
        <p:txBody>
          <a:bodyPr spcFirstLastPara="1" wrap="square" lIns="91425" tIns="91425" rIns="91425" bIns="91425" anchor="t" anchorCtr="0">
            <a:normAutofit/>
          </a:bodyPr>
          <a:lstStyle/>
          <a:p>
            <a:pPr marL="342900">
              <a:spcBef>
                <a:spcPts val="1200"/>
              </a:spcBef>
              <a:buClr>
                <a:schemeClr val="dk1"/>
              </a:buClr>
              <a:buSzPts val="1100"/>
            </a:pPr>
            <a:r>
              <a:rPr lang="en-GB" sz="2400" dirty="0">
                <a:solidFill>
                  <a:schemeClr val="dk1"/>
                </a:solidFill>
              </a:rPr>
              <a:t>Domestic residents</a:t>
            </a:r>
            <a:endParaRPr sz="2400" dirty="0">
              <a:solidFill>
                <a:schemeClr val="dk1"/>
              </a:solidFill>
            </a:endParaRPr>
          </a:p>
          <a:p>
            <a:pPr marL="342900">
              <a:spcBef>
                <a:spcPts val="1200"/>
              </a:spcBef>
              <a:buClr>
                <a:schemeClr val="dk1"/>
              </a:buClr>
              <a:buSzPts val="1100"/>
            </a:pPr>
            <a:r>
              <a:rPr lang="en-GB" sz="2400" dirty="0">
                <a:solidFill>
                  <a:schemeClr val="dk1"/>
                </a:solidFill>
              </a:rPr>
              <a:t>The healthcare centres (Nguyen </a:t>
            </a:r>
            <a:r>
              <a:rPr lang="en-GB" sz="2400" i="1" dirty="0">
                <a:solidFill>
                  <a:schemeClr val="dk1"/>
                </a:solidFill>
              </a:rPr>
              <a:t>et al</a:t>
            </a:r>
            <a:r>
              <a:rPr lang="en-GB" sz="2400" dirty="0">
                <a:solidFill>
                  <a:schemeClr val="dk1"/>
                </a:solidFill>
              </a:rPr>
              <a:t>., 2018)</a:t>
            </a:r>
            <a:endParaRPr sz="2400" dirty="0">
              <a:solidFill>
                <a:schemeClr val="dk1"/>
              </a:solidFill>
            </a:endParaRPr>
          </a:p>
          <a:p>
            <a:pPr marL="342900">
              <a:spcBef>
                <a:spcPts val="1200"/>
              </a:spcBef>
              <a:buClr>
                <a:schemeClr val="dk1"/>
              </a:buClr>
              <a:buSzPts val="1100"/>
            </a:pPr>
            <a:r>
              <a:rPr lang="en-GB" sz="2400" dirty="0">
                <a:solidFill>
                  <a:schemeClr val="dk1"/>
                </a:solidFill>
              </a:rPr>
              <a:t>The office spaces</a:t>
            </a:r>
            <a:endParaRPr sz="2400" dirty="0">
              <a:solidFill>
                <a:schemeClr val="dk1"/>
              </a:solidFill>
            </a:endParaRPr>
          </a:p>
        </p:txBody>
      </p:sp>
      <p:pic>
        <p:nvPicPr>
          <p:cNvPr id="90" name="Google Shape;90;p18"/>
          <p:cNvPicPr preferRelativeResize="0"/>
          <p:nvPr/>
        </p:nvPicPr>
        <p:blipFill>
          <a:blip r:embed="rId3">
            <a:alphaModFix/>
          </a:blip>
          <a:stretch>
            <a:fillRect/>
          </a:stretch>
        </p:blipFill>
        <p:spPr>
          <a:xfrm>
            <a:off x="152400" y="1170125"/>
            <a:ext cx="4260301" cy="315035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sp>
        <p:nvSpPr>
          <p:cNvPr id="95" name="Google Shape;95;p19"/>
          <p:cNvSpPr txBox="1">
            <a:spLocks noGrp="1"/>
          </p:cNvSpPr>
          <p:nvPr>
            <p:ph type="title"/>
          </p:nvPr>
        </p:nvSpPr>
        <p:spPr>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2500" b="1">
                <a:latin typeface="Times New Roman"/>
                <a:ea typeface="Times New Roman"/>
                <a:cs typeface="Times New Roman"/>
                <a:sym typeface="Times New Roman"/>
              </a:rPr>
              <a:t>Marketing Plan</a:t>
            </a:r>
            <a:endParaRPr sz="4100"/>
          </a:p>
        </p:txBody>
      </p:sp>
      <p:sp>
        <p:nvSpPr>
          <p:cNvPr id="96" name="Google Shape;96;p19"/>
          <p:cNvSpPr txBox="1">
            <a:spLocks noGrp="1"/>
          </p:cNvSpPr>
          <p:nvPr>
            <p:ph type="body" idx="1"/>
          </p:nvPr>
        </p:nvSpPr>
        <p:spPr>
          <a:xfrm>
            <a:off x="311700" y="1129750"/>
            <a:ext cx="3865800" cy="3416400"/>
          </a:xfrm>
          <a:prstGeom prst="rect">
            <a:avLst/>
          </a:prstGeom>
        </p:spPr>
        <p:txBody>
          <a:bodyPr spcFirstLastPara="1" wrap="square" lIns="91425" tIns="91425" rIns="91425" bIns="91425" anchor="t" anchorCtr="0">
            <a:noAutofit/>
          </a:bodyPr>
          <a:lstStyle/>
          <a:p>
            <a:pPr marL="342900">
              <a:spcBef>
                <a:spcPts val="1200"/>
              </a:spcBef>
              <a:buClr>
                <a:schemeClr val="dk1"/>
              </a:buClr>
              <a:buSzPts val="1100"/>
            </a:pPr>
            <a:r>
              <a:rPr lang="en-GB" sz="1900" dirty="0">
                <a:solidFill>
                  <a:schemeClr val="dk1"/>
                </a:solidFill>
              </a:rPr>
              <a:t>The Facebook and Twitter campaigns</a:t>
            </a:r>
            <a:endParaRPr sz="1900" dirty="0">
              <a:solidFill>
                <a:schemeClr val="dk1"/>
              </a:solidFill>
            </a:endParaRPr>
          </a:p>
          <a:p>
            <a:pPr marL="342900">
              <a:spcBef>
                <a:spcPts val="1200"/>
              </a:spcBef>
              <a:buClr>
                <a:schemeClr val="dk1"/>
              </a:buClr>
              <a:buSzPts val="1100"/>
            </a:pPr>
            <a:r>
              <a:rPr lang="en-GB" sz="1900" dirty="0">
                <a:solidFill>
                  <a:schemeClr val="dk1"/>
                </a:solidFill>
              </a:rPr>
              <a:t>The posters, pamphlets</a:t>
            </a:r>
            <a:endParaRPr sz="1900" dirty="0">
              <a:solidFill>
                <a:schemeClr val="dk1"/>
              </a:solidFill>
            </a:endParaRPr>
          </a:p>
          <a:p>
            <a:pPr marL="342900">
              <a:spcBef>
                <a:spcPts val="1200"/>
              </a:spcBef>
              <a:buClr>
                <a:schemeClr val="dk1"/>
              </a:buClr>
              <a:buSzPts val="1100"/>
            </a:pPr>
            <a:r>
              <a:rPr lang="en-GB" sz="1900" dirty="0">
                <a:solidFill>
                  <a:schemeClr val="dk1"/>
                </a:solidFill>
              </a:rPr>
              <a:t>Tying to retail industries (</a:t>
            </a:r>
            <a:r>
              <a:rPr lang="en-GB" sz="1900" dirty="0" err="1">
                <a:solidFill>
                  <a:schemeClr val="dk1"/>
                </a:solidFill>
              </a:rPr>
              <a:t>Ollus</a:t>
            </a:r>
            <a:r>
              <a:rPr lang="en-GB" sz="1900" dirty="0">
                <a:solidFill>
                  <a:schemeClr val="dk1"/>
                </a:solidFill>
              </a:rPr>
              <a:t>, 2016)</a:t>
            </a:r>
            <a:endParaRPr sz="1900" dirty="0">
              <a:solidFill>
                <a:schemeClr val="dk1"/>
              </a:solidFill>
            </a:endParaRPr>
          </a:p>
          <a:p>
            <a:pPr marL="342900">
              <a:spcBef>
                <a:spcPts val="1200"/>
              </a:spcBef>
              <a:buClr>
                <a:schemeClr val="dk1"/>
              </a:buClr>
              <a:buSzPts val="1100"/>
            </a:pPr>
            <a:r>
              <a:rPr lang="en-GB" sz="1900" dirty="0">
                <a:solidFill>
                  <a:schemeClr val="dk1"/>
                </a:solidFill>
              </a:rPr>
              <a:t>SEO optimization of the website</a:t>
            </a:r>
            <a:endParaRPr sz="1900" dirty="0">
              <a:solidFill>
                <a:schemeClr val="dk1"/>
              </a:solidFill>
            </a:endParaRPr>
          </a:p>
        </p:txBody>
      </p:sp>
      <p:pic>
        <p:nvPicPr>
          <p:cNvPr id="97" name="Google Shape;97;p19"/>
          <p:cNvPicPr preferRelativeResize="0"/>
          <p:nvPr/>
        </p:nvPicPr>
        <p:blipFill>
          <a:blip r:embed="rId3">
            <a:alphaModFix/>
          </a:blip>
          <a:stretch>
            <a:fillRect/>
          </a:stretch>
        </p:blipFill>
        <p:spPr>
          <a:xfrm>
            <a:off x="4488850" y="1077050"/>
            <a:ext cx="4105375" cy="341640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sp>
        <p:nvSpPr>
          <p:cNvPr id="102" name="Google Shape;102;p20"/>
          <p:cNvSpPr txBox="1">
            <a:spLocks noGrp="1"/>
          </p:cNvSpPr>
          <p:nvPr>
            <p:ph type="title"/>
          </p:nvPr>
        </p:nvSpPr>
        <p:spPr>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990"/>
              <a:buFont typeface="Arial"/>
              <a:buNone/>
            </a:pPr>
            <a:r>
              <a:rPr lang="en-GB" sz="1990" b="1"/>
              <a:t>Management Team and operations</a:t>
            </a:r>
            <a:endParaRPr sz="1990" b="1"/>
          </a:p>
          <a:p>
            <a:pPr marL="0" lvl="0" indent="0" algn="l" rtl="0">
              <a:spcBef>
                <a:spcPts val="1200"/>
              </a:spcBef>
              <a:spcAft>
                <a:spcPts val="0"/>
              </a:spcAft>
              <a:buSzPts val="990"/>
              <a:buNone/>
            </a:pPr>
            <a:endParaRPr sz="3520"/>
          </a:p>
        </p:txBody>
      </p:sp>
      <p:sp>
        <p:nvSpPr>
          <p:cNvPr id="103" name="Google Shape;103;p20"/>
          <p:cNvSpPr txBox="1">
            <a:spLocks noGrp="1"/>
          </p:cNvSpPr>
          <p:nvPr>
            <p:ph type="body" idx="1"/>
          </p:nvPr>
        </p:nvSpPr>
        <p:spPr>
          <a:xfrm>
            <a:off x="311700" y="1152475"/>
            <a:ext cx="4260300" cy="3416400"/>
          </a:xfrm>
          <a:prstGeom prst="rect">
            <a:avLst/>
          </a:prstGeom>
        </p:spPr>
        <p:txBody>
          <a:bodyPr spcFirstLastPara="1" wrap="square" lIns="91425" tIns="91425" rIns="91425" bIns="91425" anchor="t" anchorCtr="0">
            <a:normAutofit/>
          </a:bodyPr>
          <a:lstStyle/>
          <a:p>
            <a:pPr marL="342900">
              <a:spcBef>
                <a:spcPts val="1200"/>
              </a:spcBef>
              <a:buClr>
                <a:schemeClr val="dk1"/>
              </a:buClr>
              <a:buSzPct val="55000"/>
            </a:pPr>
            <a:r>
              <a:rPr lang="en-GB" sz="2000" dirty="0">
                <a:solidFill>
                  <a:schemeClr val="dk1"/>
                </a:solidFill>
              </a:rPr>
              <a:t>Flat organizational structure</a:t>
            </a:r>
            <a:endParaRPr sz="2000" dirty="0">
              <a:solidFill>
                <a:schemeClr val="dk1"/>
              </a:solidFill>
            </a:endParaRPr>
          </a:p>
          <a:p>
            <a:pPr marL="342900">
              <a:spcBef>
                <a:spcPts val="1200"/>
              </a:spcBef>
              <a:buClr>
                <a:schemeClr val="dk1"/>
              </a:buClr>
              <a:buSzPct val="55000"/>
            </a:pPr>
            <a:r>
              <a:rPr lang="en-GB" sz="2000" dirty="0">
                <a:solidFill>
                  <a:schemeClr val="dk1"/>
                </a:solidFill>
              </a:rPr>
              <a:t>Managers and leaders will be on team monitoring (</a:t>
            </a:r>
            <a:r>
              <a:rPr lang="en-GB" sz="2000" dirty="0" err="1">
                <a:solidFill>
                  <a:schemeClr val="dk1"/>
                </a:solidFill>
              </a:rPr>
              <a:t>Czachorowski</a:t>
            </a:r>
            <a:r>
              <a:rPr lang="en-GB" sz="2000" dirty="0">
                <a:solidFill>
                  <a:schemeClr val="dk1"/>
                </a:solidFill>
              </a:rPr>
              <a:t>, 2021)</a:t>
            </a:r>
            <a:endParaRPr sz="2000" dirty="0">
              <a:solidFill>
                <a:schemeClr val="dk1"/>
              </a:solidFill>
            </a:endParaRPr>
          </a:p>
          <a:p>
            <a:pPr marL="342900">
              <a:spcBef>
                <a:spcPts val="1200"/>
              </a:spcBef>
              <a:buClr>
                <a:schemeClr val="dk1"/>
              </a:buClr>
              <a:buSzPct val="55000"/>
            </a:pPr>
            <a:r>
              <a:rPr lang="en-GB" sz="2000" dirty="0">
                <a:solidFill>
                  <a:schemeClr val="dk1"/>
                </a:solidFill>
              </a:rPr>
              <a:t>The finance will be done with the help of AI</a:t>
            </a:r>
            <a:endParaRPr sz="2000" dirty="0">
              <a:solidFill>
                <a:schemeClr val="dk1"/>
              </a:solidFill>
            </a:endParaRPr>
          </a:p>
          <a:p>
            <a:pPr marL="342900">
              <a:spcBef>
                <a:spcPts val="1200"/>
              </a:spcBef>
              <a:buClr>
                <a:schemeClr val="dk1"/>
              </a:buClr>
              <a:buSzPct val="55000"/>
            </a:pPr>
            <a:r>
              <a:rPr lang="en-GB" sz="2000" dirty="0">
                <a:solidFill>
                  <a:schemeClr val="dk1"/>
                </a:solidFill>
              </a:rPr>
              <a:t>Cleaners will be hired on contract</a:t>
            </a:r>
            <a:endParaRPr sz="2000" dirty="0">
              <a:solidFill>
                <a:schemeClr val="dk1"/>
              </a:solidFill>
            </a:endParaRPr>
          </a:p>
        </p:txBody>
      </p:sp>
      <p:pic>
        <p:nvPicPr>
          <p:cNvPr id="104" name="Google Shape;104;p20"/>
          <p:cNvPicPr preferRelativeResize="0"/>
          <p:nvPr/>
        </p:nvPicPr>
        <p:blipFill>
          <a:blip r:embed="rId3">
            <a:alphaModFix/>
          </a:blip>
          <a:stretch>
            <a:fillRect/>
          </a:stretch>
        </p:blipFill>
        <p:spPr>
          <a:xfrm>
            <a:off x="4724400" y="1170125"/>
            <a:ext cx="4210450" cy="328660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8"/>
        <p:cNvGrpSpPr/>
        <p:nvPr/>
      </p:nvGrpSpPr>
      <p:grpSpPr>
        <a:xfrm>
          <a:off x="0" y="0"/>
          <a:ext cx="0" cy="0"/>
          <a:chOff x="0" y="0"/>
          <a:chExt cx="0" cy="0"/>
        </a:xfrm>
      </p:grpSpPr>
      <p:sp>
        <p:nvSpPr>
          <p:cNvPr id="109" name="Google Shape;109;p21"/>
          <p:cNvSpPr txBox="1">
            <a:spLocks noGrp="1"/>
          </p:cNvSpPr>
          <p:nvPr>
            <p:ph type="title"/>
          </p:nvPr>
        </p:nvSpPr>
        <p:spPr>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990"/>
              <a:buFont typeface="Arial"/>
              <a:buNone/>
            </a:pPr>
            <a:r>
              <a:rPr lang="en-GB" sz="2800" b="1" dirty="0"/>
              <a:t>Financial Plan</a:t>
            </a:r>
            <a:endParaRPr sz="2800" b="1" dirty="0"/>
          </a:p>
        </p:txBody>
      </p:sp>
      <p:sp>
        <p:nvSpPr>
          <p:cNvPr id="110" name="Google Shape;110;p21"/>
          <p:cNvSpPr txBox="1">
            <a:spLocks noGrp="1"/>
          </p:cNvSpPr>
          <p:nvPr>
            <p:ph type="body" idx="1"/>
          </p:nvPr>
        </p:nvSpPr>
        <p:spPr>
          <a:xfrm>
            <a:off x="5119800" y="1152475"/>
            <a:ext cx="3712500" cy="3416400"/>
          </a:xfrm>
          <a:prstGeom prst="rect">
            <a:avLst/>
          </a:prstGeom>
        </p:spPr>
        <p:txBody>
          <a:bodyPr spcFirstLastPara="1" wrap="square" lIns="91425" tIns="91425" rIns="91425" bIns="91425" anchor="t" anchorCtr="0">
            <a:normAutofit/>
          </a:bodyPr>
          <a:lstStyle/>
          <a:p>
            <a:pPr marL="749300">
              <a:spcBef>
                <a:spcPts val="1200"/>
              </a:spcBef>
              <a:buClr>
                <a:schemeClr val="dk1"/>
              </a:buClr>
              <a:buSzPts val="1100"/>
            </a:pPr>
            <a:r>
              <a:rPr lang="en-GB" sz="2000" dirty="0">
                <a:solidFill>
                  <a:schemeClr val="dk1"/>
                </a:solidFill>
              </a:rPr>
              <a:t>The total costing will not go beyond 25000</a:t>
            </a:r>
            <a:endParaRPr sz="2000" dirty="0">
              <a:solidFill>
                <a:schemeClr val="dk1"/>
              </a:solidFill>
            </a:endParaRPr>
          </a:p>
          <a:p>
            <a:pPr marL="749300">
              <a:spcBef>
                <a:spcPts val="1200"/>
              </a:spcBef>
              <a:buClr>
                <a:schemeClr val="dk1"/>
              </a:buClr>
              <a:buSzPts val="1100"/>
            </a:pPr>
            <a:r>
              <a:rPr lang="en-GB" sz="2000" dirty="0">
                <a:solidFill>
                  <a:schemeClr val="dk1"/>
                </a:solidFill>
              </a:rPr>
              <a:t>The raw materials will cost 3350</a:t>
            </a:r>
            <a:endParaRPr sz="2000" dirty="0">
              <a:solidFill>
                <a:schemeClr val="dk1"/>
              </a:solidFill>
            </a:endParaRPr>
          </a:p>
          <a:p>
            <a:pPr marL="749300">
              <a:spcBef>
                <a:spcPts val="1200"/>
              </a:spcBef>
              <a:buClr>
                <a:schemeClr val="dk1"/>
              </a:buClr>
              <a:buSzPts val="1100"/>
            </a:pPr>
            <a:r>
              <a:rPr lang="en-GB" sz="2000" dirty="0">
                <a:solidFill>
                  <a:schemeClr val="dk1"/>
                </a:solidFill>
              </a:rPr>
              <a:t>Advertisement will cost about 4500</a:t>
            </a:r>
            <a:endParaRPr sz="2000" dirty="0">
              <a:solidFill>
                <a:schemeClr val="dk1"/>
              </a:solidFill>
            </a:endParaRPr>
          </a:p>
        </p:txBody>
      </p:sp>
      <p:pic>
        <p:nvPicPr>
          <p:cNvPr id="111" name="Google Shape;111;p21"/>
          <p:cNvPicPr preferRelativeResize="0"/>
          <p:nvPr/>
        </p:nvPicPr>
        <p:blipFill>
          <a:blip r:embed="rId3">
            <a:alphaModFix/>
          </a:blip>
          <a:stretch>
            <a:fillRect/>
          </a:stretch>
        </p:blipFill>
        <p:spPr>
          <a:xfrm>
            <a:off x="78500" y="1254800"/>
            <a:ext cx="5120776" cy="331407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5"/>
        <p:cNvGrpSpPr/>
        <p:nvPr/>
      </p:nvGrpSpPr>
      <p:grpSpPr>
        <a:xfrm>
          <a:off x="0" y="0"/>
          <a:ext cx="0" cy="0"/>
          <a:chOff x="0" y="0"/>
          <a:chExt cx="0" cy="0"/>
        </a:xfrm>
      </p:grpSpPr>
      <p:sp>
        <p:nvSpPr>
          <p:cNvPr id="116" name="Google Shape;116;p22"/>
          <p:cNvSpPr txBox="1">
            <a:spLocks noGrp="1"/>
          </p:cNvSpPr>
          <p:nvPr>
            <p:ph type="title"/>
          </p:nvPr>
        </p:nvSpPr>
        <p:spPr>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2600" b="1">
                <a:latin typeface="Times New Roman"/>
                <a:ea typeface="Times New Roman"/>
                <a:cs typeface="Times New Roman"/>
                <a:sym typeface="Times New Roman"/>
              </a:rPr>
              <a:t>Conclusion</a:t>
            </a:r>
            <a:endParaRPr sz="4200"/>
          </a:p>
        </p:txBody>
      </p:sp>
      <p:sp>
        <p:nvSpPr>
          <p:cNvPr id="117" name="Google Shape;117;p22"/>
          <p:cNvSpPr txBox="1">
            <a:spLocks noGrp="1"/>
          </p:cNvSpPr>
          <p:nvPr>
            <p:ph type="body" idx="1"/>
          </p:nvPr>
        </p:nvSpPr>
        <p:spPr>
          <a:xfrm>
            <a:off x="311700" y="1648755"/>
            <a:ext cx="3536400" cy="2312563"/>
          </a:xfrm>
          <a:prstGeom prst="rect">
            <a:avLst/>
          </a:prstGeom>
        </p:spPr>
        <p:txBody>
          <a:bodyPr spcFirstLastPara="1" wrap="square" lIns="91425" tIns="91425" rIns="91425" bIns="91425" anchor="t" anchorCtr="0">
            <a:noAutofit/>
          </a:bodyPr>
          <a:lstStyle/>
          <a:p>
            <a:pPr marL="342900">
              <a:spcBef>
                <a:spcPts val="1200"/>
              </a:spcBef>
              <a:buClr>
                <a:schemeClr val="dk1"/>
              </a:buClr>
              <a:buSzPts val="1100"/>
            </a:pPr>
            <a:r>
              <a:rPr lang="en-GB" sz="2000" b="1" dirty="0">
                <a:solidFill>
                  <a:schemeClr val="dk1"/>
                </a:solidFill>
              </a:rPr>
              <a:t>Independent costing</a:t>
            </a:r>
            <a:endParaRPr sz="2000" b="1" dirty="0">
              <a:solidFill>
                <a:schemeClr val="dk1"/>
              </a:solidFill>
            </a:endParaRPr>
          </a:p>
          <a:p>
            <a:pPr marL="342900">
              <a:spcBef>
                <a:spcPts val="1200"/>
              </a:spcBef>
              <a:buClr>
                <a:schemeClr val="dk1"/>
              </a:buClr>
              <a:buSzPts val="1100"/>
            </a:pPr>
            <a:r>
              <a:rPr lang="en-GB" sz="2000" b="1" dirty="0">
                <a:solidFill>
                  <a:schemeClr val="dk1"/>
                </a:solidFill>
              </a:rPr>
              <a:t>Entrepreneurial business management</a:t>
            </a:r>
            <a:endParaRPr sz="2000" b="1" dirty="0">
              <a:solidFill>
                <a:schemeClr val="dk1"/>
              </a:solidFill>
            </a:endParaRPr>
          </a:p>
          <a:p>
            <a:pPr marL="342900">
              <a:spcBef>
                <a:spcPts val="1200"/>
              </a:spcBef>
              <a:buClr>
                <a:schemeClr val="dk1"/>
              </a:buClr>
              <a:buSzPts val="1100"/>
            </a:pPr>
            <a:r>
              <a:rPr lang="en-GB" sz="2000" b="1" dirty="0">
                <a:solidFill>
                  <a:schemeClr val="dk1"/>
                </a:solidFill>
              </a:rPr>
              <a:t>Holistic cleaning</a:t>
            </a:r>
            <a:endParaRPr sz="2000" b="1" dirty="0">
              <a:solidFill>
                <a:schemeClr val="dk1"/>
              </a:solidFill>
            </a:endParaRPr>
          </a:p>
        </p:txBody>
      </p:sp>
      <p:pic>
        <p:nvPicPr>
          <p:cNvPr id="118" name="Google Shape;118;p22"/>
          <p:cNvPicPr preferRelativeResize="0"/>
          <p:nvPr/>
        </p:nvPicPr>
        <p:blipFill>
          <a:blip r:embed="rId3">
            <a:alphaModFix/>
          </a:blip>
          <a:stretch>
            <a:fillRect/>
          </a:stretch>
        </p:blipFill>
        <p:spPr>
          <a:xfrm>
            <a:off x="3848100" y="618975"/>
            <a:ext cx="5058450" cy="4372125"/>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2"/>
        <p:cNvGrpSpPr/>
        <p:nvPr/>
      </p:nvGrpSpPr>
      <p:grpSpPr>
        <a:xfrm>
          <a:off x="0" y="0"/>
          <a:ext cx="0" cy="0"/>
          <a:chOff x="0" y="0"/>
          <a:chExt cx="0" cy="0"/>
        </a:xfrm>
      </p:grpSpPr>
      <p:sp>
        <p:nvSpPr>
          <p:cNvPr id="123" name="Google Shape;123;p23"/>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Reference</a:t>
            </a:r>
            <a:endParaRPr/>
          </a:p>
        </p:txBody>
      </p:sp>
      <p:sp>
        <p:nvSpPr>
          <p:cNvPr id="124" name="Google Shape;124;p23"/>
          <p:cNvSpPr txBox="1">
            <a:spLocks noGrp="1"/>
          </p:cNvSpPr>
          <p:nvPr>
            <p:ph type="body" idx="1"/>
          </p:nvPr>
        </p:nvSpPr>
        <p:spPr>
          <a:prstGeom prst="rect">
            <a:avLst/>
          </a:prstGeom>
        </p:spPr>
        <p:txBody>
          <a:bodyPr spcFirstLastPara="1" wrap="square" lIns="91425" tIns="91425" rIns="91425" bIns="91425" anchor="t" anchorCtr="0">
            <a:noAutofit/>
          </a:bodyPr>
          <a:lstStyle/>
          <a:p>
            <a:pPr marL="0" lvl="0" indent="0" algn="l" rtl="0">
              <a:lnSpc>
                <a:spcPct val="105000"/>
              </a:lnSpc>
              <a:spcBef>
                <a:spcPts val="1200"/>
              </a:spcBef>
              <a:spcAft>
                <a:spcPts val="0"/>
              </a:spcAft>
              <a:buClr>
                <a:schemeClr val="dk1"/>
              </a:buClr>
              <a:buSzPts val="688"/>
              <a:buFont typeface="Arial"/>
              <a:buNone/>
            </a:pPr>
            <a:r>
              <a:rPr lang="en-GB" sz="1225">
                <a:solidFill>
                  <a:schemeClr val="dk1"/>
                </a:solidFill>
              </a:rPr>
              <a:t>Bics, 2021. BRITISH CLEANING COUNCIL THE CLEANING, HYGIENE AND WASTE INDUSTRY RESEARCH REPORT 2021 [online] Available at: &lt;https://www.bics.org.uk/wp-content/uploads/2021/06/RR2021.pdf&gt; [Accessed 15 November 2021]</a:t>
            </a:r>
            <a:endParaRPr sz="1225">
              <a:solidFill>
                <a:schemeClr val="dk1"/>
              </a:solidFill>
            </a:endParaRPr>
          </a:p>
          <a:p>
            <a:pPr marL="0" lvl="0" indent="0" algn="l" rtl="0">
              <a:lnSpc>
                <a:spcPct val="105000"/>
              </a:lnSpc>
              <a:spcBef>
                <a:spcPts val="1200"/>
              </a:spcBef>
              <a:spcAft>
                <a:spcPts val="0"/>
              </a:spcAft>
              <a:buClr>
                <a:schemeClr val="dk1"/>
              </a:buClr>
              <a:buSzPts val="688"/>
              <a:buFont typeface="Arial"/>
              <a:buNone/>
            </a:pPr>
            <a:r>
              <a:rPr lang="en-GB" sz="1225">
                <a:solidFill>
                  <a:schemeClr val="dk1"/>
                </a:solidFill>
              </a:rPr>
              <a:t>Statista, 2021 Forecast: Industry revenue of “cleaning activities“ in the United Kingdom 2012-2025 | Statista [online] Available at: &lt;https://www.statista.com/forecasts/900069/cleaning-activities-revenue-in-the-united-kingdom&gt; [Accessed 15 November 2021]</a:t>
            </a:r>
            <a:endParaRPr sz="1225">
              <a:solidFill>
                <a:schemeClr val="dk1"/>
              </a:solidFill>
            </a:endParaRPr>
          </a:p>
          <a:p>
            <a:pPr marL="0" lvl="0" indent="0" algn="l" rtl="0">
              <a:lnSpc>
                <a:spcPct val="105000"/>
              </a:lnSpc>
              <a:spcBef>
                <a:spcPts val="1200"/>
              </a:spcBef>
              <a:spcAft>
                <a:spcPts val="0"/>
              </a:spcAft>
              <a:buClr>
                <a:schemeClr val="dk1"/>
              </a:buClr>
              <a:buSzPts val="688"/>
              <a:buFont typeface="Arial"/>
              <a:buNone/>
            </a:pPr>
            <a:r>
              <a:rPr lang="en-GB" sz="1225">
                <a:solidFill>
                  <a:schemeClr val="dk1"/>
                </a:solidFill>
              </a:rPr>
              <a:t>Salmon, U., 2021. Risk and Resistance Strategies in the Cleaning Industry. Interdisciplinary Perspectives on Equality and Diversity.</a:t>
            </a:r>
            <a:endParaRPr sz="1225">
              <a:solidFill>
                <a:schemeClr val="dk1"/>
              </a:solidFill>
            </a:endParaRPr>
          </a:p>
          <a:p>
            <a:pPr marL="0" lvl="0" indent="0" algn="l" rtl="0">
              <a:lnSpc>
                <a:spcPct val="105000"/>
              </a:lnSpc>
              <a:spcBef>
                <a:spcPts val="1200"/>
              </a:spcBef>
              <a:spcAft>
                <a:spcPts val="0"/>
              </a:spcAft>
              <a:buClr>
                <a:schemeClr val="dk1"/>
              </a:buClr>
              <a:buSzPts val="688"/>
              <a:buFont typeface="Arial"/>
              <a:buNone/>
            </a:pPr>
            <a:r>
              <a:rPr lang="en-GB" sz="1225">
                <a:solidFill>
                  <a:schemeClr val="dk1"/>
                </a:solidFill>
              </a:rPr>
              <a:t>Nguyen, Q., Nisar, T.M., Knox, D. and Prabhakar, G.P., 2018. Understanding customer satisfaction in the UK quick-service restaurant industry: The influence of the tangible attributes of perceived service quality. British Food Journal.</a:t>
            </a:r>
            <a:endParaRPr sz="1225">
              <a:solidFill>
                <a:schemeClr val="dk1"/>
              </a:solidFill>
            </a:endParaRPr>
          </a:p>
          <a:p>
            <a:pPr marL="0" lvl="0" indent="0" algn="l" rtl="0">
              <a:lnSpc>
                <a:spcPct val="105000"/>
              </a:lnSpc>
              <a:spcBef>
                <a:spcPts val="1200"/>
              </a:spcBef>
              <a:spcAft>
                <a:spcPts val="0"/>
              </a:spcAft>
              <a:buClr>
                <a:schemeClr val="dk1"/>
              </a:buClr>
              <a:buSzPts val="688"/>
              <a:buFont typeface="Arial"/>
              <a:buNone/>
            </a:pPr>
            <a:r>
              <a:rPr lang="en-GB" sz="1225">
                <a:solidFill>
                  <a:schemeClr val="dk1"/>
                </a:solidFill>
              </a:rPr>
              <a:t>Ollus, N., 2016. Forced flexibility and exploitation: experiences of migrant workers in the cleaning industry. Nordic journal of working life studies, 6(1), pp.25-45.</a:t>
            </a:r>
            <a:endParaRPr sz="1225">
              <a:solidFill>
                <a:schemeClr val="dk1"/>
              </a:solidFill>
            </a:endParaRPr>
          </a:p>
          <a:p>
            <a:pPr marL="0" lvl="0" indent="0" algn="l" rtl="0">
              <a:lnSpc>
                <a:spcPct val="105000"/>
              </a:lnSpc>
              <a:spcBef>
                <a:spcPts val="1200"/>
              </a:spcBef>
              <a:spcAft>
                <a:spcPts val="0"/>
              </a:spcAft>
              <a:buClr>
                <a:schemeClr val="dk1"/>
              </a:buClr>
              <a:buSzPts val="688"/>
              <a:buFont typeface="Arial"/>
              <a:buNone/>
            </a:pPr>
            <a:r>
              <a:rPr lang="en-GB" sz="1225">
                <a:solidFill>
                  <a:schemeClr val="dk1"/>
                </a:solidFill>
              </a:rPr>
              <a:t>Czachorowski, K.V., 2021. Cleaning Up Our Act: Systems Engineering to Promote Business Model Innovation for the Offshore Exploration and Production Supply Chain Operations. Sustainability, 13(4), p.2113.</a:t>
            </a:r>
            <a:endParaRPr sz="1225">
              <a:solidFill>
                <a:schemeClr val="dk1"/>
              </a:solidFill>
            </a:endParaRPr>
          </a:p>
          <a:p>
            <a:pPr marL="0" lvl="0" indent="0" algn="l" rtl="0">
              <a:lnSpc>
                <a:spcPct val="105000"/>
              </a:lnSpc>
              <a:spcBef>
                <a:spcPts val="1200"/>
              </a:spcBef>
              <a:spcAft>
                <a:spcPts val="1200"/>
              </a:spcAft>
              <a:buSzPts val="688"/>
              <a:buNone/>
            </a:pPr>
            <a:endParaRPr sz="1125"/>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28"/>
        <p:cNvGrpSpPr/>
        <p:nvPr/>
      </p:nvGrpSpPr>
      <p:grpSpPr>
        <a:xfrm>
          <a:off x="0" y="0"/>
          <a:ext cx="0" cy="0"/>
          <a:chOff x="0" y="0"/>
          <a:chExt cx="0" cy="0"/>
        </a:xfrm>
      </p:grpSpPr>
      <p:sp>
        <p:nvSpPr>
          <p:cNvPr id="129" name="Google Shape;129;p24"/>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endParaRPr/>
          </a:p>
        </p:txBody>
      </p:sp>
      <p:sp>
        <p:nvSpPr>
          <p:cNvPr id="130" name="Google Shape;130;p24"/>
          <p:cNvSpPr txBox="1">
            <a:spLocks noGrp="1"/>
          </p:cNvSpPr>
          <p:nvPr>
            <p:ph type="body" idx="1"/>
          </p:nvPr>
        </p:nvSpPr>
        <p:spPr>
          <a:prstGeom prst="rect">
            <a:avLst/>
          </a:prstGeom>
        </p:spPr>
        <p:txBody>
          <a:bodyPr spcFirstLastPara="1" wrap="square" lIns="91425" tIns="91425" rIns="91425" bIns="91425" anchor="t" anchorCtr="0">
            <a:normAutofit/>
          </a:bodyPr>
          <a:lstStyle/>
          <a:p>
            <a:pPr marL="0" lvl="0" indent="0" algn="l" rtl="0">
              <a:spcBef>
                <a:spcPts val="0"/>
              </a:spcBef>
              <a:spcAft>
                <a:spcPts val="1200"/>
              </a:spcAft>
              <a:buNone/>
            </a:pPr>
            <a:endParaRPr/>
          </a:p>
        </p:txBody>
      </p:sp>
      <p:pic>
        <p:nvPicPr>
          <p:cNvPr id="131" name="Google Shape;131;p24"/>
          <p:cNvPicPr preferRelativeResize="0"/>
          <p:nvPr/>
        </p:nvPicPr>
        <p:blipFill>
          <a:blip r:embed="rId3">
            <a:alphaModFix/>
          </a:blip>
          <a:stretch>
            <a:fillRect/>
          </a:stretch>
        </p:blipFill>
        <p:spPr>
          <a:xfrm>
            <a:off x="169325" y="176150"/>
            <a:ext cx="8742825" cy="4916425"/>
          </a:xfrm>
          <a:prstGeom prst="rect">
            <a:avLst/>
          </a:prstGeom>
          <a:noFill/>
          <a:ln>
            <a:noFill/>
          </a:ln>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0</TotalTime>
  <Words>1315</Words>
  <Application>Microsoft Office PowerPoint</Application>
  <PresentationFormat>On-screen Show (16:9)</PresentationFormat>
  <Paragraphs>58</Paragraphs>
  <Slides>12</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Lucida Sans Unicode</vt:lpstr>
      <vt:lpstr>Times New Roman</vt:lpstr>
      <vt:lpstr>Verdana</vt:lpstr>
      <vt:lpstr>Wingdings 2</vt:lpstr>
      <vt:lpstr>Wingdings 3</vt:lpstr>
      <vt:lpstr>Concourse</vt:lpstr>
      <vt:lpstr>Business management of an young entrepreneur</vt:lpstr>
      <vt:lpstr>Introducing the entrepreneur </vt:lpstr>
      <vt:lpstr>Business/Company Overview</vt:lpstr>
      <vt:lpstr>Product and Services</vt:lpstr>
      <vt:lpstr>Market Research</vt:lpstr>
      <vt:lpstr>Target Market </vt:lpstr>
      <vt:lpstr>Marketing Plan</vt:lpstr>
      <vt:lpstr>Management Team and operations </vt:lpstr>
      <vt:lpstr>Financial Plan</vt:lpstr>
      <vt:lpstr>Conclusion</vt:lpstr>
      <vt:lpstr>Reference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management of an young entrepreneur</dc:title>
  <cp:lastModifiedBy>Ana Maria Hasu</cp:lastModifiedBy>
  <cp:revision>2</cp:revision>
  <dcterms:modified xsi:type="dcterms:W3CDTF">2021-11-19T11:42:11Z</dcterms:modified>
</cp:coreProperties>
</file>