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1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16"/>
  </p:notesMasterIdLst>
  <p:sldIdLst>
    <p:sldId id="436" r:id="rId3"/>
    <p:sldId id="392" r:id="rId4"/>
    <p:sldId id="400" r:id="rId5"/>
    <p:sldId id="286" r:id="rId6"/>
    <p:sldId id="437" r:id="rId7"/>
    <p:sldId id="397" r:id="rId8"/>
    <p:sldId id="439" r:id="rId9"/>
    <p:sldId id="403" r:id="rId10"/>
    <p:sldId id="434" r:id="rId11"/>
    <p:sldId id="438" r:id="rId12"/>
    <p:sldId id="399" r:id="rId13"/>
    <p:sldId id="440" r:id="rId14"/>
    <p:sldId id="43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inimized">
    <p:restoredLeft sz="0" autoAdjust="0"/>
    <p:restoredTop sz="0" autoAdjust="0"/>
  </p:normalViewPr>
  <p:slideViewPr>
    <p:cSldViewPr snapToGrid="0" snapToObjects="1">
      <p:cViewPr varScale="1">
        <p:scale>
          <a:sx n="13" d="100"/>
          <a:sy n="13" d="100"/>
        </p:scale>
        <p:origin x="3312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806450"/>
            <a:ext cx="41148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741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7598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4116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3027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71468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09813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079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audio" Target="../media/media9.m4a"/><Relationship Id="rId7" Type="http://schemas.openxmlformats.org/officeDocument/2006/relationships/image" Target="../media/image13.jpeg"/><Relationship Id="rId2" Type="http://schemas.microsoft.com/office/2007/relationships/media" Target="../media/media9.m4a"/><Relationship Id="rId1" Type="http://schemas.openxmlformats.org/officeDocument/2006/relationships/tags" Target="../tags/tag1.xml"/><Relationship Id="rId6" Type="http://schemas.openxmlformats.org/officeDocument/2006/relationships/image" Target="../media/image12.jpeg"/><Relationship Id="rId11" Type="http://schemas.openxmlformats.org/officeDocument/2006/relationships/image" Target="../media/image4.png"/><Relationship Id="rId5" Type="http://schemas.openxmlformats.org/officeDocument/2006/relationships/image" Target="../media/image11.jpeg"/><Relationship Id="rId10" Type="http://schemas.openxmlformats.org/officeDocument/2006/relationships/image" Target="../media/image16.pn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26.jpeg"/><Relationship Id="rId18" Type="http://schemas.openxmlformats.org/officeDocument/2006/relationships/image" Target="../media/image31.jpeg"/><Relationship Id="rId26" Type="http://schemas.openxmlformats.org/officeDocument/2006/relationships/image" Target="../media/image38.jpeg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34.jpeg"/><Relationship Id="rId7" Type="http://schemas.openxmlformats.org/officeDocument/2006/relationships/image" Target="../media/image20.jpeg"/><Relationship Id="rId12" Type="http://schemas.openxmlformats.org/officeDocument/2006/relationships/image" Target="../media/image25.jpeg"/><Relationship Id="rId17" Type="http://schemas.openxmlformats.org/officeDocument/2006/relationships/image" Target="../media/image30.jpeg"/><Relationship Id="rId25" Type="http://schemas.openxmlformats.org/officeDocument/2006/relationships/image" Target="../media/image4.png"/><Relationship Id="rId2" Type="http://schemas.openxmlformats.org/officeDocument/2006/relationships/audio" Target="../media/media10.m4a"/><Relationship Id="rId16" Type="http://schemas.openxmlformats.org/officeDocument/2006/relationships/image" Target="../media/image29.jpeg"/><Relationship Id="rId20" Type="http://schemas.openxmlformats.org/officeDocument/2006/relationships/image" Target="../media/image33.jpeg"/><Relationship Id="rId29" Type="http://schemas.openxmlformats.org/officeDocument/2006/relationships/image" Target="../media/image41.png"/><Relationship Id="rId1" Type="http://schemas.microsoft.com/office/2007/relationships/media" Target="../media/media10.m4a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24" Type="http://schemas.openxmlformats.org/officeDocument/2006/relationships/image" Target="../media/image37.png"/><Relationship Id="rId5" Type="http://schemas.openxmlformats.org/officeDocument/2006/relationships/image" Target="../media/image18.png"/><Relationship Id="rId15" Type="http://schemas.openxmlformats.org/officeDocument/2006/relationships/image" Target="../media/image28.jpeg"/><Relationship Id="rId23" Type="http://schemas.openxmlformats.org/officeDocument/2006/relationships/image" Target="../media/image36.jpeg"/><Relationship Id="rId28" Type="http://schemas.openxmlformats.org/officeDocument/2006/relationships/image" Target="../media/image40.jpeg"/><Relationship Id="rId10" Type="http://schemas.openxmlformats.org/officeDocument/2006/relationships/image" Target="../media/image23.jpeg"/><Relationship Id="rId19" Type="http://schemas.openxmlformats.org/officeDocument/2006/relationships/image" Target="../media/image32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Relationship Id="rId14" Type="http://schemas.openxmlformats.org/officeDocument/2006/relationships/image" Target="../media/image27.jpeg"/><Relationship Id="rId22" Type="http://schemas.openxmlformats.org/officeDocument/2006/relationships/image" Target="../media/image35.jpeg"/><Relationship Id="rId27" Type="http://schemas.openxmlformats.org/officeDocument/2006/relationships/image" Target="../media/image3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4.png"/><Relationship Id="rId5" Type="http://schemas.openxmlformats.org/officeDocument/2006/relationships/image" Target="../media/image42.jpeg"/><Relationship Id="rId4" Type="http://schemas.openxmlformats.org/officeDocument/2006/relationships/notesSlide" Target="../notesSlides/notesSlid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4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4.png"/><Relationship Id="rId5" Type="http://schemas.openxmlformats.org/officeDocument/2006/relationships/image" Target="../media/image45.jpe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09C01E-1229-46AF-96C0-73002123CB0B}"/>
              </a:ext>
            </a:extLst>
          </p:cNvPr>
          <p:cNvSpPr txBox="1"/>
          <p:nvPr/>
        </p:nvSpPr>
        <p:spPr>
          <a:xfrm>
            <a:off x="1923316" y="655354"/>
            <a:ext cx="52973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b="1" dirty="0">
                <a:solidFill>
                  <a:prstClr val="white"/>
                </a:solidFill>
              </a:rPr>
              <a:t>Sut mae polisi’n effeithio ar arfer?</a:t>
            </a:r>
          </a:p>
          <a:p>
            <a:pPr algn="ctr"/>
            <a:endParaRPr lang="cy-GB" sz="2400" b="1" dirty="0">
              <a:solidFill>
                <a:prstClr val="white"/>
              </a:solidFill>
            </a:endParaRPr>
          </a:p>
          <a:p>
            <a:pPr algn="ctr"/>
            <a:r>
              <a:rPr lang="en-US" sz="2400" b="1" dirty="0">
                <a:solidFill>
                  <a:prstClr val="white"/>
                </a:solidFill>
              </a:rPr>
              <a:t>How does policy impact on practice?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2210C0-8611-4C6F-9A02-B418DA188254}"/>
              </a:ext>
            </a:extLst>
          </p:cNvPr>
          <p:cNvSpPr txBox="1"/>
          <p:nvPr/>
        </p:nvSpPr>
        <p:spPr>
          <a:xfrm>
            <a:off x="1828800" y="3902509"/>
            <a:ext cx="54863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Dr Gareth Evans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Cyfarwyddwr Polisi Addysg </a:t>
            </a:r>
            <a:r>
              <a:rPr lang="en-GB" dirty="0">
                <a:solidFill>
                  <a:schemeClr val="bg1"/>
                </a:solidFill>
              </a:rPr>
              <a:t>/ Director of Education Policy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sz="2000" b="1" dirty="0">
                <a:solidFill>
                  <a:schemeClr val="bg1"/>
                </a:solidFill>
              </a:rPr>
              <a:t>@garethdjevans</a:t>
            </a:r>
          </a:p>
          <a:p>
            <a:pPr algn="ctr"/>
            <a:r>
              <a:rPr lang="en-GB" sz="2000" b="1" dirty="0">
                <a:solidFill>
                  <a:schemeClr val="bg1"/>
                </a:solidFill>
              </a:rPr>
              <a:t>gareth.evans@uwtsd.ac.uk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DBC4F7B-90D7-4568-BF9B-32F6333E51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46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577"/>
    </mc:Choice>
    <mc:Fallback xmlns="">
      <p:transition spd="slow" advTm="845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005" y="1048341"/>
            <a:ext cx="2920064" cy="195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uk parliamen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7295" y="3254838"/>
            <a:ext cx="3286125" cy="164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Left Arrow 1"/>
          <p:cNvSpPr/>
          <p:nvPr/>
        </p:nvSpPr>
        <p:spPr>
          <a:xfrm rot="2411579">
            <a:off x="5505712" y="1793854"/>
            <a:ext cx="1269293" cy="81339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5" name="Left Arrow 4"/>
          <p:cNvSpPr/>
          <p:nvPr/>
        </p:nvSpPr>
        <p:spPr>
          <a:xfrm rot="2411579">
            <a:off x="2164390" y="3669673"/>
            <a:ext cx="1269293" cy="81339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3" name="Rectangle 2"/>
          <p:cNvSpPr/>
          <p:nvPr/>
        </p:nvSpPr>
        <p:spPr>
          <a:xfrm>
            <a:off x="5326027" y="328814"/>
            <a:ext cx="1781320" cy="50013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</a:rPr>
              <a:t>Devolution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4EECF3-7872-4429-BB1E-342DB1FDBCB3}"/>
              </a:ext>
            </a:extLst>
          </p:cNvPr>
          <p:cNvSpPr/>
          <p:nvPr/>
        </p:nvSpPr>
        <p:spPr>
          <a:xfrm>
            <a:off x="2152693" y="323520"/>
            <a:ext cx="1566904" cy="50013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cy-GB" sz="2800" b="1" dirty="0">
                <a:ln w="9525">
                  <a:solidFill>
                    <a:schemeClr val="bg1"/>
                  </a:solidFill>
                  <a:prstDash val="solid"/>
                </a:ln>
              </a:rPr>
              <a:t>Datganoli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4128EDAD-FBA1-4168-2DB4-AD04885DAE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8551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331"/>
    </mc:Choice>
    <mc:Fallback xmlns="">
      <p:transition spd="slow" advTm="113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ᐈ A lever stock pictures, Royalty Free lever images | download on  Depositphotos®">
            <a:extLst>
              <a:ext uri="{FF2B5EF4-FFF2-40B4-BE49-F238E27FC236}">
                <a16:creationId xmlns:a16="http://schemas.microsoft.com/office/drawing/2014/main" id="{4452EF39-8A58-4CB6-B6EB-79E3AB2127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830" y="1084560"/>
            <a:ext cx="4642339" cy="4518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9E2AC3-DA60-4AF4-8D4E-5A3CBF049151}"/>
              </a:ext>
            </a:extLst>
          </p:cNvPr>
          <p:cNvSpPr txBox="1"/>
          <p:nvPr/>
        </p:nvSpPr>
        <p:spPr>
          <a:xfrm>
            <a:off x="5662246" y="527535"/>
            <a:ext cx="31520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Think about the policy levers available to politicians…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Cause and effect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B9CEEB-FC5D-47ED-9DF9-56867875239E}"/>
              </a:ext>
            </a:extLst>
          </p:cNvPr>
          <p:cNvSpPr txBox="1"/>
          <p:nvPr/>
        </p:nvSpPr>
        <p:spPr>
          <a:xfrm>
            <a:off x="826478" y="527536"/>
            <a:ext cx="35960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Meddyliwch am y liferi polisi sydd ar gael i wleidyddion…</a:t>
            </a:r>
          </a:p>
          <a:p>
            <a:endParaRPr lang="cy-GB" b="1" dirty="0"/>
          </a:p>
          <a:p>
            <a:endParaRPr lang="cy-GB" dirty="0"/>
          </a:p>
          <a:p>
            <a:endParaRPr lang="cy-GB" dirty="0"/>
          </a:p>
          <a:p>
            <a:r>
              <a:rPr lang="cy-GB" dirty="0"/>
              <a:t>Achos ac effaith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5687934-BE06-4F07-A2B9-B64D82C2B5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5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429"/>
    </mc:Choice>
    <mc:Fallback xmlns="">
      <p:transition spd="slow" advTm="594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467335" y="2027785"/>
            <a:ext cx="216290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US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lphaLcParenR"/>
            </a:pP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Macro – national</a:t>
            </a:r>
          </a:p>
          <a:p>
            <a:pPr marL="342900" indent="-342900" algn="just">
              <a:buAutoNum type="alphaLcParenR"/>
            </a:pP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lphaLcParenR"/>
            </a:pP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Meso – regional</a:t>
            </a:r>
          </a:p>
          <a:p>
            <a:pPr marL="342900" indent="-342900" algn="just">
              <a:buAutoNum type="alphaLcParenR"/>
            </a:pP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lphaLcParenR"/>
            </a:pP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Micro – schools</a:t>
            </a:r>
          </a:p>
          <a:p>
            <a:pPr marL="342900" indent="-342900" algn="just">
              <a:buAutoNum type="alphaLcParenR"/>
            </a:pPr>
            <a:endParaRPr lang="en-US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991728" y="1114539"/>
            <a:ext cx="34511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dirty="0"/>
              <a:t>Three levels of communication</a:t>
            </a:r>
            <a:endParaRPr lang="en-US" sz="20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88116E5-0DA4-4D7A-AEA7-FC89FDE55FB1}"/>
              </a:ext>
            </a:extLst>
          </p:cNvPr>
          <p:cNvSpPr/>
          <p:nvPr/>
        </p:nvSpPr>
        <p:spPr>
          <a:xfrm>
            <a:off x="1371806" y="1112470"/>
            <a:ext cx="251043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altLang="en-US" sz="2000" b="1" dirty="0"/>
              <a:t>Tair lefel o gyfathrebu</a:t>
            </a:r>
            <a:endParaRPr lang="cy-GB" sz="2000" b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218E5CB-1951-4214-A330-03DB27320376}"/>
              </a:ext>
            </a:extLst>
          </p:cNvPr>
          <p:cNvSpPr/>
          <p:nvPr/>
        </p:nvSpPr>
        <p:spPr>
          <a:xfrm>
            <a:off x="1371806" y="1981618"/>
            <a:ext cx="2688966" cy="19851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lphaLcParenR"/>
            </a:pPr>
            <a:r>
              <a:rPr lang="cy-GB" dirty="0">
                <a:ea typeface="Calibri" panose="020F0502020204030204" pitchFamily="34" charset="0"/>
                <a:cs typeface="Times New Roman" panose="02020603050405020304" pitchFamily="18" charset="0"/>
              </a:rPr>
              <a:t>Macro – cenedlaethol</a:t>
            </a:r>
          </a:p>
          <a:p>
            <a:pPr marL="342900" indent="-342900" algn="just">
              <a:buAutoNum type="alphaLcParenR"/>
            </a:pPr>
            <a:endParaRPr lang="cy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lphaLcParenR"/>
            </a:pPr>
            <a:r>
              <a:rPr lang="cy-GB" dirty="0">
                <a:ea typeface="Calibri" panose="020F0502020204030204" pitchFamily="34" charset="0"/>
                <a:cs typeface="Times New Roman" panose="02020603050405020304" pitchFamily="18" charset="0"/>
              </a:rPr>
              <a:t>Meso – rhanbarthol</a:t>
            </a:r>
          </a:p>
          <a:p>
            <a:pPr marL="342900" indent="-342900" algn="just">
              <a:buAutoNum type="alphaLcParenR"/>
            </a:pPr>
            <a:endParaRPr lang="cy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lphaLcParenR"/>
            </a:pPr>
            <a:r>
              <a:rPr lang="cy-GB" dirty="0">
                <a:ea typeface="Calibri" panose="020F0502020204030204" pitchFamily="34" charset="0"/>
                <a:cs typeface="Times New Roman" panose="02020603050405020304" pitchFamily="18" charset="0"/>
              </a:rPr>
              <a:t>Micro – ysgolion</a:t>
            </a:r>
          </a:p>
          <a:p>
            <a:pPr marL="342900" indent="-342900" algn="just">
              <a:buAutoNum type="alphaLcParenR"/>
            </a:pPr>
            <a:endParaRPr lang="en-US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547A1E6-82DA-4674-B5CE-44AF72866D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24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892"/>
    </mc:Choice>
    <mc:Fallback xmlns="">
      <p:transition spd="slow" advTm="928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3E08E-80D6-4D54-9D57-9BF770124880}"/>
              </a:ext>
            </a:extLst>
          </p:cNvPr>
          <p:cNvSpPr txBox="1">
            <a:spLocks/>
          </p:cNvSpPr>
          <p:nvPr/>
        </p:nvSpPr>
        <p:spPr>
          <a:xfrm>
            <a:off x="676293" y="417661"/>
            <a:ext cx="7634201" cy="996548"/>
          </a:xfrm>
          <a:prstGeom prst="rect">
            <a:avLst/>
          </a:prstGeom>
        </p:spPr>
        <p:txBody>
          <a:bodyPr vert="horz" lIns="68580" tIns="34290" rIns="68580" bIns="3429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latin typeface="+mn-lt"/>
              </a:rPr>
              <a:t>       	Dip 				</a:t>
            </a:r>
            <a:r>
              <a:rPr lang="cy-GB" sz="3600" b="1">
                <a:latin typeface="+mn-lt"/>
              </a:rPr>
              <a:t>Bwlch</a:t>
            </a:r>
            <a:r>
              <a:rPr lang="en-US" sz="3600">
                <a:latin typeface="+mn-lt"/>
              </a:rPr>
              <a:t>/</a:t>
            </a:r>
            <a:r>
              <a:rPr lang="en-US" sz="3600" b="1">
                <a:latin typeface="+mn-lt"/>
              </a:rPr>
              <a:t>Gap</a:t>
            </a:r>
            <a:endParaRPr lang="en-US" sz="3600" b="1" dirty="0">
              <a:latin typeface="+mn-lt"/>
            </a:endParaRPr>
          </a:p>
        </p:txBody>
      </p:sp>
      <p:pic>
        <p:nvPicPr>
          <p:cNvPr id="3" name="Picture 6" descr="Real Estate Seasonality Roller Coaster Ride | INVEST-GATE">
            <a:extLst>
              <a:ext uri="{FF2B5EF4-FFF2-40B4-BE49-F238E27FC236}">
                <a16:creationId xmlns:a16="http://schemas.microsoft.com/office/drawing/2014/main" id="{A3EDBDF8-EF02-4CF0-BFA4-6D6BB7727F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0" b="3"/>
          <a:stretch/>
        </p:blipFill>
        <p:spPr bwMode="auto">
          <a:xfrm>
            <a:off x="388856" y="1811215"/>
            <a:ext cx="4104538" cy="275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Free Photo | Courage man jump through the gap between hill ,business  concept idea">
            <a:extLst>
              <a:ext uri="{FF2B5EF4-FFF2-40B4-BE49-F238E27FC236}">
                <a16:creationId xmlns:a16="http://schemas.microsoft.com/office/drawing/2014/main" id="{9EC7517C-9FD1-4A81-99E9-82B37CDEA0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1" r="-3" b="-3"/>
          <a:stretch/>
        </p:blipFill>
        <p:spPr bwMode="auto">
          <a:xfrm>
            <a:off x="4650608" y="1811215"/>
            <a:ext cx="4104538" cy="275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6">
            <a:hlinkClick r:id="" action="ppaction://media"/>
            <a:extLst>
              <a:ext uri="{FF2B5EF4-FFF2-40B4-BE49-F238E27FC236}">
                <a16:creationId xmlns:a16="http://schemas.microsoft.com/office/drawing/2014/main" id="{A5267543-990C-4EF0-9B5E-BFF8E7E1B1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963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99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0C9620B-6A21-4892-BB1D-600ADACE20DA}"/>
              </a:ext>
            </a:extLst>
          </p:cNvPr>
          <p:cNvSpPr/>
          <p:nvPr/>
        </p:nvSpPr>
        <p:spPr>
          <a:xfrm>
            <a:off x="1164981" y="3821585"/>
            <a:ext cx="6805246" cy="116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‘Policymakers need to understand that policy is </a:t>
            </a:r>
            <a:r>
              <a:rPr lang="en-GB" sz="2000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so much implemented as it is reinvented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at each level of the system.’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			(Darling-Hammond, 1997)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3F3E93-9817-4D33-809A-421FDC0538DA}"/>
              </a:ext>
            </a:extLst>
          </p:cNvPr>
          <p:cNvSpPr txBox="1"/>
          <p:nvPr/>
        </p:nvSpPr>
        <p:spPr>
          <a:xfrm>
            <a:off x="5152292" y="498931"/>
            <a:ext cx="33234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When it moves, it morphs!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5C356B-6909-47CC-BDEC-CF0FC9D0F3E3}"/>
              </a:ext>
            </a:extLst>
          </p:cNvPr>
          <p:cNvSpPr txBox="1"/>
          <p:nvPr/>
        </p:nvSpPr>
        <p:spPr>
          <a:xfrm>
            <a:off x="382466" y="498931"/>
            <a:ext cx="38818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b="1" dirty="0"/>
              <a:t>Pan mae’n symud, mae’n newid</a:t>
            </a:r>
            <a:r>
              <a:rPr lang="en-GB" sz="2000" b="1" dirty="0"/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7D9B83-CFB1-4717-AC39-B83E66151B89}"/>
              </a:ext>
            </a:extLst>
          </p:cNvPr>
          <p:cNvSpPr txBox="1"/>
          <p:nvPr/>
        </p:nvSpPr>
        <p:spPr>
          <a:xfrm>
            <a:off x="1266092" y="1699670"/>
            <a:ext cx="66030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‘Education policy, even when centrally mandated, is </a:t>
            </a:r>
            <a:r>
              <a:rPr lang="en-GB" sz="2000" b="1" dirty="0">
                <a:solidFill>
                  <a:schemeClr val="accent1"/>
                </a:solidFill>
              </a:rPr>
              <a:t>interpreted, translated, adjusted and worked differently</a:t>
            </a:r>
            <a:r>
              <a:rPr lang="en-GB" sz="2000" dirty="0"/>
              <a:t> by diverse sets of policy actors, in processes of enactment in specific contexts.’</a:t>
            </a:r>
          </a:p>
          <a:p>
            <a:r>
              <a:rPr lang="en-GB" sz="2000" dirty="0"/>
              <a:t>				(Singh et al. 2013)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7CCB759E-6704-4AE0-8D02-6FFA2065B2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486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45"/>
    </mc:Choice>
    <mc:Fallback xmlns="">
      <p:transition spd="slow" advTm="40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FB9D2EB-8945-6E05-E634-B1E5E05454E2}"/>
              </a:ext>
            </a:extLst>
          </p:cNvPr>
          <p:cNvSpPr txBox="1"/>
          <p:nvPr/>
        </p:nvSpPr>
        <p:spPr>
          <a:xfrm>
            <a:off x="797251" y="812790"/>
            <a:ext cx="754949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‘The physical text that pops through the school letterbox, or wherever, does not arrive ‘out of the blue’ – </a:t>
            </a:r>
            <a:r>
              <a:rPr lang="en-GB" sz="2000" b="1" dirty="0">
                <a:solidFill>
                  <a:schemeClr val="accent1"/>
                </a:solidFill>
              </a:rPr>
              <a:t>it has an interpretational and representational history</a:t>
            </a:r>
            <a:r>
              <a:rPr lang="en-GB" sz="2000" dirty="0"/>
              <a:t> – and neither does it enter a social and institutional vacuum.’</a:t>
            </a:r>
          </a:p>
          <a:p>
            <a:endParaRPr lang="en-GB" sz="2000" dirty="0"/>
          </a:p>
          <a:p>
            <a:r>
              <a:rPr lang="en-GB" sz="2000" dirty="0"/>
              <a:t>						(Ball, 1994)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FCF193-50C9-5890-BDBA-5F70F0D1F737}"/>
              </a:ext>
            </a:extLst>
          </p:cNvPr>
          <p:cNvSpPr txBox="1"/>
          <p:nvPr/>
        </p:nvSpPr>
        <p:spPr>
          <a:xfrm>
            <a:off x="797250" y="3415817"/>
            <a:ext cx="7549497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‘Policy is not done at the legislative moment, </a:t>
            </a:r>
            <a:r>
              <a:rPr lang="en-GB" sz="2000" b="1" dirty="0">
                <a:solidFill>
                  <a:schemeClr val="accent1"/>
                </a:solidFill>
              </a:rPr>
              <a:t>it evolves in and through the texts that represent it</a:t>
            </a:r>
            <a:r>
              <a:rPr lang="en-GB" sz="2000" dirty="0"/>
              <a:t>, texts have to be read in relation to the time and the particular site of their production.’</a:t>
            </a:r>
          </a:p>
          <a:p>
            <a:endParaRPr lang="en-GB" sz="2000" dirty="0"/>
          </a:p>
          <a:p>
            <a:r>
              <a:rPr lang="en-GB" sz="2000" dirty="0"/>
              <a:t>						(Bowe et al. 2014)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B042BAC4-A9EF-210F-E007-4EE9F9AE41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4516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002"/>
    </mc:Choice>
    <mc:Fallback xmlns="">
      <p:transition spd="slow" advTm="440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96B8C6-31A8-4E62-95A7-63BA049096F5}"/>
              </a:ext>
            </a:extLst>
          </p:cNvPr>
          <p:cNvSpPr txBox="1"/>
          <p:nvPr/>
        </p:nvSpPr>
        <p:spPr>
          <a:xfrm>
            <a:off x="5678365" y="531973"/>
            <a:ext cx="4000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One-size-does-not-fit-all</a:t>
            </a:r>
          </a:p>
        </p:txBody>
      </p:sp>
      <p:pic>
        <p:nvPicPr>
          <p:cNvPr id="2050" name="Picture 2" descr="Asket Makes Clothing That Comes in 15 Different Sizes | Cool Material">
            <a:extLst>
              <a:ext uri="{FF2B5EF4-FFF2-40B4-BE49-F238E27FC236}">
                <a16:creationId xmlns:a16="http://schemas.microsoft.com/office/drawing/2014/main" id="{A8067C96-581B-493C-B491-A9090F8972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385" y="1301261"/>
            <a:ext cx="6213230" cy="372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BC22B9D-9DD8-46A6-A2C3-CA1B967DED7A}"/>
              </a:ext>
            </a:extLst>
          </p:cNvPr>
          <p:cNvSpPr txBox="1"/>
          <p:nvPr/>
        </p:nvSpPr>
        <p:spPr>
          <a:xfrm>
            <a:off x="656465" y="531973"/>
            <a:ext cx="4000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Nid yw’r un maint yn gweddu i bawb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046C28E8-2767-4253-84DF-DA9D66D8D5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096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566"/>
    </mc:Choice>
    <mc:Fallback xmlns="">
      <p:transition spd="slow" advTm="205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83B35C-42D9-477E-8269-B1956BB00C1D}"/>
              </a:ext>
            </a:extLst>
          </p:cNvPr>
          <p:cNvSpPr txBox="1"/>
          <p:nvPr/>
        </p:nvSpPr>
        <p:spPr>
          <a:xfrm>
            <a:off x="2013438" y="370546"/>
            <a:ext cx="5363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Meddyliwch am y ffactorau sy’n effeithio ar bolisi…</a:t>
            </a:r>
          </a:p>
        </p:txBody>
      </p:sp>
      <p:pic>
        <p:nvPicPr>
          <p:cNvPr id="3074" name="Picture 2" descr="294 Money Bag Stock Videos and Royalty-Free Footage - iStock">
            <a:extLst>
              <a:ext uri="{FF2B5EF4-FFF2-40B4-BE49-F238E27FC236}">
                <a16:creationId xmlns:a16="http://schemas.microsoft.com/office/drawing/2014/main" id="{7A19B0CA-3802-44B2-9CD3-61A3D682C0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8271">
            <a:off x="3513565" y="1563982"/>
            <a:ext cx="3751385" cy="2110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ourglass Clipart, HD Png Download , Transparent Png Image - PNGitem">
            <a:extLst>
              <a:ext uri="{FF2B5EF4-FFF2-40B4-BE49-F238E27FC236}">
                <a16:creationId xmlns:a16="http://schemas.microsoft.com/office/drawing/2014/main" id="{9511DC69-76FF-4B38-91BA-70A2F0FDE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54144">
            <a:off x="410259" y="2998571"/>
            <a:ext cx="1725966" cy="2157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5061a6d3f77424ed4ff0a51579743771_royalty-free-confused-kid-clip-art-vector-images-illustrations-_612-612  - Club SciKidz Maryland">
            <a:extLst>
              <a:ext uri="{FF2B5EF4-FFF2-40B4-BE49-F238E27FC236}">
                <a16:creationId xmlns:a16="http://schemas.microsoft.com/office/drawing/2014/main" id="{BE711191-B6B2-4708-A7B3-E8D4AC7D4A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683" y="1313678"/>
            <a:ext cx="2334358" cy="233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Abstract People Png Picture - People Clipart Png, Transparent Png ,  Transparent Png Image - PNGitem">
            <a:extLst>
              <a:ext uri="{FF2B5EF4-FFF2-40B4-BE49-F238E27FC236}">
                <a16:creationId xmlns:a16="http://schemas.microsoft.com/office/drawing/2014/main" id="{4FF7FF2C-1334-4A73-BF59-D82C714207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9611" y="3775207"/>
            <a:ext cx="2258158" cy="163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Free Voting Images, Download Free Clip Art, Free Clip Art on Clipart Library">
            <a:extLst>
              <a:ext uri="{FF2B5EF4-FFF2-40B4-BE49-F238E27FC236}">
                <a16:creationId xmlns:a16="http://schemas.microsoft.com/office/drawing/2014/main" id="{0D666E6D-246E-467F-85F4-DE7A703438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176" y="3429000"/>
            <a:ext cx="1818997" cy="163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World globe clip art clipart 2 wikiclipart - WikiClipArt">
            <a:extLst>
              <a:ext uri="{FF2B5EF4-FFF2-40B4-BE49-F238E27FC236}">
                <a16:creationId xmlns:a16="http://schemas.microsoft.com/office/drawing/2014/main" id="{DB163D55-9BFC-48FA-8B54-81ABA9676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450" y="1476217"/>
            <a:ext cx="1559478" cy="163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FC49E5A-424E-4CB1-8D92-741EB7155718}"/>
              </a:ext>
            </a:extLst>
          </p:cNvPr>
          <p:cNvSpPr txBox="1"/>
          <p:nvPr/>
        </p:nvSpPr>
        <p:spPr>
          <a:xfrm>
            <a:off x="2222881" y="771575"/>
            <a:ext cx="5363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Think about the factors impacting on policy…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CEB97CE8-B363-46D1-8EA9-E3475BE1990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95434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4676"/>
    </mc:Choice>
    <mc:Fallback xmlns="">
      <p:transition advTm="546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Jeremy Miles MS: Minister for Education and Welsh Language | GOV.WALES">
            <a:extLst>
              <a:ext uri="{FF2B5EF4-FFF2-40B4-BE49-F238E27FC236}">
                <a16:creationId xmlns:a16="http://schemas.microsoft.com/office/drawing/2014/main" id="{9D62EC4A-2470-4302-86A2-EBBEAD2329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74753">
            <a:off x="5589959" y="4658449"/>
            <a:ext cx="867018" cy="578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lipart Panda - Free Clipart Images">
            <a:extLst>
              <a:ext uri="{FF2B5EF4-FFF2-40B4-BE49-F238E27FC236}">
                <a16:creationId xmlns:a16="http://schemas.microsoft.com/office/drawing/2014/main" id="{E58375AE-2D09-49B1-8E2C-AC5E4B08F1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82666">
            <a:off x="7025752" y="4775949"/>
            <a:ext cx="926028" cy="693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6" descr="Kirsty Williams 2011.jpg">
            <a:extLst>
              <a:ext uri="{FF2B5EF4-FFF2-40B4-BE49-F238E27FC236}">
                <a16:creationId xmlns:a16="http://schemas.microsoft.com/office/drawing/2014/main" id="{7D2CFFEA-B3A3-4F42-97D5-FA8F86E5F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638" y="4007413"/>
            <a:ext cx="765489" cy="765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625588F-FF96-4B23-870C-816A7DF4FCB1}"/>
              </a:ext>
            </a:extLst>
          </p:cNvPr>
          <p:cNvSpPr txBox="1">
            <a:spLocks/>
          </p:cNvSpPr>
          <p:nvPr/>
        </p:nvSpPr>
        <p:spPr>
          <a:xfrm>
            <a:off x="4161317" y="868385"/>
            <a:ext cx="4628590" cy="99417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latin typeface="+mn-lt"/>
              </a:rPr>
              <a:t>…changing face of education!</a:t>
            </a:r>
          </a:p>
        </p:txBody>
      </p:sp>
      <p:pic>
        <p:nvPicPr>
          <p:cNvPr id="5" name="Picture 2" descr="David Blunkett -8April2010.jpg">
            <a:extLst>
              <a:ext uri="{FF2B5EF4-FFF2-40B4-BE49-F238E27FC236}">
                <a16:creationId xmlns:a16="http://schemas.microsoft.com/office/drawing/2014/main" id="{8A7D6998-B4E4-4B39-930F-498990DD8F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8716">
            <a:off x="1142035" y="1593182"/>
            <a:ext cx="534232" cy="58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Official portrait of Baroness Morris of Yardley crop 2.jpg">
            <a:extLst>
              <a:ext uri="{FF2B5EF4-FFF2-40B4-BE49-F238E27FC236}">
                <a16:creationId xmlns:a16="http://schemas.microsoft.com/office/drawing/2014/main" id="{AAAB94A2-5DBE-4204-8B94-BD6F9EBF1E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5130">
            <a:off x="2049158" y="1676409"/>
            <a:ext cx="500422" cy="667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harlesClarke2014.jpg">
            <a:extLst>
              <a:ext uri="{FF2B5EF4-FFF2-40B4-BE49-F238E27FC236}">
                <a16:creationId xmlns:a16="http://schemas.microsoft.com/office/drawing/2014/main" id="{B32053CB-5408-47BF-A074-8E69F55530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869" y="1691458"/>
            <a:ext cx="514075" cy="51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RuthKellyMP.jpg">
            <a:extLst>
              <a:ext uri="{FF2B5EF4-FFF2-40B4-BE49-F238E27FC236}">
                <a16:creationId xmlns:a16="http://schemas.microsoft.com/office/drawing/2014/main" id="{CEAD4404-2C87-4C2E-ACDD-AE46B482C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620" y="2303697"/>
            <a:ext cx="482733" cy="60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Alan Johnson MP.jpg">
            <a:extLst>
              <a:ext uri="{FF2B5EF4-FFF2-40B4-BE49-F238E27FC236}">
                <a16:creationId xmlns:a16="http://schemas.microsoft.com/office/drawing/2014/main" id="{3F7DD785-DAC9-4335-BF66-3217FB376F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906">
            <a:off x="1771122" y="2471839"/>
            <a:ext cx="486943" cy="68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Ed Balls 2.jpg">
            <a:extLst>
              <a:ext uri="{FF2B5EF4-FFF2-40B4-BE49-F238E27FC236}">
                <a16:creationId xmlns:a16="http://schemas.microsoft.com/office/drawing/2014/main" id="{EE251350-31B7-4D90-A0FB-2936F282B4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75732">
            <a:off x="2736406" y="2359960"/>
            <a:ext cx="476732" cy="635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Official portrait of Michael Gove crop 2.jpg">
            <a:extLst>
              <a:ext uri="{FF2B5EF4-FFF2-40B4-BE49-F238E27FC236}">
                <a16:creationId xmlns:a16="http://schemas.microsoft.com/office/drawing/2014/main" id="{8B41EC5E-4DFD-438D-8C3B-BC591B871A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20714">
            <a:off x="1154651" y="3007056"/>
            <a:ext cx="428625" cy="57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6" descr="Official portrait of Nicky Morgan crop 2.jpg">
            <a:extLst>
              <a:ext uri="{FF2B5EF4-FFF2-40B4-BE49-F238E27FC236}">
                <a16:creationId xmlns:a16="http://schemas.microsoft.com/office/drawing/2014/main" id="{09259951-6888-433D-9227-4C9982B4CD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8619">
            <a:off x="1768437" y="3329744"/>
            <a:ext cx="474100" cy="632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8" descr="Official portrait of Justine Greening crop 2.jpg">
            <a:extLst>
              <a:ext uri="{FF2B5EF4-FFF2-40B4-BE49-F238E27FC236}">
                <a16:creationId xmlns:a16="http://schemas.microsoft.com/office/drawing/2014/main" id="{5C0A3306-B3A4-4127-81AE-A1A2E7240A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33072">
            <a:off x="3173633" y="3087585"/>
            <a:ext cx="529638" cy="703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0" descr="Official portrait of Damian Hinds crop 2.jpg">
            <a:extLst>
              <a:ext uri="{FF2B5EF4-FFF2-40B4-BE49-F238E27FC236}">
                <a16:creationId xmlns:a16="http://schemas.microsoft.com/office/drawing/2014/main" id="{4D794976-7E28-4DB6-986C-BC69131571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469" y="3751356"/>
            <a:ext cx="457200" cy="60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2" descr="Official portrait of Gavin Williamson crop 2.jpg">
            <a:extLst>
              <a:ext uri="{FF2B5EF4-FFF2-40B4-BE49-F238E27FC236}">
                <a16:creationId xmlns:a16="http://schemas.microsoft.com/office/drawing/2014/main" id="{F21025E5-C35E-4FD4-8295-C720B98EE9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0895">
            <a:off x="2460386" y="3125389"/>
            <a:ext cx="457200" cy="60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4" descr="Rosemary Butler - National Assembly for Wales.jpg">
            <a:extLst>
              <a:ext uri="{FF2B5EF4-FFF2-40B4-BE49-F238E27FC236}">
                <a16:creationId xmlns:a16="http://schemas.microsoft.com/office/drawing/2014/main" id="{58D2F431-B374-4307-A088-C3D3C8AEC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9159" y="1822747"/>
            <a:ext cx="571500" cy="57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6" descr="Jane Davidson.jpg">
            <a:extLst>
              <a:ext uri="{FF2B5EF4-FFF2-40B4-BE49-F238E27FC236}">
                <a16:creationId xmlns:a16="http://schemas.microsoft.com/office/drawing/2014/main" id="{D9DF22FD-3E77-45F4-AA33-2CC1AB256A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4942">
            <a:off x="6756645" y="2096001"/>
            <a:ext cx="571500" cy="57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8" descr="Carwyn Jones AM (28092341921).jpg">
            <a:extLst>
              <a:ext uri="{FF2B5EF4-FFF2-40B4-BE49-F238E27FC236}">
                <a16:creationId xmlns:a16="http://schemas.microsoft.com/office/drawing/2014/main" id="{A4B21110-9D46-4992-B608-3A61C20D47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3020">
            <a:off x="5550665" y="2577428"/>
            <a:ext cx="571500" cy="57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0" descr="Jane Hutt.jpg">
            <a:extLst>
              <a:ext uri="{FF2B5EF4-FFF2-40B4-BE49-F238E27FC236}">
                <a16:creationId xmlns:a16="http://schemas.microsoft.com/office/drawing/2014/main" id="{20D86040-D657-4590-BCD3-B8910F3BFC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475" y="2932692"/>
            <a:ext cx="642977" cy="64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2" descr="Leighton Andrews.jpg">
            <a:extLst>
              <a:ext uri="{FF2B5EF4-FFF2-40B4-BE49-F238E27FC236}">
                <a16:creationId xmlns:a16="http://schemas.microsoft.com/office/drawing/2014/main" id="{F47AB40E-9206-44EC-82BF-D3B338BB62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9359">
            <a:off x="5702678" y="3410870"/>
            <a:ext cx="649403" cy="649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4" descr="Huw Lewis.jpg">
            <a:extLst>
              <a:ext uri="{FF2B5EF4-FFF2-40B4-BE49-F238E27FC236}">
                <a16:creationId xmlns:a16="http://schemas.microsoft.com/office/drawing/2014/main" id="{6DF89FB6-199C-4B9E-8ADF-69879C501E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43609">
            <a:off x="6906300" y="3707607"/>
            <a:ext cx="622307" cy="622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83DD82A-597E-4745-9655-F0F330C6BBEC}"/>
              </a:ext>
            </a:extLst>
          </p:cNvPr>
          <p:cNvSpPr txBox="1"/>
          <p:nvPr/>
        </p:nvSpPr>
        <p:spPr>
          <a:xfrm>
            <a:off x="4298513" y="1516726"/>
            <a:ext cx="555790" cy="39934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75" dirty="0"/>
              <a:t>1999</a:t>
            </a:r>
          </a:p>
          <a:p>
            <a:r>
              <a:rPr lang="en-GB" sz="975" dirty="0"/>
              <a:t>2000</a:t>
            </a:r>
          </a:p>
          <a:p>
            <a:r>
              <a:rPr lang="en-GB" sz="975" dirty="0"/>
              <a:t>2001</a:t>
            </a:r>
          </a:p>
          <a:p>
            <a:r>
              <a:rPr lang="en-GB" sz="975" dirty="0"/>
              <a:t>2002</a:t>
            </a:r>
          </a:p>
          <a:p>
            <a:r>
              <a:rPr lang="en-GB" sz="975" dirty="0"/>
              <a:t>2003</a:t>
            </a:r>
          </a:p>
          <a:p>
            <a:r>
              <a:rPr lang="en-GB" sz="975" dirty="0"/>
              <a:t>2004</a:t>
            </a:r>
          </a:p>
          <a:p>
            <a:r>
              <a:rPr lang="en-GB" sz="975" dirty="0"/>
              <a:t>2005</a:t>
            </a:r>
          </a:p>
          <a:p>
            <a:r>
              <a:rPr lang="en-GB" sz="975" dirty="0"/>
              <a:t>2006</a:t>
            </a:r>
          </a:p>
          <a:p>
            <a:r>
              <a:rPr lang="en-GB" sz="975" dirty="0"/>
              <a:t>2007</a:t>
            </a:r>
          </a:p>
          <a:p>
            <a:r>
              <a:rPr lang="en-GB" sz="975" dirty="0"/>
              <a:t>2008</a:t>
            </a:r>
          </a:p>
          <a:p>
            <a:r>
              <a:rPr lang="en-GB" sz="975" dirty="0"/>
              <a:t>2009</a:t>
            </a:r>
          </a:p>
          <a:p>
            <a:r>
              <a:rPr lang="en-GB" sz="975" dirty="0"/>
              <a:t>2010</a:t>
            </a:r>
          </a:p>
          <a:p>
            <a:r>
              <a:rPr lang="en-GB" sz="975" dirty="0"/>
              <a:t>2011</a:t>
            </a:r>
          </a:p>
          <a:p>
            <a:r>
              <a:rPr lang="en-GB" sz="975" dirty="0"/>
              <a:t>2012</a:t>
            </a:r>
          </a:p>
          <a:p>
            <a:r>
              <a:rPr lang="en-GB" sz="975" dirty="0"/>
              <a:t>2013</a:t>
            </a:r>
          </a:p>
          <a:p>
            <a:r>
              <a:rPr lang="en-GB" sz="975" dirty="0"/>
              <a:t>2014</a:t>
            </a:r>
          </a:p>
          <a:p>
            <a:r>
              <a:rPr lang="en-GB" sz="975" dirty="0"/>
              <a:t>2015</a:t>
            </a:r>
          </a:p>
          <a:p>
            <a:r>
              <a:rPr lang="en-GB" sz="975" dirty="0"/>
              <a:t>2016</a:t>
            </a:r>
          </a:p>
          <a:p>
            <a:r>
              <a:rPr lang="en-GB" sz="975" dirty="0"/>
              <a:t>2017</a:t>
            </a:r>
          </a:p>
          <a:p>
            <a:r>
              <a:rPr lang="en-GB" sz="975" dirty="0"/>
              <a:t>2018</a:t>
            </a:r>
          </a:p>
          <a:p>
            <a:r>
              <a:rPr lang="en-GB" sz="975" dirty="0"/>
              <a:t>2019</a:t>
            </a:r>
          </a:p>
          <a:p>
            <a:r>
              <a:rPr lang="en-GB" sz="975" dirty="0"/>
              <a:t>2020</a:t>
            </a:r>
          </a:p>
          <a:p>
            <a:r>
              <a:rPr lang="en-GB" sz="975" dirty="0"/>
              <a:t>2021</a:t>
            </a:r>
          </a:p>
          <a:p>
            <a:r>
              <a:rPr lang="en-GB" sz="975" dirty="0"/>
              <a:t>2022</a:t>
            </a:r>
          </a:p>
          <a:p>
            <a:r>
              <a:rPr lang="en-GB" sz="975" dirty="0"/>
              <a:t>2023</a:t>
            </a:r>
          </a:p>
          <a:p>
            <a:r>
              <a:rPr lang="en-GB" sz="975" dirty="0"/>
              <a:t>2024</a:t>
            </a: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4F5F4AC-9528-4CFD-BECF-248E3E7BB088}"/>
              </a:ext>
            </a:extLst>
          </p:cNvPr>
          <p:cNvSpPr txBox="1">
            <a:spLocks/>
          </p:cNvSpPr>
          <p:nvPr/>
        </p:nvSpPr>
        <p:spPr>
          <a:xfrm>
            <a:off x="470661" y="225793"/>
            <a:ext cx="462859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latin typeface="+mn-lt"/>
              </a:rPr>
              <a:t>…</a:t>
            </a:r>
            <a:r>
              <a:rPr lang="cy-GB" sz="2800" b="1" dirty="0">
                <a:latin typeface="+mn-lt"/>
              </a:rPr>
              <a:t>gwedd newidiol addysg</a:t>
            </a:r>
            <a:r>
              <a:rPr lang="en-GB" sz="2800" b="1" dirty="0">
                <a:latin typeface="+mn-lt"/>
              </a:rPr>
              <a:t>!</a:t>
            </a:r>
          </a:p>
        </p:txBody>
      </p:sp>
      <p:pic>
        <p:nvPicPr>
          <p:cNvPr id="25" name="Picture 4" descr="About Nadhim | Nadhim Zahawi MP | Member of Parliament for Stratford-on-Avon">
            <a:extLst>
              <a:ext uri="{FF2B5EF4-FFF2-40B4-BE49-F238E27FC236}">
                <a16:creationId xmlns:a16="http://schemas.microsoft.com/office/drawing/2014/main" id="{510AAA68-CBB4-41A7-9DE9-E7219DD4CC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52401">
            <a:off x="1569319" y="4018760"/>
            <a:ext cx="630877" cy="63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E06D532F-E2C5-4F54-882E-712D6F58D3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  <p:pic>
        <p:nvPicPr>
          <p:cNvPr id="26" name="Picture 4" descr="Michelle Donelan - Wikipedia">
            <a:extLst>
              <a:ext uri="{FF2B5EF4-FFF2-40B4-BE49-F238E27FC236}">
                <a16:creationId xmlns:a16="http://schemas.microsoft.com/office/drawing/2014/main" id="{7EC8437E-CEAD-C69B-5802-DA1B25A433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6760">
            <a:off x="1012626" y="4624011"/>
            <a:ext cx="530520" cy="70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James Cleverly - Wikipedia">
            <a:extLst>
              <a:ext uri="{FF2B5EF4-FFF2-40B4-BE49-F238E27FC236}">
                <a16:creationId xmlns:a16="http://schemas.microsoft.com/office/drawing/2014/main" id="{A2775AA3-9132-B4A9-18E5-FFA6B4AF80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03052">
            <a:off x="2468598" y="3925247"/>
            <a:ext cx="492800" cy="65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Kit Malthouse - Wikipedia">
            <a:extLst>
              <a:ext uri="{FF2B5EF4-FFF2-40B4-BE49-F238E27FC236}">
                <a16:creationId xmlns:a16="http://schemas.microsoft.com/office/drawing/2014/main" id="{201B7FDD-3461-DCC1-74DA-63746C8DBB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8637">
            <a:off x="3134521" y="4083503"/>
            <a:ext cx="538185" cy="77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0049932-D76C-32BD-68B4-DA0DB9B7A9A1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2200276" y="4725475"/>
            <a:ext cx="624415" cy="700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04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140"/>
    </mc:Choice>
    <mc:Fallback xmlns="">
      <p:transition spd="slow" advTm="511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Build Your Life on the Rock | Uncle Rick Audios">
            <a:extLst>
              <a:ext uri="{FF2B5EF4-FFF2-40B4-BE49-F238E27FC236}">
                <a16:creationId xmlns:a16="http://schemas.microsoft.com/office/drawing/2014/main" id="{EF429DA8-6D3F-4622-A34B-AE5D08E1A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024063"/>
            <a:ext cx="6096000" cy="2809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8EB30F4-A578-4140-A699-4A978E2C597B}"/>
              </a:ext>
            </a:extLst>
          </p:cNvPr>
          <p:cNvSpPr txBox="1"/>
          <p:nvPr/>
        </p:nvSpPr>
        <p:spPr>
          <a:xfrm>
            <a:off x="5584580" y="817685"/>
            <a:ext cx="40708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 system built on sand?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46C132-7279-46D7-A876-EA01F7745398}"/>
              </a:ext>
            </a:extLst>
          </p:cNvPr>
          <p:cNvSpPr txBox="1"/>
          <p:nvPr/>
        </p:nvSpPr>
        <p:spPr>
          <a:xfrm>
            <a:off x="921041" y="817685"/>
            <a:ext cx="40708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System wedi’i hadeiladu ar dywod?</a:t>
            </a:r>
          </a:p>
        </p:txBody>
      </p:sp>
      <p:pic>
        <p:nvPicPr>
          <p:cNvPr id="46" name="Audio 45">
            <a:hlinkClick r:id="" action="ppaction://media"/>
            <a:extLst>
              <a:ext uri="{FF2B5EF4-FFF2-40B4-BE49-F238E27FC236}">
                <a16:creationId xmlns:a16="http://schemas.microsoft.com/office/drawing/2014/main" id="{DAAF7F9D-F3D2-48D3-8384-8593970778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940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25"/>
    </mc:Choice>
    <mc:Fallback xmlns="">
      <p:transition spd="slow" advTm="21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958BFB-B7F9-DECC-9B5C-B9DB4E7EE8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24394">
            <a:off x="634802" y="685800"/>
            <a:ext cx="4044537" cy="40232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9C43BE-053B-D36D-58ED-DF11669B13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774151">
            <a:off x="4446229" y="1203058"/>
            <a:ext cx="3979998" cy="39426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51BBEDF3-BF95-F607-57A8-D6978182E2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0296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416"/>
    </mc:Choice>
    <mc:Fallback xmlns="">
      <p:transition spd="slow" advTm="424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ecosystem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7878" y="1570426"/>
            <a:ext cx="4476847" cy="335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2509341" y="312988"/>
            <a:ext cx="401391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y-GB" sz="2700" b="1" dirty="0"/>
              <a:t>Addysg fel ecosystem </a:t>
            </a:r>
          </a:p>
          <a:p>
            <a:pPr algn="ctr"/>
            <a:r>
              <a:rPr lang="en-GB" sz="2700" b="1" dirty="0"/>
              <a:t>Education as an ecosystem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7C9BE51-2B90-4AE3-BB91-D69AD37FF9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532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812"/>
    </mc:Choice>
    <mc:Fallback xmlns="">
      <p:transition spd="slow" advTm="68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4|6.5|5.8|8|5.6|6.2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4153</TotalTime>
  <Words>386</Words>
  <Application>Microsoft Office PowerPoint</Application>
  <PresentationFormat>On-screen Show (4:3)</PresentationFormat>
  <Paragraphs>93</Paragraphs>
  <Slides>13</Slides>
  <Notes>8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Jessica Roberts</cp:lastModifiedBy>
  <cp:revision>255</cp:revision>
  <dcterms:created xsi:type="dcterms:W3CDTF">2017-02-08T11:33:06Z</dcterms:created>
  <dcterms:modified xsi:type="dcterms:W3CDTF">2024-01-10T18:40:24Z</dcterms:modified>
</cp:coreProperties>
</file>