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8" r:id="rId1"/>
  </p:sldMasterIdLst>
  <p:notesMasterIdLst>
    <p:notesMasterId r:id="rId36"/>
  </p:notesMasterIdLst>
  <p:sldIdLst>
    <p:sldId id="257" r:id="rId2"/>
    <p:sldId id="325" r:id="rId3"/>
    <p:sldId id="326" r:id="rId4"/>
    <p:sldId id="327" r:id="rId5"/>
    <p:sldId id="357" r:id="rId6"/>
    <p:sldId id="358" r:id="rId7"/>
    <p:sldId id="359" r:id="rId8"/>
    <p:sldId id="360" r:id="rId9"/>
    <p:sldId id="361" r:id="rId10"/>
    <p:sldId id="362" r:id="rId11"/>
    <p:sldId id="363" r:id="rId12"/>
    <p:sldId id="374" r:id="rId13"/>
    <p:sldId id="364" r:id="rId14"/>
    <p:sldId id="365" r:id="rId15"/>
    <p:sldId id="366" r:id="rId16"/>
    <p:sldId id="367" r:id="rId17"/>
    <p:sldId id="368" r:id="rId18"/>
    <p:sldId id="369" r:id="rId19"/>
    <p:sldId id="370" r:id="rId20"/>
    <p:sldId id="371" r:id="rId21"/>
    <p:sldId id="372" r:id="rId22"/>
    <p:sldId id="373" r:id="rId23"/>
    <p:sldId id="328" r:id="rId24"/>
    <p:sldId id="329" r:id="rId25"/>
    <p:sldId id="330" r:id="rId26"/>
    <p:sldId id="375" r:id="rId27"/>
    <p:sldId id="350" r:id="rId28"/>
    <p:sldId id="351" r:id="rId29"/>
    <p:sldId id="352" r:id="rId30"/>
    <p:sldId id="353" r:id="rId31"/>
    <p:sldId id="376" r:id="rId32"/>
    <p:sldId id="355" r:id="rId33"/>
    <p:sldId id="356" r:id="rId34"/>
    <p:sldId id="297" r:id="rId35"/>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CC"/>
    <a:srgbClr val="660066"/>
    <a:srgbClr val="0066FF"/>
    <a:srgbClr val="777777"/>
    <a:srgbClr val="000000"/>
    <a:srgbClr val="808000"/>
    <a:srgbClr val="6633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6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1573920010"/>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56032D54-9CE9-4E9D-9BE2-FEEE5C0DE855}" type="slidenum">
              <a:rPr lang="zh-CN" altLang="en-GB"/>
              <a:pPr/>
              <a:t>2</a:t>
            </a:fld>
            <a:endParaRPr lang="en-GB" altLang="zh-CN"/>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695EBBD5-9582-4953-A8D8-6D472EC2B98F}" type="slidenum">
              <a:rPr lang="zh-CN" altLang="en-GB"/>
              <a:pPr/>
              <a:t>25</a:t>
            </a:fld>
            <a:endParaRPr lang="en-GB" altLang="zh-CN"/>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56032D54-9CE9-4E9D-9BE2-FEEE5C0DE855}" type="slidenum">
              <a:rPr lang="zh-CN" altLang="en-GB"/>
              <a:pPr/>
              <a:t>26</a:t>
            </a:fld>
            <a:endParaRPr lang="en-GB" altLang="zh-CN"/>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4DFB273E-0E57-49DC-A61D-1025FCD421F3}" type="slidenum">
              <a:rPr lang="zh-CN" altLang="en-GB"/>
              <a:pPr/>
              <a:t>27</a:t>
            </a:fld>
            <a:endParaRPr lang="en-GB" altLang="zh-CN"/>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56032D54-9CE9-4E9D-9BE2-FEEE5C0DE855}" type="slidenum">
              <a:rPr lang="zh-CN" altLang="en-GB"/>
              <a:pPr/>
              <a:t>31</a:t>
            </a:fld>
            <a:endParaRPr lang="en-GB" altLang="zh-CN"/>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34</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51A0A728-58A8-4400-8922-32EBFA9DE446}"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72518" cy="796908"/>
          </a:xfrm>
        </p:spPr>
        <p:txBody>
          <a:bodyPr>
            <a:normAutofit/>
          </a:bodyPr>
          <a:lstStyle>
            <a:lvl1pPr algn="l">
              <a:defRPr sz="4000"/>
            </a:lvl1pPr>
          </a:lstStyle>
          <a:p>
            <a:r>
              <a:rPr kumimoji="0" lang="en-US" dirty="0" smtClean="0"/>
              <a:t>Click to edit Master title style</a:t>
            </a:r>
            <a:endParaRPr kumimoji="0" lang="en-US" dirty="0"/>
          </a:p>
        </p:txBody>
      </p:sp>
      <p:sp>
        <p:nvSpPr>
          <p:cNvPr id="3" name="Content Placeholder 2"/>
          <p:cNvSpPr>
            <a:spLocks noGrp="1"/>
          </p:cNvSpPr>
          <p:nvPr>
            <p:ph idx="1"/>
          </p:nvPr>
        </p:nvSpPr>
        <p:spPr>
          <a:xfrm>
            <a:off x="457200" y="1142984"/>
            <a:ext cx="8472518" cy="4983179"/>
          </a:xfrm>
        </p:spPr>
        <p:txBody>
          <a:bodyPr>
            <a:normAutofit/>
          </a:bodyPr>
          <a:lstStyle>
            <a:lvl1pPr>
              <a:defRPr sz="2400"/>
            </a:lvl1pPr>
            <a:lvl2pPr>
              <a:defRPr sz="2000"/>
            </a:lvl2pPr>
            <a:lvl3pPr>
              <a:defRPr sz="1800"/>
            </a:lvl3pPr>
            <a:lvl4pPr>
              <a:defRPr sz="1600"/>
            </a:lvl4pPr>
            <a:lvl5pPr>
              <a:defRPr sz="16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8DC0F4-76EC-4928-B389-C9FEDA3416A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543956" cy="796908"/>
          </a:xfrm>
        </p:spPr>
        <p:txBody>
          <a:bodyPr>
            <a:normAutofit/>
          </a:bodyPr>
          <a:lstStyle>
            <a:lvl1pPr>
              <a:defRPr sz="4000"/>
            </a:lvl1pPr>
          </a:lstStyle>
          <a:p>
            <a:r>
              <a:rPr kumimoji="0" lang="en-US" dirty="0" smtClean="0"/>
              <a:t>Click to edit Master title style</a:t>
            </a:r>
            <a:endParaRPr kumimoji="0" lang="en-US" dirty="0"/>
          </a:p>
        </p:txBody>
      </p:sp>
      <p:sp>
        <p:nvSpPr>
          <p:cNvPr id="3" name="Content Placeholder 2"/>
          <p:cNvSpPr>
            <a:spLocks noGrp="1"/>
          </p:cNvSpPr>
          <p:nvPr>
            <p:ph sz="half" idx="1"/>
          </p:nvPr>
        </p:nvSpPr>
        <p:spPr>
          <a:xfrm>
            <a:off x="457200" y="1142984"/>
            <a:ext cx="4257676" cy="4983179"/>
          </a:xfrm>
        </p:spPr>
        <p:txBody>
          <a:bodyPr/>
          <a:lstStyle>
            <a:lvl1pPr>
              <a:defRPr sz="2600"/>
            </a:lvl1pPr>
            <a:lvl2pPr>
              <a:defRPr sz="2200"/>
            </a:lvl2pPr>
            <a:lvl3pPr>
              <a:defRPr sz="2000"/>
            </a:lvl3pPr>
            <a:lvl4pPr>
              <a:defRPr sz="1800"/>
            </a:lvl4pPr>
            <a:lvl5pPr>
              <a:defRPr sz="18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4" name="Content Placeholder 3"/>
          <p:cNvSpPr>
            <a:spLocks noGrp="1"/>
          </p:cNvSpPr>
          <p:nvPr>
            <p:ph sz="half" idx="2"/>
          </p:nvPr>
        </p:nvSpPr>
        <p:spPr>
          <a:xfrm>
            <a:off x="4767266" y="1142984"/>
            <a:ext cx="4233890" cy="4983179"/>
          </a:xfrm>
        </p:spPr>
        <p:txBody>
          <a:bodyPr>
            <a:normAutofit/>
          </a:bodyPr>
          <a:lstStyle>
            <a:lvl1pPr>
              <a:defRPr sz="2800"/>
            </a:lvl1pPr>
            <a:lvl2pPr>
              <a:defRPr sz="2400"/>
            </a:lvl2pPr>
            <a:lvl3pPr>
              <a:defRPr sz="2000"/>
            </a:lvl3pPr>
            <a:lvl4pPr>
              <a:defRPr sz="1800"/>
            </a:lvl4pPr>
            <a:lvl5pPr>
              <a:defRPr sz="18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5" name="Date Placeholder 4"/>
          <p:cNvSpPr>
            <a:spLocks noGrp="1"/>
          </p:cNvSpPr>
          <p:nvPr>
            <p:ph type="dt" sz="half" idx="10"/>
          </p:nvPr>
        </p:nvSpPr>
        <p:spPr/>
        <p:txBody>
          <a:bodyPr/>
          <a:lstStyle/>
          <a:p>
            <a:r>
              <a:rPr lang="en-GB" smtClean="0"/>
              <a:t>Dr Nik Whitehead</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r>
              <a:rPr lang="en-GB" smtClean="0"/>
              <a:t>Dr Nik Whitehead</a:t>
            </a:r>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04316E-0BDD-430E-94E9-748E7FD875E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8472518" cy="797226"/>
          </a:xfrm>
        </p:spPr>
        <p:txBody>
          <a:bodyPr anchor="ctr">
            <a:normAutofit/>
          </a:bodyPr>
          <a:lstStyle>
            <a:lvl1pPr algn="l">
              <a:defRPr sz="4000"/>
            </a:lvl1pPr>
          </a:lstStyle>
          <a:p>
            <a:r>
              <a:rPr kumimoji="0" lang="en-US" dirty="0" smtClean="0"/>
              <a:t>Click to edit Master title style</a:t>
            </a:r>
            <a:endParaRPr kumimoji="0" lang="en-US" dirty="0"/>
          </a:p>
        </p:txBody>
      </p:sp>
      <p:sp>
        <p:nvSpPr>
          <p:cNvPr id="7" name="Date Placeholder 6"/>
          <p:cNvSpPr>
            <a:spLocks noGrp="1"/>
          </p:cNvSpPr>
          <p:nvPr>
            <p:ph type="dt" sz="half" idx="10"/>
          </p:nvPr>
        </p:nvSpPr>
        <p:spPr/>
        <p:txBody>
          <a:bodyPr/>
          <a:lstStyle/>
          <a:p>
            <a:r>
              <a:rPr lang="en-GB" smtClean="0"/>
              <a:t>Dr Nik Whitehead</a:t>
            </a:r>
            <a:endParaRPr lang="en-GB"/>
          </a:p>
        </p:txBody>
      </p:sp>
      <p:sp>
        <p:nvSpPr>
          <p:cNvPr id="8" name="Slide Number Placeholder 7"/>
          <p:cNvSpPr>
            <a:spLocks noGrp="1"/>
          </p:cNvSpPr>
          <p:nvPr>
            <p:ph type="sldNum" sz="quarter" idx="11"/>
          </p:nvPr>
        </p:nvSpPr>
        <p:spPr/>
        <p:txBody>
          <a:bodyPr/>
          <a:lstStyle/>
          <a:p>
            <a:fld id="{B07C7589-490C-489F-8478-54DCAA9AA8E4}" type="slidenum">
              <a:rPr lang="en-GB" smtClean="0"/>
              <a:pPr/>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smtClean="0"/>
              <a:t>Dr Nik Whitehead</a:t>
            </a:r>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r>
              <a:rPr lang="en-GB" smtClean="0"/>
              <a:t>Dr Nik Whitehead</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156448" y="6422064"/>
            <a:ext cx="762000" cy="365125"/>
          </a:xfrm>
        </p:spPr>
        <p:txBody>
          <a:bodyPr/>
          <a:lstStyle/>
          <a:p>
            <a:fld id="{39733DB5-9604-4A11-AA59-4A2BA65D2EC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r>
              <a:rPr lang="en-GB" smtClean="0"/>
              <a:t>Dr Nik Whitehead</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8472518" cy="796908"/>
          </a:xfrm>
          <a:prstGeom prst="rect">
            <a:avLst/>
          </a:prstGeom>
        </p:spPr>
        <p:txBody>
          <a:bodyPr vert="horz" lIns="45720" rIns="45720" anchor="ctr">
            <a:normAutofit/>
          </a:bodyPr>
          <a:lstStyle/>
          <a:p>
            <a:r>
              <a:rPr kumimoji="0" lang="en-US" dirty="0" smtClean="0"/>
              <a:t>Click to edit Master title style</a:t>
            </a:r>
            <a:endParaRPr kumimoji="0" lang="en-US" dirty="0"/>
          </a:p>
        </p:txBody>
      </p:sp>
      <p:sp>
        <p:nvSpPr>
          <p:cNvPr id="30" name="Text Placeholder 29"/>
          <p:cNvSpPr>
            <a:spLocks noGrp="1"/>
          </p:cNvSpPr>
          <p:nvPr>
            <p:ph type="body" idx="1"/>
          </p:nvPr>
        </p:nvSpPr>
        <p:spPr>
          <a:xfrm>
            <a:off x="457200" y="1142984"/>
            <a:ext cx="8543956" cy="4983179"/>
          </a:xfrm>
          <a:prstGeom prst="rect">
            <a:avLst/>
          </a:prstGeom>
        </p:spPr>
        <p:txBody>
          <a:bodyPr vert="horz">
            <a:normAutofit/>
          </a:bodyPr>
          <a:lstStyle/>
          <a:p>
            <a:pPr lvl="0" eaLnBrk="1" latinLnBrk="0" hangingPunct="1"/>
            <a:r>
              <a:rPr kumimoji="0" lang="en-US" dirty="0" smtClean="0"/>
              <a:t>Click to edit Master text styles</a:t>
            </a:r>
          </a:p>
          <a:p>
            <a:pPr lvl="1" eaLnBrk="1" latinLnBrk="0" hangingPunct="1"/>
            <a:r>
              <a:rPr kumimoji="0" lang="en-US" dirty="0" smtClean="0"/>
              <a:t>Second level</a:t>
            </a:r>
          </a:p>
          <a:p>
            <a:pPr lvl="2" eaLnBrk="1" latinLnBrk="0" hangingPunct="1"/>
            <a:r>
              <a:rPr kumimoji="0" lang="en-US" dirty="0" smtClean="0"/>
              <a:t>Third level</a:t>
            </a:r>
          </a:p>
          <a:p>
            <a:pPr lvl="3" eaLnBrk="1" latinLnBrk="0" hangingPunct="1"/>
            <a:r>
              <a:rPr kumimoji="0" lang="en-US" dirty="0" smtClean="0"/>
              <a:t>Fourth level</a:t>
            </a:r>
          </a:p>
          <a:p>
            <a:pPr lvl="4" eaLnBrk="1" latinLnBrk="0" hangingPunct="1"/>
            <a:r>
              <a:rPr kumimoji="0" lang="en-US" dirty="0" smtClean="0"/>
              <a:t>Fifth level</a:t>
            </a:r>
            <a:endParaRPr kumimoji="0" lang="en-US" dirty="0"/>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r>
              <a:rPr lang="en-GB" smtClean="0"/>
              <a:t>Dr Nik Whitehead</a:t>
            </a:r>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19347F20-F82F-4947-A7B4-706D91F163B7}"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Lst>
  <p:hf hdr="0" ftr="0"/>
  <p:txStyles>
    <p:titleStyle>
      <a:lvl1pPr algn="l" rtl="0" eaLnBrk="1" latinLnBrk="0" hangingPunct="1">
        <a:spcBef>
          <a:spcPct val="0"/>
        </a:spcBef>
        <a:buNone/>
        <a:defRPr kumimoji="0" sz="40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24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0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18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16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16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GB" smtClean="0"/>
              <a:t>Research &amp; Development Methods</a:t>
            </a:r>
            <a:endParaRPr lang="en-GB" dirty="0"/>
          </a:p>
        </p:txBody>
      </p:sp>
      <p:sp>
        <p:nvSpPr>
          <p:cNvPr id="3075" name="Rectangle 3"/>
          <p:cNvSpPr>
            <a:spLocks noGrp="1" noChangeArrowheads="1"/>
          </p:cNvSpPr>
          <p:nvPr>
            <p:ph type="subTitle" idx="1"/>
          </p:nvPr>
        </p:nvSpPr>
        <p:spPr/>
        <p:txBody>
          <a:bodyPr/>
          <a:lstStyle/>
          <a:p>
            <a:r>
              <a:rPr lang="en-GB" dirty="0" smtClean="0"/>
              <a:t>M2X8629</a:t>
            </a:r>
          </a:p>
          <a:p>
            <a:r>
              <a:rPr lang="en-GB" dirty="0" smtClean="0"/>
              <a:t>Lecture 6</a:t>
            </a:r>
          </a:p>
          <a:p>
            <a:r>
              <a:rPr lang="en-GB" smtClean="0"/>
              <a:t>Research Strategies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04800" y="282563"/>
            <a:ext cx="8534400" cy="6292873"/>
            <a:chOff x="298450" y="142852"/>
            <a:chExt cx="8534400" cy="6292873"/>
          </a:xfrm>
        </p:grpSpPr>
        <p:grpSp>
          <p:nvGrpSpPr>
            <p:cNvPr id="5" name="Group 4"/>
            <p:cNvGrpSpPr/>
            <p:nvPr/>
          </p:nvGrpSpPr>
          <p:grpSpPr>
            <a:xfrm>
              <a:off x="298450" y="142852"/>
              <a:ext cx="8534400" cy="6292873"/>
              <a:chOff x="298450" y="142852"/>
              <a:chExt cx="8534400" cy="6292873"/>
            </a:xfrm>
          </p:grpSpPr>
          <p:sp>
            <p:nvSpPr>
              <p:cNvPr id="7" name="Oval 6"/>
              <p:cNvSpPr/>
              <p:nvPr/>
            </p:nvSpPr>
            <p:spPr>
              <a:xfrm>
                <a:off x="500034" y="357166"/>
                <a:ext cx="7643866" cy="571504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dirty="0"/>
              </a:p>
            </p:txBody>
          </p:sp>
          <p:sp>
            <p:nvSpPr>
              <p:cNvPr id="8" name="Oval 7"/>
              <p:cNvSpPr/>
              <p:nvPr/>
            </p:nvSpPr>
            <p:spPr>
              <a:xfrm>
                <a:off x="642910" y="785794"/>
                <a:ext cx="6429420" cy="4807043"/>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sp>
            <p:nvSpPr>
              <p:cNvPr id="9" name="Oval 8"/>
              <p:cNvSpPr/>
              <p:nvPr/>
            </p:nvSpPr>
            <p:spPr>
              <a:xfrm>
                <a:off x="785787" y="1214422"/>
                <a:ext cx="5357850" cy="4005869"/>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sp>
            <p:nvSpPr>
              <p:cNvPr id="10" name="Oval 9"/>
              <p:cNvSpPr/>
              <p:nvPr/>
            </p:nvSpPr>
            <p:spPr>
              <a:xfrm>
                <a:off x="928663" y="1714488"/>
                <a:ext cx="4047856" cy="3026435"/>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sp>
            <p:nvSpPr>
              <p:cNvPr id="11" name="Oval 10"/>
              <p:cNvSpPr/>
              <p:nvPr/>
            </p:nvSpPr>
            <p:spPr>
              <a:xfrm>
                <a:off x="1081064" y="2317149"/>
                <a:ext cx="2633680" cy="196910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sp>
            <p:nvSpPr>
              <p:cNvPr id="12" name="TextBox 10"/>
              <p:cNvSpPr txBox="1"/>
              <p:nvPr/>
            </p:nvSpPr>
            <p:spPr>
              <a:xfrm>
                <a:off x="3714744" y="416462"/>
                <a:ext cx="1223412"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Positivism</a:t>
                </a:r>
                <a:endParaRPr lang="en-GB" dirty="0"/>
              </a:p>
            </p:txBody>
          </p:sp>
          <p:sp>
            <p:nvSpPr>
              <p:cNvPr id="13" name="TextBox 11"/>
              <p:cNvSpPr txBox="1"/>
              <p:nvPr/>
            </p:nvSpPr>
            <p:spPr>
              <a:xfrm>
                <a:off x="3286116" y="5631436"/>
                <a:ext cx="2133918"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err="1" smtClean="0"/>
                  <a:t>Phenomenography</a:t>
                </a:r>
                <a:endParaRPr lang="en-GB" dirty="0"/>
              </a:p>
            </p:txBody>
          </p:sp>
          <p:sp>
            <p:nvSpPr>
              <p:cNvPr id="14" name="TextBox 12"/>
              <p:cNvSpPr txBox="1"/>
              <p:nvPr/>
            </p:nvSpPr>
            <p:spPr>
              <a:xfrm>
                <a:off x="3500430" y="857232"/>
                <a:ext cx="1210588"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Deductive</a:t>
                </a:r>
                <a:endParaRPr lang="en-GB" dirty="0"/>
              </a:p>
            </p:txBody>
          </p:sp>
          <p:sp>
            <p:nvSpPr>
              <p:cNvPr id="15" name="TextBox 13"/>
              <p:cNvSpPr txBox="1"/>
              <p:nvPr/>
            </p:nvSpPr>
            <p:spPr>
              <a:xfrm>
                <a:off x="3428992" y="5143512"/>
                <a:ext cx="1107996"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Inductive</a:t>
                </a:r>
                <a:endParaRPr lang="en-GB" dirty="0"/>
              </a:p>
            </p:txBody>
          </p:sp>
          <p:sp>
            <p:nvSpPr>
              <p:cNvPr id="16" name="TextBox 14"/>
              <p:cNvSpPr txBox="1"/>
              <p:nvPr/>
            </p:nvSpPr>
            <p:spPr>
              <a:xfrm>
                <a:off x="3143240" y="1285860"/>
                <a:ext cx="1351652"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Experiment</a:t>
                </a:r>
                <a:endParaRPr lang="en-GB" dirty="0"/>
              </a:p>
            </p:txBody>
          </p:sp>
          <p:sp>
            <p:nvSpPr>
              <p:cNvPr id="17" name="TextBox 15"/>
              <p:cNvSpPr txBox="1"/>
              <p:nvPr/>
            </p:nvSpPr>
            <p:spPr>
              <a:xfrm>
                <a:off x="4500562" y="1857364"/>
                <a:ext cx="902811"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Survey</a:t>
                </a:r>
                <a:endParaRPr lang="en-GB" dirty="0"/>
              </a:p>
            </p:txBody>
          </p:sp>
          <p:sp>
            <p:nvSpPr>
              <p:cNvPr id="18" name="TextBox 16"/>
              <p:cNvSpPr txBox="1"/>
              <p:nvPr/>
            </p:nvSpPr>
            <p:spPr>
              <a:xfrm>
                <a:off x="4714876" y="3929066"/>
                <a:ext cx="787395" cy="646331"/>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Case </a:t>
                </a:r>
              </a:p>
              <a:p>
                <a:r>
                  <a:rPr lang="en-GB" dirty="0" smtClean="0"/>
                  <a:t>Study</a:t>
                </a:r>
                <a:endParaRPr lang="en-GB" dirty="0"/>
              </a:p>
            </p:txBody>
          </p:sp>
          <p:sp>
            <p:nvSpPr>
              <p:cNvPr id="19" name="TextBox 17"/>
              <p:cNvSpPr txBox="1"/>
              <p:nvPr/>
            </p:nvSpPr>
            <p:spPr>
              <a:xfrm>
                <a:off x="2643174" y="4774180"/>
                <a:ext cx="1877437"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Action Research</a:t>
                </a:r>
                <a:endParaRPr lang="en-GB" dirty="0"/>
              </a:p>
            </p:txBody>
          </p:sp>
          <p:sp>
            <p:nvSpPr>
              <p:cNvPr id="20" name="TextBox 21"/>
              <p:cNvSpPr txBox="1"/>
              <p:nvPr/>
            </p:nvSpPr>
            <p:spPr>
              <a:xfrm>
                <a:off x="3214678" y="2000240"/>
                <a:ext cx="1095172" cy="646331"/>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Cross</a:t>
                </a:r>
              </a:p>
              <a:p>
                <a:r>
                  <a:rPr lang="en-GB" dirty="0" smtClean="0"/>
                  <a:t>sectional</a:t>
                </a:r>
                <a:endParaRPr lang="en-GB" dirty="0"/>
              </a:p>
            </p:txBody>
          </p:sp>
          <p:sp>
            <p:nvSpPr>
              <p:cNvPr id="21" name="TextBox 22"/>
              <p:cNvSpPr txBox="1"/>
              <p:nvPr/>
            </p:nvSpPr>
            <p:spPr>
              <a:xfrm>
                <a:off x="2643174" y="4214818"/>
                <a:ext cx="1428596"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Longitudinal</a:t>
                </a:r>
                <a:endParaRPr lang="en-GB" dirty="0"/>
              </a:p>
            </p:txBody>
          </p:sp>
          <p:sp>
            <p:nvSpPr>
              <p:cNvPr id="22" name="TextBox 23"/>
              <p:cNvSpPr txBox="1"/>
              <p:nvPr/>
            </p:nvSpPr>
            <p:spPr>
              <a:xfrm>
                <a:off x="1500166" y="2571744"/>
                <a:ext cx="1800494" cy="1477328"/>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gn="ctr"/>
                <a:r>
                  <a:rPr lang="en-GB" dirty="0" smtClean="0"/>
                  <a:t>Sampling</a:t>
                </a:r>
              </a:p>
              <a:p>
                <a:pPr algn="ctr"/>
                <a:r>
                  <a:rPr lang="en-GB" dirty="0" smtClean="0"/>
                  <a:t>Questionnaires</a:t>
                </a:r>
              </a:p>
              <a:p>
                <a:pPr algn="ctr"/>
                <a:r>
                  <a:rPr lang="en-GB" dirty="0" smtClean="0"/>
                  <a:t>Secondary data</a:t>
                </a:r>
              </a:p>
              <a:p>
                <a:pPr algn="ctr"/>
                <a:r>
                  <a:rPr lang="en-GB" dirty="0" smtClean="0"/>
                  <a:t>Observations</a:t>
                </a:r>
              </a:p>
              <a:p>
                <a:pPr algn="ctr"/>
                <a:r>
                  <a:rPr lang="en-GB" dirty="0" smtClean="0"/>
                  <a:t>Interviews</a:t>
                </a:r>
              </a:p>
            </p:txBody>
          </p:sp>
          <p:sp>
            <p:nvSpPr>
              <p:cNvPr id="23"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spcBef>
                    <a:spcPct val="50000"/>
                  </a:spcBef>
                </a:pPr>
                <a:r>
                  <a:rPr lang="en-US" altLang="zh-CN" dirty="0" smtClean="0">
                    <a:ea typeface="宋体" charset="-122"/>
                  </a:rPr>
                  <a:t>The </a:t>
                </a:r>
                <a:r>
                  <a:rPr lang="en-US" altLang="zh-CN" dirty="0">
                    <a:ea typeface="宋体" charset="-122"/>
                  </a:rPr>
                  <a:t>research ‘onion’</a:t>
                </a:r>
              </a:p>
              <a:p>
                <a:pPr>
                  <a:spcBef>
                    <a:spcPct val="50000"/>
                  </a:spcBef>
                </a:pPr>
                <a:r>
                  <a:rPr lang="en-US" altLang="zh-CN" sz="800" i="1" dirty="0" smtClean="0">
                    <a:ea typeface="宋体" charset="-122"/>
                  </a:rPr>
                  <a:t>Based upon </a:t>
                </a:r>
                <a:r>
                  <a:rPr lang="en-US" altLang="zh-CN" sz="800" dirty="0" smtClean="0">
                    <a:ea typeface="宋体" charset="-122"/>
                  </a:rPr>
                  <a:t>Mark </a:t>
                </a:r>
                <a:r>
                  <a:rPr lang="en-US" altLang="zh-CN" sz="800" dirty="0">
                    <a:ea typeface="宋体" charset="-122"/>
                  </a:rPr>
                  <a:t>Saunders, Philip Lewis and Adrian </a:t>
                </a:r>
                <a:r>
                  <a:rPr lang="en-US" altLang="zh-CN" sz="800" dirty="0" err="1">
                    <a:ea typeface="宋体" charset="-122"/>
                  </a:rPr>
                  <a:t>Thornhill</a:t>
                </a:r>
                <a:r>
                  <a:rPr lang="en-US" altLang="zh-CN" sz="800" dirty="0">
                    <a:ea typeface="宋体" charset="-122"/>
                  </a:rPr>
                  <a:t> 2007</a:t>
                </a:r>
              </a:p>
            </p:txBody>
          </p:sp>
          <p:sp>
            <p:nvSpPr>
              <p:cNvPr id="24" name="TextBox 25"/>
              <p:cNvSpPr txBox="1"/>
              <p:nvPr/>
            </p:nvSpPr>
            <p:spPr>
              <a:xfrm>
                <a:off x="6072198" y="142852"/>
                <a:ext cx="1313180"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Philosophy</a:t>
                </a:r>
                <a:endParaRPr lang="en-GB" dirty="0"/>
              </a:p>
            </p:txBody>
          </p:sp>
          <p:sp>
            <p:nvSpPr>
              <p:cNvPr id="25" name="TextBox 26"/>
              <p:cNvSpPr txBox="1"/>
              <p:nvPr/>
            </p:nvSpPr>
            <p:spPr>
              <a:xfrm>
                <a:off x="7286644" y="785794"/>
                <a:ext cx="1172116"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Approach</a:t>
                </a:r>
                <a:endParaRPr lang="en-GB" dirty="0"/>
              </a:p>
            </p:txBody>
          </p:sp>
          <p:sp>
            <p:nvSpPr>
              <p:cNvPr id="26" name="TextBox 27"/>
              <p:cNvSpPr txBox="1"/>
              <p:nvPr/>
            </p:nvSpPr>
            <p:spPr>
              <a:xfrm>
                <a:off x="7786710" y="1714488"/>
                <a:ext cx="1043876"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Strategy</a:t>
                </a:r>
                <a:endParaRPr lang="en-GB" dirty="0"/>
              </a:p>
            </p:txBody>
          </p:sp>
          <p:sp>
            <p:nvSpPr>
              <p:cNvPr id="27" name="TextBox 28"/>
              <p:cNvSpPr txBox="1"/>
              <p:nvPr/>
            </p:nvSpPr>
            <p:spPr>
              <a:xfrm>
                <a:off x="6286512" y="5857892"/>
                <a:ext cx="2531462"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Data collection method</a:t>
                </a:r>
                <a:endParaRPr lang="en-GB" dirty="0"/>
              </a:p>
            </p:txBody>
          </p:sp>
          <p:sp>
            <p:nvSpPr>
              <p:cNvPr id="28" name="TextBox 29"/>
              <p:cNvSpPr txBox="1"/>
              <p:nvPr/>
            </p:nvSpPr>
            <p:spPr>
              <a:xfrm>
                <a:off x="7286644" y="5072074"/>
                <a:ext cx="1509772"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Time horizon</a:t>
                </a:r>
                <a:endParaRPr lang="en-GB" dirty="0"/>
              </a:p>
            </p:txBody>
          </p:sp>
          <p:cxnSp>
            <p:nvCxnSpPr>
              <p:cNvPr id="29" name="Straight Arrow Connector 28"/>
              <p:cNvCxnSpPr>
                <a:stCxn id="24" idx="2"/>
              </p:cNvCxnSpPr>
              <p:nvPr/>
            </p:nvCxnSpPr>
            <p:spPr>
              <a:xfrm rot="5400000">
                <a:off x="5977936" y="177818"/>
                <a:ext cx="416486" cy="108521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25" idx="1"/>
              </p:cNvCxnSpPr>
              <p:nvPr/>
            </p:nvCxnSpPr>
            <p:spPr>
              <a:xfrm rot="10800000" flipV="1">
                <a:off x="5572132" y="970460"/>
                <a:ext cx="171451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stCxn id="27" idx="1"/>
              </p:cNvCxnSpPr>
              <p:nvPr/>
            </p:nvCxnSpPr>
            <p:spPr>
              <a:xfrm rot="10800000">
                <a:off x="3286116" y="3571876"/>
                <a:ext cx="3000396" cy="247068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28" idx="1"/>
              </p:cNvCxnSpPr>
              <p:nvPr/>
            </p:nvCxnSpPr>
            <p:spPr>
              <a:xfrm rot="10800000">
                <a:off x="4429124" y="3286124"/>
                <a:ext cx="2857520" cy="197061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a:stCxn id="26" idx="1"/>
              </p:cNvCxnSpPr>
              <p:nvPr/>
            </p:nvCxnSpPr>
            <p:spPr>
              <a:xfrm rot="10800000" flipV="1">
                <a:off x="5357818" y="1899154"/>
                <a:ext cx="242889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6" name="TextBox 36"/>
            <p:cNvSpPr txBox="1"/>
            <p:nvPr/>
          </p:nvSpPr>
          <p:spPr>
            <a:xfrm>
              <a:off x="4857752" y="2639793"/>
              <a:ext cx="1236236" cy="646331"/>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Document</a:t>
              </a:r>
            </a:p>
            <a:p>
              <a:pPr algn="ctr"/>
              <a:r>
                <a:rPr lang="en-GB" dirty="0" smtClean="0"/>
                <a:t>Analysis</a:t>
              </a:r>
              <a:endParaRPr lang="en-GB" dirty="0"/>
            </a:p>
          </p:txBody>
        </p:sp>
      </p:gr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zh-CN" smtClean="0"/>
              <a:t>Research strategy</a:t>
            </a:r>
            <a:endParaRPr lang="en-US" smtClean="0"/>
          </a:p>
        </p:txBody>
      </p:sp>
      <p:sp>
        <p:nvSpPr>
          <p:cNvPr id="5123" name="Rectangle 3"/>
          <p:cNvSpPr>
            <a:spLocks noGrp="1" noChangeArrowheads="1"/>
          </p:cNvSpPr>
          <p:nvPr>
            <p:ph type="body" idx="1"/>
          </p:nvPr>
        </p:nvSpPr>
        <p:spPr/>
        <p:txBody>
          <a:bodyPr>
            <a:normAutofit lnSpcReduction="10000"/>
          </a:bodyPr>
          <a:lstStyle/>
          <a:p>
            <a:r>
              <a:rPr lang="en-GB" altLang="zh-CN" dirty="0" smtClean="0"/>
              <a:t>Your research strategy is the general plan of how you will go about achieving your research objectives (you will specify the specific tactics of data collection later) </a:t>
            </a:r>
          </a:p>
          <a:p>
            <a:endParaRPr lang="en-GB" altLang="zh-CN" dirty="0" smtClean="0"/>
          </a:p>
          <a:p>
            <a:r>
              <a:rPr lang="en-GB" altLang="zh-CN" dirty="0" smtClean="0"/>
              <a:t>The research strategy is determined by four key issues:</a:t>
            </a:r>
          </a:p>
          <a:p>
            <a:pPr lvl="1"/>
            <a:r>
              <a:rPr lang="en-GB" altLang="zh-CN" dirty="0" smtClean="0"/>
              <a:t>Research questions/objectives;</a:t>
            </a:r>
          </a:p>
          <a:p>
            <a:pPr lvl="1"/>
            <a:r>
              <a:rPr lang="en-GB" altLang="zh-CN" dirty="0" smtClean="0"/>
              <a:t>Costs or budget available to the researcher;</a:t>
            </a:r>
          </a:p>
          <a:p>
            <a:pPr lvl="1"/>
            <a:r>
              <a:rPr lang="en-GB" altLang="zh-CN" dirty="0" smtClean="0"/>
              <a:t>Time available and target date for completion;</a:t>
            </a:r>
          </a:p>
          <a:p>
            <a:pPr lvl="1"/>
            <a:r>
              <a:rPr lang="en-GB" altLang="zh-CN" dirty="0" smtClean="0"/>
              <a:t>Skills of the researcher.</a:t>
            </a:r>
          </a:p>
          <a:p>
            <a:pPr lvl="1"/>
            <a:endParaRPr lang="en-GB" altLang="zh-CN" dirty="0" smtClean="0"/>
          </a:p>
          <a:p>
            <a:r>
              <a:rPr lang="en-GB" altLang="zh-CN" dirty="0" smtClean="0"/>
              <a:t>You must have valid reasons for all your research strategy decisions.  The justification should be based primarily on your research objectives (what suits best).</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zh-CN" smtClean="0"/>
              <a:t>Research strategy</a:t>
            </a:r>
            <a:endParaRPr lang="en-US" smtClean="0"/>
          </a:p>
        </p:txBody>
      </p:sp>
      <p:sp>
        <p:nvSpPr>
          <p:cNvPr id="273411" name="Rectangle 3"/>
          <p:cNvSpPr>
            <a:spLocks noGrp="1" noChangeArrowheads="1"/>
          </p:cNvSpPr>
          <p:nvPr>
            <p:ph type="body" idx="1"/>
          </p:nvPr>
        </p:nvSpPr>
        <p:spPr/>
        <p:txBody>
          <a:bodyPr/>
          <a:lstStyle/>
          <a:p>
            <a:r>
              <a:rPr lang="en-GB" altLang="zh-CN" dirty="0" smtClean="0"/>
              <a:t>There are a number of alternative strategies or approaches available to the researcher, including:</a:t>
            </a:r>
          </a:p>
          <a:p>
            <a:pPr lvl="1"/>
            <a:r>
              <a:rPr lang="en-GB" altLang="zh-CN" dirty="0" smtClean="0"/>
              <a:t>Experiment</a:t>
            </a:r>
          </a:p>
          <a:p>
            <a:pPr lvl="1"/>
            <a:r>
              <a:rPr lang="en-GB" altLang="zh-CN" dirty="0" smtClean="0"/>
              <a:t>Survey</a:t>
            </a:r>
          </a:p>
          <a:p>
            <a:pPr lvl="1"/>
            <a:r>
              <a:rPr lang="en-GB" altLang="zh-CN" dirty="0" smtClean="0"/>
              <a:t>Case study</a:t>
            </a:r>
          </a:p>
          <a:p>
            <a:pPr lvl="1"/>
            <a:r>
              <a:rPr lang="en-GB" altLang="zh-CN" dirty="0" smtClean="0"/>
              <a:t>Document review/content analysis</a:t>
            </a:r>
            <a:endParaRPr lang="en-US" dirty="0" smtClean="0"/>
          </a:p>
          <a:p>
            <a:pPr lvl="1"/>
            <a:r>
              <a:rPr lang="en-GB" altLang="zh-CN" dirty="0" smtClean="0"/>
              <a:t>Action research</a:t>
            </a: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altLang="zh-CN" dirty="0" smtClean="0"/>
              <a:t>1. Experiments</a:t>
            </a:r>
            <a:endParaRPr lang="en-US" dirty="0" smtClean="0"/>
          </a:p>
        </p:txBody>
      </p:sp>
      <p:sp>
        <p:nvSpPr>
          <p:cNvPr id="10243" name="Rectangle 3"/>
          <p:cNvSpPr>
            <a:spLocks noGrp="1" noChangeArrowheads="1"/>
          </p:cNvSpPr>
          <p:nvPr>
            <p:ph type="body" idx="1"/>
          </p:nvPr>
        </p:nvSpPr>
        <p:spPr/>
        <p:txBody>
          <a:bodyPr/>
          <a:lstStyle/>
          <a:p>
            <a:r>
              <a:rPr lang="en-GB" altLang="zh-CN" smtClean="0"/>
              <a:t>Experimentation sets out to examine the relationship between two factors (or variables) by manipulating one whilst measuring changes in the other.  </a:t>
            </a:r>
          </a:p>
          <a:p>
            <a:pPr lvl="1"/>
            <a:r>
              <a:rPr lang="en-GB" altLang="zh-CN" smtClean="0"/>
              <a:t>For instance, we may test out three different e-commerce website designs and measure the effect on usability. </a:t>
            </a:r>
          </a:p>
          <a:p>
            <a:r>
              <a:rPr lang="en-GB" altLang="zh-CN" smtClean="0"/>
              <a:t>Experiments are used to determine if a causal relationship exists - in other words, if the alteration of one variable ‘causes’ a change in another.</a:t>
            </a:r>
          </a:p>
          <a:p>
            <a:r>
              <a:rPr lang="en-GB" altLang="zh-CN" smtClean="0"/>
              <a:t>Dawson (2005) suggests that experiments (or quasi-experiments) are usually performed in development, evaluation and problem solving projects</a:t>
            </a:r>
          </a:p>
          <a:p>
            <a:endParaRPr lang="zh-CN" altLang="en-GB" smtClean="0"/>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zh-CN" altLang="en-GB" dirty="0" smtClean="0"/>
              <a:t/>
            </a:r>
            <a:br>
              <a:rPr lang="zh-CN" altLang="en-GB" dirty="0" smtClean="0"/>
            </a:br>
            <a:r>
              <a:rPr lang="en-GB" altLang="zh-CN" dirty="0" smtClean="0"/>
              <a:t>1. Experiments – the hypothesis </a:t>
            </a:r>
            <a:br>
              <a:rPr lang="en-GB" altLang="zh-CN" dirty="0" smtClean="0"/>
            </a:br>
            <a:endParaRPr lang="en-US" dirty="0" smtClean="0"/>
          </a:p>
        </p:txBody>
      </p:sp>
      <p:sp>
        <p:nvSpPr>
          <p:cNvPr id="313347" name="Rectangle 3"/>
          <p:cNvSpPr>
            <a:spLocks noGrp="1" noChangeArrowheads="1"/>
          </p:cNvSpPr>
          <p:nvPr>
            <p:ph type="body" idx="1"/>
          </p:nvPr>
        </p:nvSpPr>
        <p:spPr/>
        <p:txBody>
          <a:bodyPr/>
          <a:lstStyle/>
          <a:p>
            <a:r>
              <a:rPr lang="en-GB" altLang="zh-CN" smtClean="0"/>
              <a:t>Some of the main terminology used in experimentation:</a:t>
            </a:r>
          </a:p>
          <a:p>
            <a:r>
              <a:rPr lang="en-GB" altLang="zh-CN" smtClean="0"/>
              <a:t>Hypothesis – this is the ‘big question’ that your study is aimed at answering.  For instance, does the design of a website affect whether customers will use the site?  </a:t>
            </a:r>
          </a:p>
          <a:p>
            <a:r>
              <a:rPr lang="en-GB" altLang="zh-CN" smtClean="0"/>
              <a:t>This must be expressed in a form that can be tested, e.g.  ‘websites that do not incorporate frames have higher customer usage than websites using frames'.</a:t>
            </a:r>
            <a:endParaRPr lang="en-US" dirty="0" smtClean="0"/>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r>
              <a:rPr lang="zh-CN" altLang="en-GB" dirty="0" smtClean="0"/>
              <a:t/>
            </a:r>
            <a:br>
              <a:rPr lang="zh-CN" altLang="en-GB" dirty="0" smtClean="0"/>
            </a:br>
            <a:r>
              <a:rPr lang="en-GB" altLang="zh-CN" dirty="0" smtClean="0"/>
              <a:t>1. Experimental variables</a:t>
            </a:r>
            <a:br>
              <a:rPr lang="en-GB" altLang="zh-CN" dirty="0" smtClean="0"/>
            </a:br>
            <a:endParaRPr lang="en-US" dirty="0" smtClean="0"/>
          </a:p>
        </p:txBody>
      </p:sp>
      <p:sp>
        <p:nvSpPr>
          <p:cNvPr id="12291" name="Rectangle 3"/>
          <p:cNvSpPr>
            <a:spLocks noGrp="1" noChangeArrowheads="1"/>
          </p:cNvSpPr>
          <p:nvPr>
            <p:ph type="body" idx="1"/>
          </p:nvPr>
        </p:nvSpPr>
        <p:spPr/>
        <p:txBody>
          <a:bodyPr>
            <a:normAutofit lnSpcReduction="10000"/>
          </a:bodyPr>
          <a:lstStyle/>
          <a:p>
            <a:r>
              <a:rPr lang="zh-CN" altLang="en-GB" smtClean="0"/>
              <a:t>    </a:t>
            </a:r>
            <a:r>
              <a:rPr lang="en-GB" altLang="zh-CN" smtClean="0"/>
              <a:t>Variables – these are the factors under investigation.  For instance, website usage and website design using frames.</a:t>
            </a:r>
          </a:p>
          <a:p>
            <a:pPr lvl="1"/>
            <a:r>
              <a:rPr lang="en-GB" altLang="zh-CN" smtClean="0"/>
              <a:t>Independent variable – this is the name for the variable(s) we are manipulating or altering.  </a:t>
            </a:r>
          </a:p>
          <a:p>
            <a:pPr lvl="1"/>
            <a:r>
              <a:rPr lang="en-GB" altLang="zh-CN" smtClean="0"/>
              <a:t>In the example given, this would be website frames, (but we might also change fonts, background colour, font colour, hyperlinks, number of pages, etc. - these would also be independent variables) and then measure the effect on website use.</a:t>
            </a:r>
          </a:p>
          <a:p>
            <a:pPr lvl="1"/>
            <a:r>
              <a:rPr lang="en-GB" altLang="zh-CN" smtClean="0"/>
              <a:t>Dependent variable – this is the name for the variable(s) we are measuring.  </a:t>
            </a:r>
          </a:p>
          <a:p>
            <a:pPr lvl="1"/>
            <a:r>
              <a:rPr lang="en-GB" altLang="zh-CN" smtClean="0"/>
              <a:t>In the example given, this would be website use (but we might also want to measure customer feelings towards the new design and other aspects of their purchase behaviour as a result of changing the website design – these would also be dependent variables).</a:t>
            </a:r>
            <a:endParaRPr lang="en-US" smtClean="0"/>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zh-CN" dirty="0" smtClean="0"/>
              <a:t>1. Experiments: Causation</a:t>
            </a:r>
            <a:endParaRPr lang="en-US" dirty="0" smtClean="0"/>
          </a:p>
        </p:txBody>
      </p:sp>
      <p:sp>
        <p:nvSpPr>
          <p:cNvPr id="280579" name="Rectangle 3"/>
          <p:cNvSpPr>
            <a:spLocks noGrp="1" noChangeArrowheads="1"/>
          </p:cNvSpPr>
          <p:nvPr>
            <p:ph type="body" idx="1"/>
          </p:nvPr>
        </p:nvSpPr>
        <p:spPr/>
        <p:txBody>
          <a:bodyPr/>
          <a:lstStyle/>
          <a:p>
            <a:r>
              <a:rPr lang="en-GB" altLang="zh-CN" smtClean="0"/>
              <a:t>In order to demonstrate causation, it is necessary to show three things:</a:t>
            </a:r>
          </a:p>
          <a:p>
            <a:endParaRPr lang="en-GB" altLang="zh-CN" smtClean="0"/>
          </a:p>
          <a:p>
            <a:r>
              <a:rPr lang="en-GB" altLang="zh-CN" smtClean="0"/>
              <a:t>That there is a relationship between two variables, i.e. that changing the independent variable causes a change in the dependent variable. </a:t>
            </a:r>
          </a:p>
          <a:p>
            <a:pPr lvl="1"/>
            <a:r>
              <a:rPr lang="en-GB" altLang="zh-CN" smtClean="0"/>
              <a:t>For example, that changing the price of lager results in a change in sales figures.  </a:t>
            </a:r>
          </a:p>
          <a:p>
            <a:pPr lvl="1"/>
            <a:r>
              <a:rPr lang="en-GB" altLang="zh-CN" smtClean="0"/>
              <a:t>However, association does not mean causation.  For example, there is an indirect association (or relationship) between the degree of sunburn and ice-cream sales but one didn’t cause the other.  Consequently, analysis must be tempered with common sense.  </a:t>
            </a:r>
            <a:endParaRPr lang="en-GB" altLang="zh-CN" dirty="0" smtClean="0"/>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zh-CN" dirty="0" smtClean="0"/>
              <a:t>1. Experiments: Causation (cont.)</a:t>
            </a:r>
            <a:endParaRPr lang="en-US" dirty="0" smtClean="0"/>
          </a:p>
        </p:txBody>
      </p:sp>
      <p:sp>
        <p:nvSpPr>
          <p:cNvPr id="14339" name="Rectangle 3"/>
          <p:cNvSpPr>
            <a:spLocks noGrp="1" noChangeArrowheads="1"/>
          </p:cNvSpPr>
          <p:nvPr>
            <p:ph type="body" idx="1"/>
          </p:nvPr>
        </p:nvSpPr>
        <p:spPr/>
        <p:txBody>
          <a:bodyPr/>
          <a:lstStyle/>
          <a:p>
            <a:r>
              <a:rPr lang="zh-CN" altLang="en-GB" smtClean="0"/>
              <a:t>   </a:t>
            </a:r>
            <a:r>
              <a:rPr lang="en-GB" altLang="zh-CN" smtClean="0"/>
              <a:t>Where there is a relationship between two variables:</a:t>
            </a:r>
          </a:p>
          <a:p>
            <a:pPr lvl="1"/>
            <a:r>
              <a:rPr lang="en-GB" altLang="zh-CN" smtClean="0"/>
              <a:t>A positive correlation means that high values of one variable are associated with high values in the other.  For example, we might expect a positive correlation between height and weight – the taller you are, the more you are likely to weigh.</a:t>
            </a:r>
          </a:p>
          <a:p>
            <a:pPr lvl="1"/>
            <a:r>
              <a:rPr lang="en-GB" altLang="zh-CN" smtClean="0"/>
              <a:t>A negative correlation means that high values of one variable are associated with low values in the other.  For example, we expect a negative correlation between age and running speed in adults.</a:t>
            </a:r>
          </a:p>
          <a:p>
            <a:pPr lvl="1"/>
            <a:r>
              <a:rPr lang="en-GB" altLang="zh-CN" smtClean="0"/>
              <a:t>If there is no correlation between two variables they are said to be uncorrelated.  For example, there is no relationship between freckles and height.</a:t>
            </a:r>
            <a:endParaRPr lang="en-US" smtClean="0"/>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zh-CN" dirty="0" smtClean="0"/>
              <a:t>1. Experiments: Causation (cont.)</a:t>
            </a:r>
            <a:endParaRPr lang="en-US" dirty="0" smtClean="0"/>
          </a:p>
        </p:txBody>
      </p:sp>
      <p:sp>
        <p:nvSpPr>
          <p:cNvPr id="310275" name="Rectangle 3"/>
          <p:cNvSpPr>
            <a:spLocks noGrp="1" noChangeArrowheads="1"/>
          </p:cNvSpPr>
          <p:nvPr>
            <p:ph type="body" idx="1"/>
          </p:nvPr>
        </p:nvSpPr>
        <p:spPr/>
        <p:txBody>
          <a:bodyPr>
            <a:normAutofit lnSpcReduction="10000"/>
          </a:bodyPr>
          <a:lstStyle/>
          <a:p>
            <a:r>
              <a:rPr lang="en-GB" altLang="zh-CN" smtClean="0"/>
              <a:t>The other two of the three requirements in order to demonstrate causation are: </a:t>
            </a:r>
          </a:p>
          <a:p>
            <a:r>
              <a:rPr lang="en-GB" altLang="zh-CN" smtClean="0"/>
              <a:t>Time considerations: </a:t>
            </a:r>
          </a:p>
          <a:p>
            <a:pPr lvl="1"/>
            <a:r>
              <a:rPr lang="en-GB" altLang="zh-CN" smtClean="0"/>
              <a:t>the independent variable (the one you manipulate) must change before the change happens in the dependent variable (the one you measure).  </a:t>
            </a:r>
          </a:p>
          <a:p>
            <a:pPr lvl="1"/>
            <a:r>
              <a:rPr lang="en-GB" altLang="zh-CN" smtClean="0"/>
              <a:t>E.g. we would need the web design change to occur before the rise in website usage, not vice versa.</a:t>
            </a:r>
          </a:p>
          <a:p>
            <a:r>
              <a:rPr lang="en-GB" altLang="zh-CN" smtClean="0"/>
              <a:t>The elimination of other intervening (or extraneous) variables (the  unwanted factors that ‘interfere’ with your research).  </a:t>
            </a:r>
          </a:p>
          <a:p>
            <a:pPr lvl="1"/>
            <a:r>
              <a:rPr lang="en-GB" altLang="zh-CN" smtClean="0"/>
              <a:t>For instance, you may be trying to assess the frequency of use of a website over a particular month, when the host server is experiencing considerable problems or downtime.  In this example, the host server is the intervening variable.  </a:t>
            </a:r>
            <a:endParaRPr lang="en-GB" altLang="zh-CN"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zh-CN" dirty="0" smtClean="0"/>
              <a:t>1. Experiments: Causation (cont.)</a:t>
            </a:r>
            <a:endParaRPr lang="en-US" dirty="0" smtClean="0"/>
          </a:p>
        </p:txBody>
      </p:sp>
      <p:sp>
        <p:nvSpPr>
          <p:cNvPr id="16387" name="Rectangle 3"/>
          <p:cNvSpPr>
            <a:spLocks noGrp="1" noChangeArrowheads="1"/>
          </p:cNvSpPr>
          <p:nvPr>
            <p:ph type="body" idx="1"/>
          </p:nvPr>
        </p:nvSpPr>
        <p:spPr/>
        <p:txBody>
          <a:bodyPr/>
          <a:lstStyle/>
          <a:p>
            <a:r>
              <a:rPr lang="en-GB" altLang="zh-CN" dirty="0" smtClean="0"/>
              <a:t>Intervening variables contribute to unavoidable variations in the study which affect the accuracy with which the effect of the independent variable can be assessed. </a:t>
            </a:r>
          </a:p>
          <a:p>
            <a:endParaRPr lang="en-GB" altLang="zh-CN" dirty="0" smtClean="0"/>
          </a:p>
          <a:p>
            <a:r>
              <a:rPr lang="en-GB" altLang="zh-CN" dirty="0" smtClean="0"/>
              <a:t>Therefore, in experimentation, much of the process involves controlling the impact of these intervening factors.  If the experiment is solely responsible for the changes in the dependent variable (i.e. that all intervening variables have been eliminated), then the experiment is said to have internal validity.</a:t>
            </a:r>
            <a:endParaRPr lang="en-US"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zh-CN" dirty="0" smtClean="0"/>
              <a:t>2. Surveys</a:t>
            </a:r>
            <a:endParaRPr lang="en-US" dirty="0" smtClean="0"/>
          </a:p>
        </p:txBody>
      </p:sp>
      <p:sp>
        <p:nvSpPr>
          <p:cNvPr id="17411" name="Rectangle 3"/>
          <p:cNvSpPr>
            <a:spLocks noGrp="1" noChangeArrowheads="1"/>
          </p:cNvSpPr>
          <p:nvPr>
            <p:ph type="body" idx="1"/>
          </p:nvPr>
        </p:nvSpPr>
        <p:spPr/>
        <p:txBody>
          <a:bodyPr/>
          <a:lstStyle/>
          <a:p>
            <a:r>
              <a:rPr lang="en-GB" altLang="zh-CN" dirty="0" smtClean="0"/>
              <a:t>…’the collection of a large amount of data from a sizable population in a highly economical way’</a:t>
            </a:r>
          </a:p>
          <a:p>
            <a:pPr>
              <a:buNone/>
            </a:pPr>
            <a:r>
              <a:rPr lang="en-GB" altLang="zh-CN" dirty="0" smtClean="0"/>
              <a:t>			Saunders et al (2007)</a:t>
            </a:r>
          </a:p>
          <a:p>
            <a:endParaRPr lang="en-GB" altLang="zh-CN" dirty="0" smtClean="0"/>
          </a:p>
          <a:p>
            <a:endParaRPr lang="en-GB" altLang="zh-CN" dirty="0" smtClean="0"/>
          </a:p>
          <a:p>
            <a:r>
              <a:rPr lang="en-GB" altLang="zh-CN" dirty="0" smtClean="0"/>
              <a:t>Usually undertaken via questionnaires or interviews</a:t>
            </a:r>
            <a:endParaRPr lang="en-US"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r>
              <a:rPr lang="zh-CN" altLang="en-GB" dirty="0" smtClean="0"/>
              <a:t/>
            </a:r>
            <a:br>
              <a:rPr lang="zh-CN" altLang="en-GB" dirty="0" smtClean="0"/>
            </a:br>
            <a:r>
              <a:rPr lang="en-GB" altLang="zh-CN" sz="4400" dirty="0" smtClean="0"/>
              <a:t>2. Surveys</a:t>
            </a:r>
            <a:r>
              <a:rPr lang="en-GB" altLang="zh-CN" dirty="0" smtClean="0"/>
              <a:t/>
            </a:r>
            <a:br>
              <a:rPr lang="en-GB" altLang="zh-CN" dirty="0" smtClean="0"/>
            </a:br>
            <a:endParaRPr lang="en-US" dirty="0" smtClean="0"/>
          </a:p>
        </p:txBody>
      </p:sp>
      <p:sp>
        <p:nvSpPr>
          <p:cNvPr id="18435" name="Rectangle 3"/>
          <p:cNvSpPr>
            <a:spLocks noGrp="1" noChangeArrowheads="1"/>
          </p:cNvSpPr>
          <p:nvPr>
            <p:ph type="body" idx="1"/>
          </p:nvPr>
        </p:nvSpPr>
        <p:spPr/>
        <p:txBody>
          <a:bodyPr>
            <a:normAutofit lnSpcReduction="10000"/>
          </a:bodyPr>
          <a:lstStyle/>
          <a:p>
            <a:r>
              <a:rPr lang="en-GB" altLang="zh-CN" dirty="0" smtClean="0"/>
              <a:t>The survey method of obtaining information is based on the questioning of respondents.</a:t>
            </a:r>
          </a:p>
          <a:p>
            <a:pPr>
              <a:buNone/>
            </a:pPr>
            <a:r>
              <a:rPr lang="en-GB" altLang="zh-CN" dirty="0" smtClean="0"/>
              <a:t>  </a:t>
            </a:r>
          </a:p>
          <a:p>
            <a:r>
              <a:rPr lang="en-GB" altLang="zh-CN" dirty="0" smtClean="0"/>
              <a:t>Respondents are asked a variety of questions regarding their computer use, behaviour, intentions, attitudes, demographic and lifestyle characteristics, etc.  </a:t>
            </a:r>
          </a:p>
          <a:p>
            <a:endParaRPr lang="en-GB" altLang="zh-CN" dirty="0" smtClean="0"/>
          </a:p>
          <a:p>
            <a:r>
              <a:rPr lang="en-GB" altLang="zh-CN" dirty="0" smtClean="0"/>
              <a:t>These questions may be asked verbally, in writing or via computer, and the responses may be obtained in any of these forms. </a:t>
            </a:r>
          </a:p>
          <a:p>
            <a:pPr>
              <a:buNone/>
            </a:pPr>
            <a:r>
              <a:rPr lang="en-GB" altLang="zh-CN" dirty="0" smtClean="0"/>
              <a:t> </a:t>
            </a:r>
          </a:p>
          <a:p>
            <a:r>
              <a:rPr lang="en-GB" altLang="zh-CN" dirty="0" smtClean="0"/>
              <a:t>However, all involve designing an appropriate questionnaire/schedule of structured interview questions.</a:t>
            </a:r>
            <a:endParaRPr lang="en-US"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tLang="zh-CN" dirty="0" smtClean="0"/>
              <a:t>2. Surveys: methods</a:t>
            </a:r>
            <a:endParaRPr lang="en-US" dirty="0" smtClean="0"/>
          </a:p>
        </p:txBody>
      </p:sp>
      <p:sp>
        <p:nvSpPr>
          <p:cNvPr id="19459" name="Rectangle 3"/>
          <p:cNvSpPr>
            <a:spLocks noGrp="1" noChangeArrowheads="1"/>
          </p:cNvSpPr>
          <p:nvPr>
            <p:ph type="body" idx="1"/>
          </p:nvPr>
        </p:nvSpPr>
        <p:spPr/>
        <p:txBody>
          <a:bodyPr/>
          <a:lstStyle/>
          <a:p>
            <a:r>
              <a:rPr lang="en-GB" altLang="zh-CN" smtClean="0"/>
              <a:t>Survey questionnaires may be administered in four major modes:</a:t>
            </a:r>
          </a:p>
          <a:p>
            <a:pPr lvl="1"/>
            <a:r>
              <a:rPr lang="en-GB" altLang="zh-CN" smtClean="0"/>
              <a:t>Personal (face-to-face) interviewing (at work, in-street, in-home, etc).</a:t>
            </a:r>
          </a:p>
          <a:p>
            <a:pPr lvl="1"/>
            <a:r>
              <a:rPr lang="en-GB" altLang="zh-CN" smtClean="0"/>
              <a:t>Postal interviewing (i.e. distributed without personal contact) </a:t>
            </a:r>
          </a:p>
          <a:p>
            <a:pPr lvl="1"/>
            <a:r>
              <a:rPr lang="en-GB" altLang="zh-CN" smtClean="0"/>
              <a:t>Telephone interviewing (traditional and computer-assisted)</a:t>
            </a:r>
          </a:p>
          <a:p>
            <a:pPr lvl="1"/>
            <a:r>
              <a:rPr lang="en-GB" altLang="zh-CN" smtClean="0"/>
              <a:t>Electronic interviewing (via CAPI, the internet and e-mail)</a:t>
            </a:r>
            <a:endParaRPr lang="en-US"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zh-CN" dirty="0" smtClean="0"/>
              <a:t>2. Surveys: characteristics</a:t>
            </a:r>
            <a:endParaRPr lang="en-US" dirty="0" smtClean="0"/>
          </a:p>
        </p:txBody>
      </p:sp>
      <p:sp>
        <p:nvSpPr>
          <p:cNvPr id="20483" name="Rectangle 3"/>
          <p:cNvSpPr>
            <a:spLocks noGrp="1" noChangeArrowheads="1"/>
          </p:cNvSpPr>
          <p:nvPr>
            <p:ph type="body" idx="1"/>
          </p:nvPr>
        </p:nvSpPr>
        <p:spPr/>
        <p:txBody>
          <a:bodyPr/>
          <a:lstStyle/>
          <a:p>
            <a:r>
              <a:rPr lang="en-GB" altLang="zh-CN" smtClean="0"/>
              <a:t>Standardised questions</a:t>
            </a:r>
          </a:p>
          <a:p>
            <a:r>
              <a:rPr lang="en-GB" altLang="zh-CN" smtClean="0"/>
              <a:t>Mass audience (broad sweep rather than depth)</a:t>
            </a:r>
          </a:p>
          <a:p>
            <a:r>
              <a:rPr lang="en-GB" altLang="zh-CN" smtClean="0"/>
              <a:t>Usually cross-sectional (snapshot in time)</a:t>
            </a:r>
          </a:p>
          <a:p>
            <a:r>
              <a:rPr lang="en-GB" altLang="zh-CN" smtClean="0"/>
              <a:t>Large amounts of quantitative data </a:t>
            </a:r>
          </a:p>
          <a:p>
            <a:r>
              <a:rPr lang="en-GB" altLang="zh-CN" smtClean="0"/>
              <a:t>Economical and relatively quick</a:t>
            </a:r>
          </a:p>
          <a:p>
            <a:r>
              <a:rPr lang="en-GB" altLang="zh-CN" smtClean="0"/>
              <a:t>Tends to answer ‘what’ and ‘how’ questions</a:t>
            </a:r>
          </a:p>
          <a:p>
            <a:r>
              <a:rPr lang="en-GB" altLang="zh-CN" smtClean="0"/>
              <a:t>May generalise from sample to population</a:t>
            </a:r>
          </a:p>
          <a:p>
            <a:r>
              <a:rPr lang="en-GB" altLang="zh-CN" smtClean="0"/>
              <a:t>Statistical validity/significance requires a large sample</a:t>
            </a:r>
          </a:p>
          <a:p>
            <a:r>
              <a:rPr lang="en-GB" altLang="zh-CN" smtClean="0"/>
              <a:t>Linked to positivism</a:t>
            </a:r>
            <a:endParaRPr lang="en-US"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zh-CN" dirty="0" smtClean="0"/>
              <a:t>2. Surveys: Reliability &amp; Validity</a:t>
            </a:r>
            <a:endParaRPr lang="en-US" dirty="0" smtClean="0"/>
          </a:p>
        </p:txBody>
      </p:sp>
      <p:sp>
        <p:nvSpPr>
          <p:cNvPr id="21507" name="Rectangle 3"/>
          <p:cNvSpPr>
            <a:spLocks noGrp="1" noChangeArrowheads="1"/>
          </p:cNvSpPr>
          <p:nvPr>
            <p:ph type="body" idx="1"/>
          </p:nvPr>
        </p:nvSpPr>
        <p:spPr/>
        <p:txBody>
          <a:bodyPr/>
          <a:lstStyle/>
          <a:p>
            <a:r>
              <a:rPr lang="en-GB" altLang="zh-CN" smtClean="0"/>
              <a:t>Surveys are very structured so are highly replicable - therefore they are usually highly reliable.</a:t>
            </a:r>
          </a:p>
          <a:p>
            <a:endParaRPr lang="en-GB" altLang="zh-CN" smtClean="0"/>
          </a:p>
          <a:p>
            <a:r>
              <a:rPr lang="en-GB" altLang="zh-CN" smtClean="0"/>
              <a:t>However, they may be low in validity so you must ensure that the questions are derived from the expert literature and have been piloted.</a:t>
            </a:r>
            <a:r>
              <a:rPr lang="en-US" smtClean="0"/>
              <a:t>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zh-CN" dirty="0" smtClean="0"/>
              <a:t>3. Case studies</a:t>
            </a:r>
            <a:endParaRPr lang="en-US" dirty="0" smtClean="0"/>
          </a:p>
        </p:txBody>
      </p:sp>
      <p:sp>
        <p:nvSpPr>
          <p:cNvPr id="22531" name="Rectangle 3"/>
          <p:cNvSpPr>
            <a:spLocks noGrp="1" noChangeArrowheads="1"/>
          </p:cNvSpPr>
          <p:nvPr>
            <p:ph type="body" idx="1"/>
          </p:nvPr>
        </p:nvSpPr>
        <p:spPr/>
        <p:txBody>
          <a:bodyPr/>
          <a:lstStyle/>
          <a:p>
            <a:r>
              <a:rPr lang="en-GB" altLang="zh-CN" smtClean="0"/>
              <a:t>A case study is an extensive examination of a single instance of a phenomenon of interest and is an example of a phenomenological methodology. </a:t>
            </a:r>
          </a:p>
          <a:p>
            <a:r>
              <a:rPr lang="en-GB" altLang="zh-CN" smtClean="0"/>
              <a:t>The importance of the context is essential and Eisenhardt (1989, p.534 cited by Collis &amp; Hussey, 2003) refers to the case study as: ‘a research study which focuses on understanding the dynamics present within a single setting’.</a:t>
            </a:r>
          </a:p>
          <a:p>
            <a:r>
              <a:rPr lang="en-GB" altLang="zh-CN" smtClean="0"/>
              <a:t>Thus, a case study approach implies a single unit of analysis, such as a company or a group of workers, an event, a technology, a process or even an individual.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zh-CN" dirty="0" smtClean="0"/>
              <a:t>3. Case studies: characteristics</a:t>
            </a:r>
            <a:endParaRPr lang="en-US" dirty="0" smtClean="0"/>
          </a:p>
        </p:txBody>
      </p:sp>
      <p:sp>
        <p:nvSpPr>
          <p:cNvPr id="23555" name="Rectangle 3"/>
          <p:cNvSpPr>
            <a:spLocks noGrp="1" noChangeArrowheads="1"/>
          </p:cNvSpPr>
          <p:nvPr>
            <p:ph type="body" idx="1"/>
          </p:nvPr>
        </p:nvSpPr>
        <p:spPr/>
        <p:txBody>
          <a:bodyPr>
            <a:normAutofit fontScale="92500" lnSpcReduction="10000"/>
          </a:bodyPr>
          <a:lstStyle/>
          <a:p>
            <a:r>
              <a:rPr lang="en-GB" altLang="zh-CN" dirty="0" smtClean="0"/>
              <a:t>Yin (1994) identifies the following characteristics of case study research:</a:t>
            </a:r>
          </a:p>
          <a:p>
            <a:pPr lvl="1"/>
            <a:r>
              <a:rPr lang="en-GB" altLang="zh-CN" dirty="0" smtClean="0"/>
              <a:t>The research aims not only to explore certain phenomena, but to understand them within a particular context.</a:t>
            </a:r>
          </a:p>
          <a:p>
            <a:pPr lvl="1"/>
            <a:r>
              <a:rPr lang="en-GB" altLang="zh-CN" dirty="0" smtClean="0"/>
              <a:t>The research does not commence with a set of questions and notions about the limits within which the study will take place.</a:t>
            </a:r>
          </a:p>
          <a:p>
            <a:pPr lvl="1"/>
            <a:r>
              <a:rPr lang="en-GB" altLang="zh-CN" dirty="0" smtClean="0"/>
              <a:t>The research uses multiple methods for collecting data which may be both qualitative and quantitative (e.g. interviews, questionnaires, documentary analysis).</a:t>
            </a:r>
          </a:p>
          <a:p>
            <a:pPr marL="795528" lvl="1" indent="-457200"/>
            <a:r>
              <a:rPr lang="en-GB" altLang="zh-CN" dirty="0" smtClean="0"/>
              <a:t>Involves gathering detailed information, often over a long period of time, with a view to obtaining in-depth knowledge.</a:t>
            </a:r>
          </a:p>
          <a:p>
            <a:pPr marL="795528" lvl="1" indent="-457200"/>
            <a:r>
              <a:rPr lang="en-GB" altLang="zh-CN" dirty="0" smtClean="0"/>
              <a:t>Allows us to explore in detail why something has happened. </a:t>
            </a:r>
          </a:p>
          <a:p>
            <a:pPr marL="795528" lvl="1" indent="-457200"/>
            <a:r>
              <a:rPr lang="en-GB" altLang="zh-CN" dirty="0" smtClean="0"/>
              <a:t>Low reliability (unlikely to be repeatable but might allow similar observations to be made).</a:t>
            </a:r>
          </a:p>
          <a:p>
            <a:pPr marL="795528" lvl="1" indent="-457200"/>
            <a:r>
              <a:rPr lang="en-GB" altLang="zh-CN" dirty="0" smtClean="0"/>
              <a:t>High validity (captures the essence of the phenomenon, data is rich in its explanation and analysis)</a:t>
            </a:r>
            <a:r>
              <a:rPr lang="en-US" dirty="0" smtClean="0"/>
              <a:t> </a:t>
            </a:r>
          </a:p>
          <a:p>
            <a:pPr lvl="1"/>
            <a:endParaRPr lang="en-US" dirty="0"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zh-CN" dirty="0" smtClean="0"/>
              <a:t>3. Case studies: weaknesses</a:t>
            </a:r>
            <a:endParaRPr lang="en-US" dirty="0" smtClean="0"/>
          </a:p>
        </p:txBody>
      </p:sp>
      <p:sp>
        <p:nvSpPr>
          <p:cNvPr id="25603" name="Rectangle 3"/>
          <p:cNvSpPr>
            <a:spLocks noGrp="1" noChangeArrowheads="1"/>
          </p:cNvSpPr>
          <p:nvPr>
            <p:ph type="body" idx="1"/>
          </p:nvPr>
        </p:nvSpPr>
        <p:spPr/>
        <p:txBody>
          <a:bodyPr>
            <a:normAutofit lnSpcReduction="10000"/>
          </a:bodyPr>
          <a:lstStyle/>
          <a:p>
            <a:r>
              <a:rPr lang="en-GB" altLang="zh-CN" smtClean="0"/>
              <a:t>Access to a suitable organisation is often difficult to negotiate</a:t>
            </a:r>
          </a:p>
          <a:p>
            <a:endParaRPr lang="en-GB" altLang="zh-CN" smtClean="0"/>
          </a:p>
          <a:p>
            <a:r>
              <a:rPr lang="en-GB" altLang="zh-CN" smtClean="0"/>
              <a:t>Can be very time consuming</a:t>
            </a:r>
          </a:p>
          <a:p>
            <a:endParaRPr lang="en-GB" altLang="zh-CN" smtClean="0"/>
          </a:p>
          <a:p>
            <a:r>
              <a:rPr lang="en-GB" altLang="zh-CN" smtClean="0"/>
              <a:t>It is difficult to decide where to place the boundaries of the study (delimitation)</a:t>
            </a:r>
          </a:p>
          <a:p>
            <a:endParaRPr lang="en-GB" altLang="zh-CN" smtClean="0"/>
          </a:p>
          <a:p>
            <a:r>
              <a:rPr lang="en-GB" altLang="zh-CN" smtClean="0"/>
              <a:t>Organisations have a history &amp; a future which influences the understanding of the present.  It may be difficult to understand the events in a particular period of time without knowledge of what went before and what may follow.</a:t>
            </a:r>
            <a:endParaRPr lang="en-US"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zh-CN" dirty="0" smtClean="0"/>
              <a:t>4. Document review / content analysis</a:t>
            </a:r>
            <a:endParaRPr lang="en-US" dirty="0" smtClean="0"/>
          </a:p>
        </p:txBody>
      </p:sp>
      <p:sp>
        <p:nvSpPr>
          <p:cNvPr id="26627" name="Rectangle 3"/>
          <p:cNvSpPr>
            <a:spLocks noGrp="1" noChangeArrowheads="1"/>
          </p:cNvSpPr>
          <p:nvPr>
            <p:ph type="body" idx="1"/>
          </p:nvPr>
        </p:nvSpPr>
        <p:spPr/>
        <p:txBody>
          <a:bodyPr>
            <a:normAutofit fontScale="92500" lnSpcReduction="20000"/>
          </a:bodyPr>
          <a:lstStyle/>
          <a:p>
            <a:r>
              <a:rPr lang="en-US" dirty="0" smtClean="0"/>
              <a:t>Content analysis (also called textual analysis) is a standard methodology on the subject of communication content.</a:t>
            </a:r>
          </a:p>
          <a:p>
            <a:pPr>
              <a:buNone/>
            </a:pPr>
            <a:r>
              <a:rPr lang="en-US" dirty="0" smtClean="0"/>
              <a:t> </a:t>
            </a:r>
          </a:p>
          <a:p>
            <a:r>
              <a:rPr lang="en-US" dirty="0" err="1" smtClean="0"/>
              <a:t>Babbie</a:t>
            </a:r>
            <a:r>
              <a:rPr lang="en-US" dirty="0" smtClean="0"/>
              <a:t> (2007, p. 320) defines it as ’the study of recorded human communications, such as books, web sites, paintings and laws’. </a:t>
            </a:r>
          </a:p>
          <a:p>
            <a:endParaRPr lang="en-US" dirty="0" smtClean="0"/>
          </a:p>
          <a:p>
            <a:r>
              <a:rPr lang="en-US" dirty="0" err="1" smtClean="0"/>
              <a:t>Lasswell</a:t>
            </a:r>
            <a:r>
              <a:rPr lang="en-US" dirty="0" smtClean="0"/>
              <a:t> formulated the core questions of content analysis: ‘Who says what, to whom, why, to what extent and with what effect?’</a:t>
            </a:r>
          </a:p>
          <a:p>
            <a:pPr>
              <a:buNone/>
            </a:pPr>
            <a:r>
              <a:rPr lang="en-US" dirty="0" smtClean="0"/>
              <a:t> </a:t>
            </a:r>
          </a:p>
          <a:p>
            <a:r>
              <a:rPr lang="en-US" dirty="0" err="1" smtClean="0"/>
              <a:t>Holsti</a:t>
            </a:r>
            <a:r>
              <a:rPr lang="en-US" dirty="0" smtClean="0"/>
              <a:t> (1969, p. 14) offers a broad definition of content analysis as ‘any technique for making inferences by objectively and systematically identifying specified characteristics of messages’.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zh-CN" dirty="0" smtClean="0"/>
              <a:t>4. Document review / content analysis</a:t>
            </a:r>
            <a:endParaRPr lang="en-US" dirty="0" smtClean="0"/>
          </a:p>
        </p:txBody>
      </p:sp>
      <p:sp>
        <p:nvSpPr>
          <p:cNvPr id="27651" name="Rectangle 3"/>
          <p:cNvSpPr>
            <a:spLocks noGrp="1" noChangeArrowheads="1"/>
          </p:cNvSpPr>
          <p:nvPr>
            <p:ph type="body" idx="1"/>
          </p:nvPr>
        </p:nvSpPr>
        <p:spPr/>
        <p:txBody>
          <a:bodyPr/>
          <a:lstStyle/>
          <a:p>
            <a:r>
              <a:rPr lang="en-US" smtClean="0"/>
              <a:t>Content analysis enables the researcher to evaluate large amounts of textual information and systematically identify its properties, e.g. the frequencies of most used keywords. </a:t>
            </a:r>
          </a:p>
          <a:p>
            <a:endParaRPr lang="en-US" smtClean="0"/>
          </a:p>
          <a:p>
            <a:r>
              <a:rPr lang="en-US" smtClean="0"/>
              <a:t>This textual information must be categorised according to a theoretical framework, which will inform the data analysis, providing at the end a meaningful reading of content under scrutiny.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zh-CN" dirty="0" smtClean="0"/>
              <a:t>4. Document review / content analysis</a:t>
            </a:r>
            <a:endParaRPr lang="en-US" dirty="0" smtClean="0"/>
          </a:p>
        </p:txBody>
      </p:sp>
      <p:sp>
        <p:nvSpPr>
          <p:cNvPr id="28675" name="Rectangle 3"/>
          <p:cNvSpPr>
            <a:spLocks noGrp="1" noChangeArrowheads="1"/>
          </p:cNvSpPr>
          <p:nvPr>
            <p:ph type="body" idx="1"/>
          </p:nvPr>
        </p:nvSpPr>
        <p:spPr/>
        <p:txBody>
          <a:bodyPr>
            <a:normAutofit lnSpcReduction="10000"/>
          </a:bodyPr>
          <a:lstStyle/>
          <a:p>
            <a:r>
              <a:rPr lang="en-US" smtClean="0"/>
              <a:t>It is generally viewed as a positivist method. </a:t>
            </a:r>
          </a:p>
          <a:p>
            <a:pPr lvl="1"/>
            <a:r>
              <a:rPr lang="en-US" smtClean="0"/>
              <a:t>Quantitative content analysis starts with word frequencies, space measurements (column centimeters/inches in the case of newspapers), time counts (for radio and television time) and keyword frequencies. </a:t>
            </a:r>
          </a:p>
          <a:p>
            <a:pPr lvl="1"/>
            <a:r>
              <a:rPr lang="en-US" smtClean="0"/>
              <a:t>Qualitatively, content analysis can involve any kind of analysis where communication content (speech, written text, interviews, images ...) is categorized and classified. </a:t>
            </a:r>
          </a:p>
          <a:p>
            <a:endParaRPr lang="en-US" smtClean="0"/>
          </a:p>
          <a:p>
            <a:r>
              <a:rPr lang="en-US" smtClean="0"/>
              <a:t>While methods in quantitative content analysis in this way transform observations of found categories into quantitative statistical data, the qualitative content analysis focuses more on the intentionality and its implications.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zh-CN" dirty="0" smtClean="0"/>
              <a:t>5. Action research </a:t>
            </a:r>
            <a:endParaRPr lang="en-US" dirty="0" smtClean="0"/>
          </a:p>
        </p:txBody>
      </p:sp>
      <p:sp>
        <p:nvSpPr>
          <p:cNvPr id="7171" name="Rectangle 3"/>
          <p:cNvSpPr>
            <a:spLocks noGrp="1" noChangeArrowheads="1"/>
          </p:cNvSpPr>
          <p:nvPr>
            <p:ph type="body" idx="1"/>
          </p:nvPr>
        </p:nvSpPr>
        <p:spPr/>
        <p:txBody>
          <a:bodyPr/>
          <a:lstStyle/>
          <a:p>
            <a:r>
              <a:rPr lang="en-GB" altLang="zh-CN" dirty="0" smtClean="0"/>
              <a:t>Weaver (2004) describes action research as a strategy ‘whereby the researcher aims to add to the body of knowledge in an area by applying theory to a practical problem, and evaluating the results’.  </a:t>
            </a:r>
          </a:p>
          <a:p>
            <a:endParaRPr lang="en-GB" altLang="zh-CN" dirty="0" smtClean="0"/>
          </a:p>
          <a:p>
            <a:r>
              <a:rPr lang="en-GB" altLang="zh-CN" dirty="0" smtClean="0"/>
              <a:t>He contends that it is by far the most common research strategy in a systems development project.  This strategy, for example, can involve using systems analysis and design techniques to identify current problems for a particular system/organisation, design and implement a computerised solution, and evaluate the design decisions, results and conclusions.</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zh-CN" dirty="0" smtClean="0"/>
              <a:t>5. Action research (cont.)</a:t>
            </a:r>
            <a:endParaRPr lang="en-US" dirty="0" smtClean="0"/>
          </a:p>
        </p:txBody>
      </p:sp>
      <p:sp>
        <p:nvSpPr>
          <p:cNvPr id="8195" name="Rectangle 3"/>
          <p:cNvSpPr>
            <a:spLocks noGrp="1" noChangeArrowheads="1"/>
          </p:cNvSpPr>
          <p:nvPr>
            <p:ph type="body" idx="1"/>
          </p:nvPr>
        </p:nvSpPr>
        <p:spPr/>
        <p:txBody>
          <a:bodyPr>
            <a:normAutofit fontScale="92500" lnSpcReduction="10000"/>
          </a:bodyPr>
          <a:lstStyle/>
          <a:p>
            <a:r>
              <a:rPr lang="en-GB" altLang="zh-CN" smtClean="0"/>
              <a:t>Action research can take place when the researcher actively promotes change (e.g. within an organisation).  It commonly involves:</a:t>
            </a:r>
          </a:p>
          <a:p>
            <a:pPr lvl="1"/>
            <a:r>
              <a:rPr lang="en-GB" altLang="zh-CN" smtClean="0"/>
              <a:t>taking a static picture of a situation; </a:t>
            </a:r>
          </a:p>
          <a:p>
            <a:pPr lvl="1"/>
            <a:r>
              <a:rPr lang="en-GB" altLang="zh-CN" smtClean="0"/>
              <a:t>making some change (e.g. the introduction of a new computer system in an organisation);</a:t>
            </a:r>
          </a:p>
          <a:p>
            <a:pPr lvl="1"/>
            <a:r>
              <a:rPr lang="en-GB" altLang="zh-CN" smtClean="0"/>
              <a:t>taking and evaluating a second picture of the situation (monitoring the results of the change).</a:t>
            </a:r>
          </a:p>
          <a:p>
            <a:r>
              <a:rPr lang="en-GB" altLang="zh-CN" smtClean="0"/>
              <a:t>The researcher is not just an observer, but is an active participant in the action for change. The co-operation of others (e.g. company personnel, users, etc.) will be crucial to the success of this strategy. </a:t>
            </a:r>
          </a:p>
          <a:p>
            <a:r>
              <a:rPr lang="en-GB" altLang="zh-CN" smtClean="0"/>
              <a:t>While the results of the action research should inform other contexts (have implications beyond the immediate project), it is unlikely that this strategy will be replicable.</a:t>
            </a:r>
            <a:endParaRPr lang="en-US" smtClean="0"/>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298450" y="5884863"/>
            <a:ext cx="8534400" cy="823912"/>
          </a:xfrm>
          <a:prstGeom prst="rect">
            <a:avLst/>
          </a:prstGeom>
          <a:noFill/>
          <a:ln w="9525">
            <a:noFill/>
            <a:miter lim="800000"/>
            <a:headEnd/>
            <a:tailEnd/>
          </a:ln>
        </p:spPr>
        <p:txBody>
          <a:bodyPr>
            <a:spAutoFit/>
          </a:bodyPr>
          <a:lstStyle/>
          <a:p>
            <a:pPr>
              <a:spcBef>
                <a:spcPct val="50000"/>
              </a:spcBef>
            </a:pPr>
            <a:r>
              <a:rPr lang="en-US" dirty="0" smtClean="0">
                <a:latin typeface="Arial" charset="0"/>
              </a:rPr>
              <a:t>The </a:t>
            </a:r>
            <a:r>
              <a:rPr lang="en-US" dirty="0">
                <a:latin typeface="Arial" charset="0"/>
              </a:rPr>
              <a:t>action research spiral</a:t>
            </a:r>
          </a:p>
          <a:p>
            <a:pPr>
              <a:spcBef>
                <a:spcPct val="50000"/>
              </a:spcBef>
            </a:pPr>
            <a:r>
              <a:rPr lang="en-US" sz="1000" i="1" dirty="0">
                <a:latin typeface="Times" pitchFamily="18" charset="0"/>
              </a:rPr>
              <a:t>Source</a:t>
            </a:r>
            <a:r>
              <a:rPr lang="en-US" sz="1000" dirty="0">
                <a:latin typeface="Times" pitchFamily="18" charset="0"/>
              </a:rPr>
              <a:t>: © Mark Saunders, Philip Lewis and Adrian </a:t>
            </a:r>
            <a:r>
              <a:rPr lang="en-US" sz="1000" dirty="0" err="1">
                <a:latin typeface="Times" pitchFamily="18" charset="0"/>
              </a:rPr>
              <a:t>Thornhill</a:t>
            </a:r>
            <a:r>
              <a:rPr lang="en-US" sz="1000" dirty="0">
                <a:latin typeface="Times" pitchFamily="18" charset="0"/>
              </a:rPr>
              <a:t> 2007</a:t>
            </a:r>
          </a:p>
          <a:p>
            <a:pPr>
              <a:spcBef>
                <a:spcPct val="50000"/>
              </a:spcBef>
            </a:pPr>
            <a:endParaRPr lang="en-US" sz="1000" dirty="0">
              <a:latin typeface="Arial" charset="0"/>
            </a:endParaRPr>
          </a:p>
        </p:txBody>
      </p:sp>
      <p:pic>
        <p:nvPicPr>
          <p:cNvPr id="9219" name="Picture 4" descr="C05NF003"/>
          <p:cNvPicPr>
            <a:picLocks noChangeAspect="1" noChangeArrowheads="1"/>
          </p:cNvPicPr>
          <p:nvPr/>
        </p:nvPicPr>
        <p:blipFill>
          <a:blip r:embed="rId3"/>
          <a:srcRect/>
          <a:stretch>
            <a:fillRect/>
          </a:stretch>
        </p:blipFill>
        <p:spPr bwMode="auto">
          <a:xfrm>
            <a:off x="1319213" y="396875"/>
            <a:ext cx="6459537" cy="5429250"/>
          </a:xfrm>
          <a:prstGeom prst="rect">
            <a:avLst/>
          </a:prstGeom>
          <a:noFill/>
          <a:ln w="9525">
            <a:noFill/>
            <a:miter lim="800000"/>
            <a:headEnd/>
            <a:tailEnd/>
          </a:ln>
        </p:spPr>
      </p:pic>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304800" y="282563"/>
            <a:ext cx="8534400" cy="6292873"/>
            <a:chOff x="298450" y="142852"/>
            <a:chExt cx="8534400" cy="6292873"/>
          </a:xfrm>
        </p:grpSpPr>
        <p:grpSp>
          <p:nvGrpSpPr>
            <p:cNvPr id="3" name="Group 4"/>
            <p:cNvGrpSpPr/>
            <p:nvPr/>
          </p:nvGrpSpPr>
          <p:grpSpPr>
            <a:xfrm>
              <a:off x="298450" y="142852"/>
              <a:ext cx="8534400" cy="6292873"/>
              <a:chOff x="298450" y="142852"/>
              <a:chExt cx="8534400" cy="6292873"/>
            </a:xfrm>
          </p:grpSpPr>
          <p:sp>
            <p:nvSpPr>
              <p:cNvPr id="7" name="Oval 6"/>
              <p:cNvSpPr/>
              <p:nvPr/>
            </p:nvSpPr>
            <p:spPr>
              <a:xfrm>
                <a:off x="500034" y="357166"/>
                <a:ext cx="7643866" cy="571504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dirty="0"/>
              </a:p>
            </p:txBody>
          </p:sp>
          <p:sp>
            <p:nvSpPr>
              <p:cNvPr id="8" name="Oval 7"/>
              <p:cNvSpPr/>
              <p:nvPr/>
            </p:nvSpPr>
            <p:spPr>
              <a:xfrm>
                <a:off x="642910" y="785794"/>
                <a:ext cx="6429420" cy="4807043"/>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sp>
            <p:nvSpPr>
              <p:cNvPr id="9" name="Oval 8"/>
              <p:cNvSpPr/>
              <p:nvPr/>
            </p:nvSpPr>
            <p:spPr>
              <a:xfrm>
                <a:off x="785787" y="1214422"/>
                <a:ext cx="5357850" cy="4005869"/>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sp>
            <p:nvSpPr>
              <p:cNvPr id="10" name="Oval 9"/>
              <p:cNvSpPr/>
              <p:nvPr/>
            </p:nvSpPr>
            <p:spPr>
              <a:xfrm>
                <a:off x="928663" y="1714488"/>
                <a:ext cx="4047856" cy="3026435"/>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sp>
            <p:nvSpPr>
              <p:cNvPr id="11" name="Oval 10"/>
              <p:cNvSpPr/>
              <p:nvPr/>
            </p:nvSpPr>
            <p:spPr>
              <a:xfrm>
                <a:off x="1081064" y="2317149"/>
                <a:ext cx="2633680" cy="196910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sp>
            <p:nvSpPr>
              <p:cNvPr id="12" name="TextBox 10"/>
              <p:cNvSpPr txBox="1"/>
              <p:nvPr/>
            </p:nvSpPr>
            <p:spPr>
              <a:xfrm>
                <a:off x="3714744" y="416462"/>
                <a:ext cx="1223412"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Positivism</a:t>
                </a:r>
                <a:endParaRPr lang="en-GB" dirty="0"/>
              </a:p>
            </p:txBody>
          </p:sp>
          <p:sp>
            <p:nvSpPr>
              <p:cNvPr id="13" name="TextBox 11"/>
              <p:cNvSpPr txBox="1"/>
              <p:nvPr/>
            </p:nvSpPr>
            <p:spPr>
              <a:xfrm>
                <a:off x="3286116" y="5631436"/>
                <a:ext cx="2133918"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err="1" smtClean="0"/>
                  <a:t>Phenomenography</a:t>
                </a:r>
                <a:endParaRPr lang="en-GB" dirty="0"/>
              </a:p>
            </p:txBody>
          </p:sp>
          <p:sp>
            <p:nvSpPr>
              <p:cNvPr id="14" name="TextBox 12"/>
              <p:cNvSpPr txBox="1"/>
              <p:nvPr/>
            </p:nvSpPr>
            <p:spPr>
              <a:xfrm>
                <a:off x="3500430" y="857232"/>
                <a:ext cx="1210588"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Deductive</a:t>
                </a:r>
                <a:endParaRPr lang="en-GB" dirty="0"/>
              </a:p>
            </p:txBody>
          </p:sp>
          <p:sp>
            <p:nvSpPr>
              <p:cNvPr id="15" name="TextBox 13"/>
              <p:cNvSpPr txBox="1"/>
              <p:nvPr/>
            </p:nvSpPr>
            <p:spPr>
              <a:xfrm>
                <a:off x="3428992" y="5143512"/>
                <a:ext cx="1107996"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Inductive</a:t>
                </a:r>
                <a:endParaRPr lang="en-GB" dirty="0"/>
              </a:p>
            </p:txBody>
          </p:sp>
          <p:sp>
            <p:nvSpPr>
              <p:cNvPr id="16" name="TextBox 14"/>
              <p:cNvSpPr txBox="1"/>
              <p:nvPr/>
            </p:nvSpPr>
            <p:spPr>
              <a:xfrm>
                <a:off x="3143240" y="1285860"/>
                <a:ext cx="1351652"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Experiment</a:t>
                </a:r>
                <a:endParaRPr lang="en-GB" dirty="0"/>
              </a:p>
            </p:txBody>
          </p:sp>
          <p:sp>
            <p:nvSpPr>
              <p:cNvPr id="17" name="TextBox 15"/>
              <p:cNvSpPr txBox="1"/>
              <p:nvPr/>
            </p:nvSpPr>
            <p:spPr>
              <a:xfrm>
                <a:off x="4500562" y="1857364"/>
                <a:ext cx="902811"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Survey</a:t>
                </a:r>
                <a:endParaRPr lang="en-GB" dirty="0"/>
              </a:p>
            </p:txBody>
          </p:sp>
          <p:sp>
            <p:nvSpPr>
              <p:cNvPr id="18" name="TextBox 16"/>
              <p:cNvSpPr txBox="1"/>
              <p:nvPr/>
            </p:nvSpPr>
            <p:spPr>
              <a:xfrm>
                <a:off x="4714876" y="3929066"/>
                <a:ext cx="787395" cy="646331"/>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Case </a:t>
                </a:r>
              </a:p>
              <a:p>
                <a:r>
                  <a:rPr lang="en-GB" dirty="0" smtClean="0"/>
                  <a:t>Study</a:t>
                </a:r>
                <a:endParaRPr lang="en-GB" dirty="0"/>
              </a:p>
            </p:txBody>
          </p:sp>
          <p:sp>
            <p:nvSpPr>
              <p:cNvPr id="19" name="TextBox 17"/>
              <p:cNvSpPr txBox="1"/>
              <p:nvPr/>
            </p:nvSpPr>
            <p:spPr>
              <a:xfrm>
                <a:off x="2643174" y="4774180"/>
                <a:ext cx="1877437"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Action Research</a:t>
                </a:r>
                <a:endParaRPr lang="en-GB" dirty="0"/>
              </a:p>
            </p:txBody>
          </p:sp>
          <p:sp>
            <p:nvSpPr>
              <p:cNvPr id="20" name="TextBox 21"/>
              <p:cNvSpPr txBox="1"/>
              <p:nvPr/>
            </p:nvSpPr>
            <p:spPr>
              <a:xfrm>
                <a:off x="3214678" y="2000240"/>
                <a:ext cx="1095172" cy="646331"/>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Cross</a:t>
                </a:r>
              </a:p>
              <a:p>
                <a:r>
                  <a:rPr lang="en-GB" dirty="0" smtClean="0"/>
                  <a:t>sectional</a:t>
                </a:r>
                <a:endParaRPr lang="en-GB" dirty="0"/>
              </a:p>
            </p:txBody>
          </p:sp>
          <p:sp>
            <p:nvSpPr>
              <p:cNvPr id="21" name="TextBox 22"/>
              <p:cNvSpPr txBox="1"/>
              <p:nvPr/>
            </p:nvSpPr>
            <p:spPr>
              <a:xfrm>
                <a:off x="2643174" y="4214818"/>
                <a:ext cx="1428596"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Longitudinal</a:t>
                </a:r>
                <a:endParaRPr lang="en-GB" dirty="0"/>
              </a:p>
            </p:txBody>
          </p:sp>
          <p:sp>
            <p:nvSpPr>
              <p:cNvPr id="22" name="TextBox 23"/>
              <p:cNvSpPr txBox="1"/>
              <p:nvPr/>
            </p:nvSpPr>
            <p:spPr>
              <a:xfrm>
                <a:off x="1500166" y="2571744"/>
                <a:ext cx="1800494" cy="1477328"/>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gn="ctr"/>
                <a:r>
                  <a:rPr lang="en-GB" dirty="0" smtClean="0"/>
                  <a:t>Sampling</a:t>
                </a:r>
              </a:p>
              <a:p>
                <a:pPr algn="ctr"/>
                <a:r>
                  <a:rPr lang="en-GB" dirty="0" smtClean="0"/>
                  <a:t>Questionnaires</a:t>
                </a:r>
              </a:p>
              <a:p>
                <a:pPr algn="ctr"/>
                <a:r>
                  <a:rPr lang="en-GB" dirty="0" smtClean="0"/>
                  <a:t>Secondary data</a:t>
                </a:r>
              </a:p>
              <a:p>
                <a:pPr algn="ctr"/>
                <a:r>
                  <a:rPr lang="en-GB" dirty="0" smtClean="0"/>
                  <a:t>Observations</a:t>
                </a:r>
              </a:p>
              <a:p>
                <a:pPr algn="ctr"/>
                <a:r>
                  <a:rPr lang="en-GB" dirty="0" smtClean="0"/>
                  <a:t>Interviews</a:t>
                </a:r>
              </a:p>
            </p:txBody>
          </p:sp>
          <p:sp>
            <p:nvSpPr>
              <p:cNvPr id="23"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spcBef>
                    <a:spcPct val="50000"/>
                  </a:spcBef>
                </a:pPr>
                <a:r>
                  <a:rPr lang="en-US" altLang="zh-CN" dirty="0" smtClean="0">
                    <a:ea typeface="宋体" charset="-122"/>
                  </a:rPr>
                  <a:t>The </a:t>
                </a:r>
                <a:r>
                  <a:rPr lang="en-US" altLang="zh-CN" dirty="0">
                    <a:ea typeface="宋体" charset="-122"/>
                  </a:rPr>
                  <a:t>research ‘onion’</a:t>
                </a:r>
              </a:p>
              <a:p>
                <a:pPr>
                  <a:spcBef>
                    <a:spcPct val="50000"/>
                  </a:spcBef>
                </a:pPr>
                <a:r>
                  <a:rPr lang="en-US" altLang="zh-CN" sz="800" i="1" dirty="0" smtClean="0">
                    <a:ea typeface="宋体" charset="-122"/>
                  </a:rPr>
                  <a:t>Based upon </a:t>
                </a:r>
                <a:r>
                  <a:rPr lang="en-US" altLang="zh-CN" sz="800" dirty="0" smtClean="0">
                    <a:ea typeface="宋体" charset="-122"/>
                  </a:rPr>
                  <a:t>Mark </a:t>
                </a:r>
                <a:r>
                  <a:rPr lang="en-US" altLang="zh-CN" sz="800" dirty="0">
                    <a:ea typeface="宋体" charset="-122"/>
                  </a:rPr>
                  <a:t>Saunders, Philip Lewis and Adrian </a:t>
                </a:r>
                <a:r>
                  <a:rPr lang="en-US" altLang="zh-CN" sz="800" dirty="0" err="1">
                    <a:ea typeface="宋体" charset="-122"/>
                  </a:rPr>
                  <a:t>Thornhill</a:t>
                </a:r>
                <a:r>
                  <a:rPr lang="en-US" altLang="zh-CN" sz="800" dirty="0">
                    <a:ea typeface="宋体" charset="-122"/>
                  </a:rPr>
                  <a:t> 2007</a:t>
                </a:r>
              </a:p>
            </p:txBody>
          </p:sp>
          <p:sp>
            <p:nvSpPr>
              <p:cNvPr id="24" name="TextBox 25"/>
              <p:cNvSpPr txBox="1"/>
              <p:nvPr/>
            </p:nvSpPr>
            <p:spPr>
              <a:xfrm>
                <a:off x="6072198" y="142852"/>
                <a:ext cx="1313180"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Philosophy</a:t>
                </a:r>
                <a:endParaRPr lang="en-GB" dirty="0"/>
              </a:p>
            </p:txBody>
          </p:sp>
          <p:sp>
            <p:nvSpPr>
              <p:cNvPr id="25" name="TextBox 26"/>
              <p:cNvSpPr txBox="1"/>
              <p:nvPr/>
            </p:nvSpPr>
            <p:spPr>
              <a:xfrm>
                <a:off x="7286644" y="785794"/>
                <a:ext cx="1172116"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Approach</a:t>
                </a:r>
                <a:endParaRPr lang="en-GB" dirty="0"/>
              </a:p>
            </p:txBody>
          </p:sp>
          <p:sp>
            <p:nvSpPr>
              <p:cNvPr id="26" name="TextBox 27"/>
              <p:cNvSpPr txBox="1"/>
              <p:nvPr/>
            </p:nvSpPr>
            <p:spPr>
              <a:xfrm>
                <a:off x="7786710" y="1714488"/>
                <a:ext cx="1043876"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Strategy</a:t>
                </a:r>
                <a:endParaRPr lang="en-GB" dirty="0"/>
              </a:p>
            </p:txBody>
          </p:sp>
          <p:sp>
            <p:nvSpPr>
              <p:cNvPr id="27" name="TextBox 28"/>
              <p:cNvSpPr txBox="1"/>
              <p:nvPr/>
            </p:nvSpPr>
            <p:spPr>
              <a:xfrm>
                <a:off x="6286512" y="5857892"/>
                <a:ext cx="2531462"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Data collection method</a:t>
                </a:r>
                <a:endParaRPr lang="en-GB" dirty="0"/>
              </a:p>
            </p:txBody>
          </p:sp>
          <p:sp>
            <p:nvSpPr>
              <p:cNvPr id="28" name="TextBox 29"/>
              <p:cNvSpPr txBox="1"/>
              <p:nvPr/>
            </p:nvSpPr>
            <p:spPr>
              <a:xfrm>
                <a:off x="7286644" y="5072074"/>
                <a:ext cx="1509772"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Time horizon</a:t>
                </a:r>
                <a:endParaRPr lang="en-GB" dirty="0"/>
              </a:p>
            </p:txBody>
          </p:sp>
          <p:cxnSp>
            <p:nvCxnSpPr>
              <p:cNvPr id="29" name="Straight Arrow Connector 28"/>
              <p:cNvCxnSpPr>
                <a:stCxn id="24" idx="2"/>
              </p:cNvCxnSpPr>
              <p:nvPr/>
            </p:nvCxnSpPr>
            <p:spPr>
              <a:xfrm rot="5400000">
                <a:off x="5977936" y="177818"/>
                <a:ext cx="416486" cy="108521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25" idx="1"/>
              </p:cNvCxnSpPr>
              <p:nvPr/>
            </p:nvCxnSpPr>
            <p:spPr>
              <a:xfrm rot="10800000" flipV="1">
                <a:off x="5572132" y="970460"/>
                <a:ext cx="171451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stCxn id="27" idx="1"/>
              </p:cNvCxnSpPr>
              <p:nvPr/>
            </p:nvCxnSpPr>
            <p:spPr>
              <a:xfrm rot="10800000">
                <a:off x="3286116" y="3571876"/>
                <a:ext cx="3000396" cy="247068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28" idx="1"/>
              </p:cNvCxnSpPr>
              <p:nvPr/>
            </p:nvCxnSpPr>
            <p:spPr>
              <a:xfrm rot="10800000">
                <a:off x="4429124" y="3286124"/>
                <a:ext cx="2857520" cy="197061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a:stCxn id="26" idx="1"/>
              </p:cNvCxnSpPr>
              <p:nvPr/>
            </p:nvCxnSpPr>
            <p:spPr>
              <a:xfrm rot="10800000" flipV="1">
                <a:off x="5357818" y="1899154"/>
                <a:ext cx="242889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6" name="TextBox 36"/>
            <p:cNvSpPr txBox="1"/>
            <p:nvPr/>
          </p:nvSpPr>
          <p:spPr>
            <a:xfrm>
              <a:off x="4857752" y="2639793"/>
              <a:ext cx="1236236" cy="646331"/>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Document</a:t>
              </a:r>
            </a:p>
            <a:p>
              <a:pPr algn="ctr"/>
              <a:r>
                <a:rPr lang="en-GB" dirty="0" smtClean="0"/>
                <a:t>Analysis</a:t>
              </a:r>
              <a:endParaRPr lang="en-GB" dirty="0"/>
            </a:p>
          </p:txBody>
        </p:sp>
      </p:gr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1026"/>
          <p:cNvSpPr txBox="1">
            <a:spLocks noChangeArrowheads="1"/>
          </p:cNvSpPr>
          <p:nvPr/>
        </p:nvSpPr>
        <p:spPr bwMode="auto">
          <a:xfrm>
            <a:off x="298450" y="5884863"/>
            <a:ext cx="8534400" cy="595312"/>
          </a:xfrm>
          <a:prstGeom prst="rect">
            <a:avLst/>
          </a:prstGeom>
          <a:noFill/>
          <a:ln w="9525">
            <a:noFill/>
            <a:miter lim="800000"/>
            <a:headEnd/>
            <a:tailEnd/>
          </a:ln>
        </p:spPr>
        <p:txBody>
          <a:bodyPr>
            <a:spAutoFit/>
          </a:bodyPr>
          <a:lstStyle/>
          <a:p>
            <a:pPr>
              <a:spcBef>
                <a:spcPct val="50000"/>
              </a:spcBef>
            </a:pPr>
            <a:r>
              <a:rPr lang="en-GB" altLang="zh-CN" sz="1200">
                <a:latin typeface="Arial" charset="0"/>
                <a:ea typeface="宋体" charset="-122"/>
              </a:rPr>
              <a:t>Figure 4  </a:t>
            </a:r>
            <a:r>
              <a:rPr lang="en-US">
                <a:latin typeface="Arial" charset="0"/>
              </a:rPr>
              <a:t>Research choices – mono or multiple methods?</a:t>
            </a:r>
          </a:p>
          <a:p>
            <a:pPr>
              <a:spcBef>
                <a:spcPct val="50000"/>
              </a:spcBef>
            </a:pPr>
            <a:r>
              <a:rPr lang="en-US" sz="1000" i="1">
                <a:latin typeface="Arial" charset="0"/>
              </a:rPr>
              <a:t>Source</a:t>
            </a:r>
            <a:r>
              <a:rPr lang="en-US" sz="1000">
                <a:latin typeface="Arial" charset="0"/>
              </a:rPr>
              <a:t>: © Mark Saunders, Philip Lewis and Adrian Thornhill 2007</a:t>
            </a:r>
          </a:p>
        </p:txBody>
      </p:sp>
      <p:pic>
        <p:nvPicPr>
          <p:cNvPr id="29699" name="Picture 1028" descr="C05NF004"/>
          <p:cNvPicPr>
            <a:picLocks noChangeAspect="1" noChangeArrowheads="1"/>
          </p:cNvPicPr>
          <p:nvPr/>
        </p:nvPicPr>
        <p:blipFill>
          <a:blip r:embed="rId3"/>
          <a:srcRect/>
          <a:stretch>
            <a:fillRect/>
          </a:stretch>
        </p:blipFill>
        <p:spPr bwMode="auto">
          <a:xfrm>
            <a:off x="403225" y="1416050"/>
            <a:ext cx="8312150" cy="3759200"/>
          </a:xfrm>
          <a:prstGeom prst="rect">
            <a:avLst/>
          </a:prstGeom>
          <a:noFill/>
          <a:ln w="9525">
            <a:noFill/>
            <a:miter lim="800000"/>
            <a:headEnd/>
            <a:tailEnd/>
          </a:ln>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zh-CN" smtClean="0"/>
              <a:t>Using multiple data collection methods </a:t>
            </a:r>
            <a:endParaRPr lang="en-US" smtClean="0"/>
          </a:p>
        </p:txBody>
      </p:sp>
      <p:sp>
        <p:nvSpPr>
          <p:cNvPr id="30723" name="Rectangle 3"/>
          <p:cNvSpPr>
            <a:spLocks noGrp="1" noChangeArrowheads="1"/>
          </p:cNvSpPr>
          <p:nvPr>
            <p:ph type="body" idx="1"/>
          </p:nvPr>
        </p:nvSpPr>
        <p:spPr/>
        <p:txBody>
          <a:bodyPr/>
          <a:lstStyle/>
          <a:p>
            <a:r>
              <a:rPr lang="en-GB" altLang="zh-CN" smtClean="0"/>
              <a:t>Saunders et al (2007) contend that research strategies can be ‘mixed &amp; matched’, and it is beneficial to do so:</a:t>
            </a:r>
          </a:p>
          <a:p>
            <a:endParaRPr lang="en-GB" altLang="zh-CN" smtClean="0"/>
          </a:p>
          <a:p>
            <a:r>
              <a:rPr lang="en-GB" altLang="zh-CN" smtClean="0"/>
              <a:t>Different methods for different purposes (e.g. interviews to get a feel for the issues, then questionnaires to address the important issues – or vice versa)</a:t>
            </a:r>
          </a:p>
          <a:p>
            <a:r>
              <a:rPr lang="en-GB" altLang="zh-CN" smtClean="0"/>
              <a:t>Enables triangulation to take place (the use of different data collection methods in a study to evaluate the extent to which findings are consistent, may be trusted and inferences made).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r>
              <a:rPr lang="en-GB" altLang="zh-CN" smtClean="0"/>
              <a:t>Using multiple data collection methods (Cont.)</a:t>
            </a:r>
            <a:endParaRPr lang="en-US" smtClean="0"/>
          </a:p>
        </p:txBody>
      </p:sp>
      <p:sp>
        <p:nvSpPr>
          <p:cNvPr id="31747" name="Rectangle 3"/>
          <p:cNvSpPr>
            <a:spLocks noGrp="1" noChangeArrowheads="1"/>
          </p:cNvSpPr>
          <p:nvPr>
            <p:ph type="body" idx="1"/>
          </p:nvPr>
        </p:nvSpPr>
        <p:spPr/>
        <p:txBody>
          <a:bodyPr/>
          <a:lstStyle/>
          <a:p>
            <a:r>
              <a:rPr lang="en-GB" altLang="zh-CN" smtClean="0"/>
              <a:t>Multi-methods:</a:t>
            </a:r>
          </a:p>
          <a:p>
            <a:r>
              <a:rPr lang="en-GB" altLang="zh-CN" smtClean="0"/>
              <a:t>more than one method but not mixing quantitative and qualitative data collection &amp; analysis procedures.  E.g.</a:t>
            </a:r>
          </a:p>
          <a:p>
            <a:pPr lvl="1"/>
            <a:endParaRPr lang="en-GB" altLang="zh-CN" smtClean="0"/>
          </a:p>
          <a:p>
            <a:pPr lvl="1"/>
            <a:r>
              <a:rPr lang="en-GB" altLang="zh-CN" smtClean="0"/>
              <a:t>More than one quantitative data collection and analysis method (e.g. questionnaires and structured observation)</a:t>
            </a:r>
          </a:p>
          <a:p>
            <a:pPr lvl="1"/>
            <a:endParaRPr lang="en-GB" altLang="zh-CN" smtClean="0"/>
          </a:p>
          <a:p>
            <a:pPr lvl="1"/>
            <a:r>
              <a:rPr lang="en-GB" altLang="zh-CN" smtClean="0"/>
              <a:t>More than one qualitative data collection and analysis method (e.g. in-depth interviews and diary accounts)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fontScale="90000"/>
          </a:bodyPr>
          <a:lstStyle/>
          <a:p>
            <a:r>
              <a:rPr lang="en-GB" altLang="zh-CN" smtClean="0"/>
              <a:t>Using multiple data collection methods (Cont.)</a:t>
            </a:r>
            <a:endParaRPr lang="en-US" smtClean="0"/>
          </a:p>
        </p:txBody>
      </p:sp>
      <p:sp>
        <p:nvSpPr>
          <p:cNvPr id="32771" name="Rectangle 3"/>
          <p:cNvSpPr>
            <a:spLocks noGrp="1" noChangeArrowheads="1"/>
          </p:cNvSpPr>
          <p:nvPr>
            <p:ph type="body" idx="1"/>
          </p:nvPr>
        </p:nvSpPr>
        <p:spPr/>
        <p:txBody>
          <a:bodyPr/>
          <a:lstStyle/>
          <a:p>
            <a:r>
              <a:rPr lang="en-GB" altLang="zh-CN" smtClean="0"/>
              <a:t>Mixed methods:</a:t>
            </a:r>
          </a:p>
          <a:p>
            <a:pPr lvl="1"/>
            <a:endParaRPr lang="en-GB" altLang="zh-CN" smtClean="0"/>
          </a:p>
          <a:p>
            <a:pPr lvl="1"/>
            <a:r>
              <a:rPr lang="en-GB" altLang="zh-CN" smtClean="0"/>
              <a:t>Mixed method research </a:t>
            </a:r>
          </a:p>
          <a:p>
            <a:pPr lvl="2"/>
            <a:r>
              <a:rPr lang="en-GB" altLang="zh-CN" smtClean="0"/>
              <a:t>uses both quantitative and qualitative data collection &amp; analysis techniques in the same study but does not mix them</a:t>
            </a:r>
          </a:p>
          <a:p>
            <a:pPr lvl="2"/>
            <a:r>
              <a:rPr lang="en-GB" altLang="zh-CN" smtClean="0"/>
              <a:t>e.g. collect quantitative data and analyse it using quantitative techniques of analysis</a:t>
            </a:r>
          </a:p>
          <a:p>
            <a:pPr lvl="1"/>
            <a:endParaRPr lang="en-GB" altLang="zh-CN" smtClean="0"/>
          </a:p>
          <a:p>
            <a:pPr lvl="1"/>
            <a:r>
              <a:rPr lang="en-GB" altLang="zh-CN" smtClean="0"/>
              <a:t>Mixed model research </a:t>
            </a:r>
          </a:p>
          <a:p>
            <a:pPr lvl="2"/>
            <a:r>
              <a:rPr lang="en-GB" altLang="zh-CN" smtClean="0"/>
              <a:t>combines quantitative and qualitative data collection &amp; analysis techniques in the same study</a:t>
            </a:r>
          </a:p>
          <a:p>
            <a:pPr lvl="2"/>
            <a:r>
              <a:rPr lang="en-GB" altLang="zh-CN" smtClean="0"/>
              <a:t>e.g. collect quantitative data then qualitise it in analysis (convert into narrative). Or,</a:t>
            </a:r>
          </a:p>
          <a:p>
            <a:pPr lvl="2"/>
            <a:r>
              <a:rPr lang="en-GB" altLang="zh-CN" smtClean="0"/>
              <a:t>Collect qualitative data then quantitise it in analysis (convert into numerical codes to analyse statistically)</a:t>
            </a:r>
            <a:endParaRPr lang="en-US" smtClean="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p:nvPr/>
        </p:nvGrpSpPr>
        <p:grpSpPr>
          <a:xfrm>
            <a:off x="304800" y="282563"/>
            <a:ext cx="8534400" cy="6292873"/>
            <a:chOff x="298450" y="142852"/>
            <a:chExt cx="8534400" cy="6292873"/>
          </a:xfrm>
        </p:grpSpPr>
        <p:grpSp>
          <p:nvGrpSpPr>
            <p:cNvPr id="3" name="Group 4"/>
            <p:cNvGrpSpPr/>
            <p:nvPr/>
          </p:nvGrpSpPr>
          <p:grpSpPr>
            <a:xfrm>
              <a:off x="298450" y="142852"/>
              <a:ext cx="8534400" cy="6292873"/>
              <a:chOff x="298450" y="142852"/>
              <a:chExt cx="8534400" cy="6292873"/>
            </a:xfrm>
          </p:grpSpPr>
          <p:sp>
            <p:nvSpPr>
              <p:cNvPr id="7" name="Oval 6"/>
              <p:cNvSpPr/>
              <p:nvPr/>
            </p:nvSpPr>
            <p:spPr>
              <a:xfrm>
                <a:off x="500034" y="357166"/>
                <a:ext cx="7643866" cy="571504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dirty="0"/>
              </a:p>
            </p:txBody>
          </p:sp>
          <p:sp>
            <p:nvSpPr>
              <p:cNvPr id="8" name="Oval 7"/>
              <p:cNvSpPr/>
              <p:nvPr/>
            </p:nvSpPr>
            <p:spPr>
              <a:xfrm>
                <a:off x="642910" y="785794"/>
                <a:ext cx="6429420" cy="4807043"/>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sp>
            <p:nvSpPr>
              <p:cNvPr id="9" name="Oval 8"/>
              <p:cNvSpPr/>
              <p:nvPr/>
            </p:nvSpPr>
            <p:spPr>
              <a:xfrm>
                <a:off x="785787" y="1214422"/>
                <a:ext cx="5357850" cy="4005869"/>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sp>
            <p:nvSpPr>
              <p:cNvPr id="10" name="Oval 9"/>
              <p:cNvSpPr/>
              <p:nvPr/>
            </p:nvSpPr>
            <p:spPr>
              <a:xfrm>
                <a:off x="928663" y="1714488"/>
                <a:ext cx="4047856" cy="3026435"/>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sp>
            <p:nvSpPr>
              <p:cNvPr id="11" name="Oval 10"/>
              <p:cNvSpPr/>
              <p:nvPr/>
            </p:nvSpPr>
            <p:spPr>
              <a:xfrm>
                <a:off x="1081064" y="2317149"/>
                <a:ext cx="2633680" cy="1969107"/>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sp>
            <p:nvSpPr>
              <p:cNvPr id="12" name="TextBox 10"/>
              <p:cNvSpPr txBox="1"/>
              <p:nvPr/>
            </p:nvSpPr>
            <p:spPr>
              <a:xfrm>
                <a:off x="3714744" y="416462"/>
                <a:ext cx="1223412"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Positivism</a:t>
                </a:r>
                <a:endParaRPr lang="en-GB" dirty="0"/>
              </a:p>
            </p:txBody>
          </p:sp>
          <p:sp>
            <p:nvSpPr>
              <p:cNvPr id="13" name="TextBox 11"/>
              <p:cNvSpPr txBox="1"/>
              <p:nvPr/>
            </p:nvSpPr>
            <p:spPr>
              <a:xfrm>
                <a:off x="3286116" y="5631436"/>
                <a:ext cx="2133918"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err="1" smtClean="0"/>
                  <a:t>Phenomenography</a:t>
                </a:r>
                <a:endParaRPr lang="en-GB" dirty="0"/>
              </a:p>
            </p:txBody>
          </p:sp>
          <p:sp>
            <p:nvSpPr>
              <p:cNvPr id="14" name="TextBox 12"/>
              <p:cNvSpPr txBox="1"/>
              <p:nvPr/>
            </p:nvSpPr>
            <p:spPr>
              <a:xfrm>
                <a:off x="3500430" y="857232"/>
                <a:ext cx="1210588"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Deductive</a:t>
                </a:r>
                <a:endParaRPr lang="en-GB" dirty="0"/>
              </a:p>
            </p:txBody>
          </p:sp>
          <p:sp>
            <p:nvSpPr>
              <p:cNvPr id="15" name="TextBox 13"/>
              <p:cNvSpPr txBox="1"/>
              <p:nvPr/>
            </p:nvSpPr>
            <p:spPr>
              <a:xfrm>
                <a:off x="3428992" y="5143512"/>
                <a:ext cx="1107996"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Inductive</a:t>
                </a:r>
                <a:endParaRPr lang="en-GB" dirty="0"/>
              </a:p>
            </p:txBody>
          </p:sp>
          <p:sp>
            <p:nvSpPr>
              <p:cNvPr id="16" name="TextBox 14"/>
              <p:cNvSpPr txBox="1"/>
              <p:nvPr/>
            </p:nvSpPr>
            <p:spPr>
              <a:xfrm>
                <a:off x="3143240" y="1285860"/>
                <a:ext cx="1351652"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Experiment</a:t>
                </a:r>
                <a:endParaRPr lang="en-GB" dirty="0"/>
              </a:p>
            </p:txBody>
          </p:sp>
          <p:sp>
            <p:nvSpPr>
              <p:cNvPr id="17" name="TextBox 15"/>
              <p:cNvSpPr txBox="1"/>
              <p:nvPr/>
            </p:nvSpPr>
            <p:spPr>
              <a:xfrm>
                <a:off x="4500562" y="1857364"/>
                <a:ext cx="902811"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Survey</a:t>
                </a:r>
                <a:endParaRPr lang="en-GB" dirty="0"/>
              </a:p>
            </p:txBody>
          </p:sp>
          <p:sp>
            <p:nvSpPr>
              <p:cNvPr id="18" name="TextBox 16"/>
              <p:cNvSpPr txBox="1"/>
              <p:nvPr/>
            </p:nvSpPr>
            <p:spPr>
              <a:xfrm>
                <a:off x="4714876" y="3929066"/>
                <a:ext cx="787395" cy="646331"/>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Case </a:t>
                </a:r>
              </a:p>
              <a:p>
                <a:r>
                  <a:rPr lang="en-GB" dirty="0" smtClean="0"/>
                  <a:t>Study</a:t>
                </a:r>
                <a:endParaRPr lang="en-GB" dirty="0"/>
              </a:p>
            </p:txBody>
          </p:sp>
          <p:sp>
            <p:nvSpPr>
              <p:cNvPr id="19" name="TextBox 17"/>
              <p:cNvSpPr txBox="1"/>
              <p:nvPr/>
            </p:nvSpPr>
            <p:spPr>
              <a:xfrm>
                <a:off x="2643174" y="4774180"/>
                <a:ext cx="1877437"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Action Research</a:t>
                </a:r>
                <a:endParaRPr lang="en-GB" dirty="0"/>
              </a:p>
            </p:txBody>
          </p:sp>
          <p:sp>
            <p:nvSpPr>
              <p:cNvPr id="20" name="TextBox 21"/>
              <p:cNvSpPr txBox="1"/>
              <p:nvPr/>
            </p:nvSpPr>
            <p:spPr>
              <a:xfrm>
                <a:off x="3214678" y="2000240"/>
                <a:ext cx="1095172" cy="646331"/>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Cross</a:t>
                </a:r>
              </a:p>
              <a:p>
                <a:r>
                  <a:rPr lang="en-GB" dirty="0" smtClean="0"/>
                  <a:t>sectional</a:t>
                </a:r>
                <a:endParaRPr lang="en-GB" dirty="0"/>
              </a:p>
            </p:txBody>
          </p:sp>
          <p:sp>
            <p:nvSpPr>
              <p:cNvPr id="21" name="TextBox 22"/>
              <p:cNvSpPr txBox="1"/>
              <p:nvPr/>
            </p:nvSpPr>
            <p:spPr>
              <a:xfrm>
                <a:off x="2643174" y="4214818"/>
                <a:ext cx="1428596"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Longitudinal</a:t>
                </a:r>
                <a:endParaRPr lang="en-GB" dirty="0"/>
              </a:p>
            </p:txBody>
          </p:sp>
          <p:sp>
            <p:nvSpPr>
              <p:cNvPr id="22" name="TextBox 23"/>
              <p:cNvSpPr txBox="1"/>
              <p:nvPr/>
            </p:nvSpPr>
            <p:spPr>
              <a:xfrm>
                <a:off x="1500166" y="2571744"/>
                <a:ext cx="1800494" cy="1477328"/>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lgn="ctr"/>
                <a:r>
                  <a:rPr lang="en-GB" dirty="0" smtClean="0"/>
                  <a:t>Sampling</a:t>
                </a:r>
              </a:p>
              <a:p>
                <a:pPr algn="ctr"/>
                <a:r>
                  <a:rPr lang="en-GB" dirty="0" smtClean="0"/>
                  <a:t>Questionnaires</a:t>
                </a:r>
              </a:p>
              <a:p>
                <a:pPr algn="ctr"/>
                <a:r>
                  <a:rPr lang="en-GB" dirty="0" smtClean="0"/>
                  <a:t>Secondary data</a:t>
                </a:r>
              </a:p>
              <a:p>
                <a:pPr algn="ctr"/>
                <a:r>
                  <a:rPr lang="en-GB" dirty="0" smtClean="0"/>
                  <a:t>Observations</a:t>
                </a:r>
              </a:p>
              <a:p>
                <a:pPr algn="ctr"/>
                <a:r>
                  <a:rPr lang="en-GB" dirty="0" smtClean="0"/>
                  <a:t>Interviews</a:t>
                </a:r>
              </a:p>
            </p:txBody>
          </p:sp>
          <p:sp>
            <p:nvSpPr>
              <p:cNvPr id="23"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pPr>
                  <a:spcBef>
                    <a:spcPct val="50000"/>
                  </a:spcBef>
                </a:pPr>
                <a:r>
                  <a:rPr lang="en-US" altLang="zh-CN" dirty="0" smtClean="0">
                    <a:ea typeface="宋体" charset="-122"/>
                  </a:rPr>
                  <a:t>The </a:t>
                </a:r>
                <a:r>
                  <a:rPr lang="en-US" altLang="zh-CN" dirty="0">
                    <a:ea typeface="宋体" charset="-122"/>
                  </a:rPr>
                  <a:t>research ‘onion’</a:t>
                </a:r>
              </a:p>
              <a:p>
                <a:pPr>
                  <a:spcBef>
                    <a:spcPct val="50000"/>
                  </a:spcBef>
                </a:pPr>
                <a:r>
                  <a:rPr lang="en-US" altLang="zh-CN" sz="800" i="1" dirty="0" smtClean="0">
                    <a:ea typeface="宋体" charset="-122"/>
                  </a:rPr>
                  <a:t>Based upon </a:t>
                </a:r>
                <a:r>
                  <a:rPr lang="en-US" altLang="zh-CN" sz="800" dirty="0" smtClean="0">
                    <a:ea typeface="宋体" charset="-122"/>
                  </a:rPr>
                  <a:t>Mark </a:t>
                </a:r>
                <a:r>
                  <a:rPr lang="en-US" altLang="zh-CN" sz="800" dirty="0">
                    <a:ea typeface="宋体" charset="-122"/>
                  </a:rPr>
                  <a:t>Saunders, Philip Lewis and Adrian </a:t>
                </a:r>
                <a:r>
                  <a:rPr lang="en-US" altLang="zh-CN" sz="800" dirty="0" err="1">
                    <a:ea typeface="宋体" charset="-122"/>
                  </a:rPr>
                  <a:t>Thornhill</a:t>
                </a:r>
                <a:r>
                  <a:rPr lang="en-US" altLang="zh-CN" sz="800" dirty="0">
                    <a:ea typeface="宋体" charset="-122"/>
                  </a:rPr>
                  <a:t> 2007</a:t>
                </a:r>
              </a:p>
            </p:txBody>
          </p:sp>
          <p:sp>
            <p:nvSpPr>
              <p:cNvPr id="24" name="TextBox 25"/>
              <p:cNvSpPr txBox="1"/>
              <p:nvPr/>
            </p:nvSpPr>
            <p:spPr>
              <a:xfrm>
                <a:off x="6072198" y="142852"/>
                <a:ext cx="1313180"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Philosophy</a:t>
                </a:r>
                <a:endParaRPr lang="en-GB" dirty="0"/>
              </a:p>
            </p:txBody>
          </p:sp>
          <p:sp>
            <p:nvSpPr>
              <p:cNvPr id="25" name="TextBox 26"/>
              <p:cNvSpPr txBox="1"/>
              <p:nvPr/>
            </p:nvSpPr>
            <p:spPr>
              <a:xfrm>
                <a:off x="7286644" y="785794"/>
                <a:ext cx="1172116"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Approach</a:t>
                </a:r>
                <a:endParaRPr lang="en-GB" dirty="0"/>
              </a:p>
            </p:txBody>
          </p:sp>
          <p:sp>
            <p:nvSpPr>
              <p:cNvPr id="26" name="TextBox 27"/>
              <p:cNvSpPr txBox="1"/>
              <p:nvPr/>
            </p:nvSpPr>
            <p:spPr>
              <a:xfrm>
                <a:off x="7786710" y="1714488"/>
                <a:ext cx="1043876"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Strategy</a:t>
                </a:r>
                <a:endParaRPr lang="en-GB" dirty="0"/>
              </a:p>
            </p:txBody>
          </p:sp>
          <p:sp>
            <p:nvSpPr>
              <p:cNvPr id="27" name="TextBox 28"/>
              <p:cNvSpPr txBox="1"/>
              <p:nvPr/>
            </p:nvSpPr>
            <p:spPr>
              <a:xfrm>
                <a:off x="6286512" y="5857892"/>
                <a:ext cx="2531462"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Data collection method</a:t>
                </a:r>
                <a:endParaRPr lang="en-GB" dirty="0"/>
              </a:p>
            </p:txBody>
          </p:sp>
          <p:sp>
            <p:nvSpPr>
              <p:cNvPr id="28" name="TextBox 29"/>
              <p:cNvSpPr txBox="1"/>
              <p:nvPr/>
            </p:nvSpPr>
            <p:spPr>
              <a:xfrm>
                <a:off x="7286644" y="5072074"/>
                <a:ext cx="1509772" cy="369332"/>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Time horizon</a:t>
                </a:r>
                <a:endParaRPr lang="en-GB" dirty="0"/>
              </a:p>
            </p:txBody>
          </p:sp>
          <p:cxnSp>
            <p:nvCxnSpPr>
              <p:cNvPr id="29" name="Straight Arrow Connector 28"/>
              <p:cNvCxnSpPr>
                <a:stCxn id="24" idx="2"/>
              </p:cNvCxnSpPr>
              <p:nvPr/>
            </p:nvCxnSpPr>
            <p:spPr>
              <a:xfrm rot="5400000">
                <a:off x="5977936" y="177818"/>
                <a:ext cx="416486" cy="108521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25" idx="1"/>
              </p:cNvCxnSpPr>
              <p:nvPr/>
            </p:nvCxnSpPr>
            <p:spPr>
              <a:xfrm rot="10800000" flipV="1">
                <a:off x="5572132" y="970460"/>
                <a:ext cx="171451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stCxn id="27" idx="1"/>
              </p:cNvCxnSpPr>
              <p:nvPr/>
            </p:nvCxnSpPr>
            <p:spPr>
              <a:xfrm rot="10800000">
                <a:off x="3286116" y="3571876"/>
                <a:ext cx="3000396" cy="247068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28" idx="1"/>
              </p:cNvCxnSpPr>
              <p:nvPr/>
            </p:nvCxnSpPr>
            <p:spPr>
              <a:xfrm rot="10800000">
                <a:off x="4429124" y="3286124"/>
                <a:ext cx="2857520" cy="197061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a:stCxn id="26" idx="1"/>
              </p:cNvCxnSpPr>
              <p:nvPr/>
            </p:nvCxnSpPr>
            <p:spPr>
              <a:xfrm rot="10800000" flipV="1">
                <a:off x="5357818" y="1899154"/>
                <a:ext cx="242889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6" name="TextBox 36"/>
            <p:cNvSpPr txBox="1"/>
            <p:nvPr/>
          </p:nvSpPr>
          <p:spPr>
            <a:xfrm>
              <a:off x="4857752" y="2639793"/>
              <a:ext cx="1236236" cy="646331"/>
            </a:xfrm>
            <a:prstGeom prst="rect">
              <a:avLst/>
            </a:prstGeom>
            <a:noFill/>
          </p:spPr>
          <p:txBody>
            <a:bodyPr wrap="none" rtlCol="0">
              <a:spAutoFit/>
            </a:bodyPr>
            <a:ls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a:lstStyle>
            <a:p>
              <a:r>
                <a:rPr lang="en-GB" dirty="0" smtClean="0"/>
                <a:t>Document</a:t>
              </a:r>
            </a:p>
            <a:p>
              <a:pPr algn="ctr"/>
              <a:r>
                <a:rPr lang="en-GB" dirty="0" smtClean="0"/>
                <a:t>Analysis</a:t>
              </a:r>
              <a:endParaRPr lang="en-GB" dirty="0"/>
            </a:p>
          </p:txBody>
        </p:sp>
      </p:grpSp>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fontScale="90000"/>
          </a:bodyPr>
          <a:lstStyle/>
          <a:p>
            <a:r>
              <a:rPr lang="en-GB" altLang="zh-CN" smtClean="0"/>
              <a:t>Time horizon: Longitudinal versus cross-sectional research</a:t>
            </a:r>
            <a:endParaRPr lang="en-US" smtClean="0"/>
          </a:p>
        </p:txBody>
      </p:sp>
      <p:sp>
        <p:nvSpPr>
          <p:cNvPr id="33795" name="Rectangle 3"/>
          <p:cNvSpPr>
            <a:spLocks noGrp="1" noChangeArrowheads="1"/>
          </p:cNvSpPr>
          <p:nvPr>
            <p:ph type="body" idx="1"/>
          </p:nvPr>
        </p:nvSpPr>
        <p:spPr/>
        <p:txBody>
          <a:bodyPr/>
          <a:lstStyle/>
          <a:p>
            <a:r>
              <a:rPr lang="en-GB" altLang="zh-CN" smtClean="0"/>
              <a:t>Longitudinal research extends over a substantial period of time and involves studying changes over time.</a:t>
            </a:r>
          </a:p>
          <a:p>
            <a:endParaRPr lang="en-GB" altLang="zh-CN" smtClean="0"/>
          </a:p>
          <a:p>
            <a:r>
              <a:rPr lang="en-GB" altLang="zh-CN" smtClean="0"/>
              <a:t>Cross-sectional research takes a 'snapshot' of a situation in time. </a:t>
            </a:r>
            <a:endParaRPr lang="en-US" smtClean="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 this up</a:t>
            </a:r>
            <a:endParaRPr lang="en-GB" dirty="0"/>
          </a:p>
        </p:txBody>
      </p:sp>
      <p:sp>
        <p:nvSpPr>
          <p:cNvPr id="3" name="Content Placeholder 2"/>
          <p:cNvSpPr>
            <a:spLocks noGrp="1"/>
          </p:cNvSpPr>
          <p:nvPr>
            <p:ph idx="1"/>
          </p:nvPr>
        </p:nvSpPr>
        <p:spPr/>
        <p:txBody>
          <a:bodyPr/>
          <a:lstStyle/>
          <a:p>
            <a:r>
              <a:rPr lang="en-GB" dirty="0" smtClean="0"/>
              <a:t>When writing the proposal document you do NOT need to write a long essay on the different philosophies, strategies and methodologies available to you</a:t>
            </a:r>
          </a:p>
          <a:p>
            <a:r>
              <a:rPr lang="en-GB" dirty="0" smtClean="0"/>
              <a:t>You should instead state for each layer of the research onion:</a:t>
            </a:r>
          </a:p>
          <a:p>
            <a:pPr lvl="1"/>
            <a:r>
              <a:rPr lang="en-GB" dirty="0" smtClean="0"/>
              <a:t>Which philosophy/strategy/method you have chosen</a:t>
            </a:r>
          </a:p>
          <a:p>
            <a:pPr lvl="1"/>
            <a:r>
              <a:rPr lang="en-GB" dirty="0" smtClean="0"/>
              <a:t>Why you have chosen it</a:t>
            </a:r>
          </a:p>
          <a:p>
            <a:pPr lvl="1"/>
            <a:r>
              <a:rPr lang="en-GB" dirty="0" smtClean="0"/>
              <a:t>Any advantages it has, and how you plan to use these</a:t>
            </a:r>
          </a:p>
          <a:p>
            <a:pPr lvl="1"/>
            <a:r>
              <a:rPr lang="en-GB" dirty="0" smtClean="0"/>
              <a:t>Any disadvantages it has, and how you plan to work around these</a:t>
            </a:r>
            <a:endParaRPr lang="en-GB" dirty="0"/>
          </a:p>
        </p:txBody>
      </p:sp>
      <p:sp>
        <p:nvSpPr>
          <p:cNvPr id="4" name="Date Placeholder 3"/>
          <p:cNvSpPr>
            <a:spLocks noGrp="1"/>
          </p:cNvSpPr>
          <p:nvPr>
            <p:ph type="dt" sz="half" idx="10"/>
          </p:nvPr>
        </p:nvSpPr>
        <p:spPr/>
        <p:txBody>
          <a:bodyPr/>
          <a:lstStyle/>
          <a:p>
            <a:r>
              <a:rPr lang="en-GB" smtClean="0"/>
              <a:t>Dr Nik Whitehead</a:t>
            </a:r>
            <a:endParaRPr lang="en-GB"/>
          </a:p>
        </p:txBody>
      </p:sp>
      <p:sp>
        <p:nvSpPr>
          <p:cNvPr id="5" name="Slide Number Placeholder 4"/>
          <p:cNvSpPr>
            <a:spLocks noGrp="1"/>
          </p:cNvSpPr>
          <p:nvPr>
            <p:ph type="sldNum" sz="quarter" idx="12"/>
          </p:nvPr>
        </p:nvSpPr>
        <p:spPr/>
        <p:txBody>
          <a:bodyPr/>
          <a:lstStyle/>
          <a:p>
            <a:fld id="{9D8DC0F4-76EC-4928-B389-C9FEDA3416A3}" type="slidenum">
              <a:rPr lang="en-GB" smtClean="0"/>
              <a:pPr/>
              <a:t>33</a:t>
            </a:fld>
            <a:endParaRPr lang="en-GB"/>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smtClean="0"/>
              <a:t>Coming Soon…</a:t>
            </a:r>
            <a:endParaRPr lang="en-US"/>
          </a:p>
        </p:txBody>
      </p:sp>
      <p:sp>
        <p:nvSpPr>
          <p:cNvPr id="100355" name="Rectangle 3"/>
          <p:cNvSpPr>
            <a:spLocks noGrp="1" noChangeArrowheads="1"/>
          </p:cNvSpPr>
          <p:nvPr>
            <p:ph idx="1"/>
          </p:nvPr>
        </p:nvSpPr>
        <p:spPr/>
        <p:txBody>
          <a:bodyPr/>
          <a:lstStyle/>
          <a:p>
            <a:r>
              <a:rPr lang="en-GB" dirty="0" smtClean="0"/>
              <a:t>Next lecture: Aims, objectives &amp; literature reviews</a:t>
            </a:r>
          </a:p>
          <a:p>
            <a:endParaRPr lang="en-GB" dirty="0" smtClean="0"/>
          </a:p>
          <a:p>
            <a:endParaRPr lang="en-GB" dirty="0" smtClean="0"/>
          </a:p>
          <a:p>
            <a:r>
              <a:rPr lang="en-GB" smtClean="0"/>
              <a:t>Homework:</a:t>
            </a:r>
            <a:endParaRPr lang="en-GB" dirty="0" smtClean="0"/>
          </a:p>
          <a:p>
            <a:endParaRPr lang="en-US" dirty="0"/>
          </a:p>
        </p:txBody>
      </p:sp>
      <p:sp>
        <p:nvSpPr>
          <p:cNvPr id="6" name="Slide Number Placeholder 5"/>
          <p:cNvSpPr>
            <a:spLocks noGrp="1"/>
          </p:cNvSpPr>
          <p:nvPr>
            <p:ph type="sldNum" sz="quarter" idx="12"/>
          </p:nvPr>
        </p:nvSpPr>
        <p:spPr/>
        <p:txBody>
          <a:bodyPr/>
          <a:lstStyle/>
          <a:p>
            <a:fld id="{82B0CEF5-A40A-470B-BA13-25B297AB4A9C}" type="slidenum">
              <a:rPr lang="en-GB" smtClean="0"/>
              <a:pPr/>
              <a:t>34</a:t>
            </a:fld>
            <a:endParaRPr lang="en-GB"/>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echnic">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1173</TotalTime>
  <Words>2599</Words>
  <Application>Microsoft Office PowerPoint</Application>
  <PresentationFormat>On-screen Show (4:3)</PresentationFormat>
  <Paragraphs>273</Paragraphs>
  <Slides>34</Slides>
  <Notes>7</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Technic</vt:lpstr>
      <vt:lpstr>Research &amp; Development Methods</vt:lpstr>
      <vt:lpstr>PowerPoint Presentation</vt:lpstr>
      <vt:lpstr>Research strategy</vt:lpstr>
      <vt:lpstr>Research strategy</vt:lpstr>
      <vt:lpstr>1. Experiments</vt:lpstr>
      <vt:lpstr> 1. Experiments – the hypothesis  </vt:lpstr>
      <vt:lpstr> 1. Experimental variables </vt:lpstr>
      <vt:lpstr>1. Experiments: Causation</vt:lpstr>
      <vt:lpstr>1. Experiments: Causation (cont.)</vt:lpstr>
      <vt:lpstr>1. Experiments: Causation (cont.)</vt:lpstr>
      <vt:lpstr>1. Experiments: Causation (cont.)</vt:lpstr>
      <vt:lpstr>2. Surveys</vt:lpstr>
      <vt:lpstr> 2. Surveys </vt:lpstr>
      <vt:lpstr>2. Surveys: methods</vt:lpstr>
      <vt:lpstr>2. Surveys: characteristics</vt:lpstr>
      <vt:lpstr>2. Surveys: Reliability &amp; Validity</vt:lpstr>
      <vt:lpstr>3. Case studies</vt:lpstr>
      <vt:lpstr>3. Case studies: characteristics</vt:lpstr>
      <vt:lpstr>3. Case studies: weaknesses</vt:lpstr>
      <vt:lpstr>4. Document review / content analysis</vt:lpstr>
      <vt:lpstr>4. Document review / content analysis</vt:lpstr>
      <vt:lpstr>4. Document review / content analysis</vt:lpstr>
      <vt:lpstr>5. Action research </vt:lpstr>
      <vt:lpstr>5. Action research (cont.)</vt:lpstr>
      <vt:lpstr>PowerPoint Presentation</vt:lpstr>
      <vt:lpstr>PowerPoint Presentation</vt:lpstr>
      <vt:lpstr>PowerPoint Presentation</vt:lpstr>
      <vt:lpstr>Using multiple data collection methods </vt:lpstr>
      <vt:lpstr>Using multiple data collection methods (Cont.)</vt:lpstr>
      <vt:lpstr>Using multiple data collection methods (Cont.)</vt:lpstr>
      <vt:lpstr>PowerPoint Presentation</vt:lpstr>
      <vt:lpstr>Time horizon: Longitudinal versus cross-sectional research</vt:lpstr>
      <vt:lpstr>Writing this up</vt:lpstr>
      <vt:lpstr>Coming Soon…</vt:lpstr>
    </vt:vector>
  </TitlesOfParts>
  <Company>University of Akureyri</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Strategies</dc:title>
  <dc:subject>Data Representation</dc:subject>
  <dc:creator>Nik Whitehead</dc:creator>
  <cp:lastModifiedBy>Jones, Gareth</cp:lastModifiedBy>
  <cp:revision>132</cp:revision>
  <dcterms:created xsi:type="dcterms:W3CDTF">2006-01-28T12:00:35Z</dcterms:created>
  <dcterms:modified xsi:type="dcterms:W3CDTF">2013-10-24T11:31:44Z</dcterms:modified>
</cp:coreProperties>
</file>