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0"/>
  </p:notesMasterIdLst>
  <p:sldIdLst>
    <p:sldId id="346" r:id="rId2"/>
    <p:sldId id="384" r:id="rId3"/>
    <p:sldId id="385" r:id="rId4"/>
    <p:sldId id="386" r:id="rId5"/>
    <p:sldId id="366" r:id="rId6"/>
    <p:sldId id="397" r:id="rId7"/>
    <p:sldId id="379" r:id="rId8"/>
    <p:sldId id="396" r:id="rId9"/>
    <p:sldId id="381" r:id="rId10"/>
    <p:sldId id="382" r:id="rId11"/>
    <p:sldId id="383" r:id="rId12"/>
    <p:sldId id="395" r:id="rId13"/>
    <p:sldId id="380" r:id="rId14"/>
    <p:sldId id="394" r:id="rId15"/>
    <p:sldId id="392" r:id="rId16"/>
    <p:sldId id="393" r:id="rId17"/>
    <p:sldId id="289" r:id="rId18"/>
    <p:sldId id="389" r:id="rId19"/>
    <p:sldId id="374" r:id="rId20"/>
    <p:sldId id="375" r:id="rId21"/>
    <p:sldId id="376" r:id="rId22"/>
    <p:sldId id="377" r:id="rId23"/>
    <p:sldId id="390" r:id="rId24"/>
    <p:sldId id="391" r:id="rId25"/>
    <p:sldId id="290" r:id="rId26"/>
    <p:sldId id="335" r:id="rId27"/>
    <p:sldId id="373" r:id="rId28"/>
    <p:sldId id="325" r:id="rId29"/>
    <p:sldId id="294" r:id="rId30"/>
    <p:sldId id="314" r:id="rId31"/>
    <p:sldId id="291" r:id="rId32"/>
    <p:sldId id="292" r:id="rId33"/>
    <p:sldId id="333" r:id="rId34"/>
    <p:sldId id="293" r:id="rId35"/>
    <p:sldId id="322" r:id="rId36"/>
    <p:sldId id="363" r:id="rId37"/>
    <p:sldId id="364" r:id="rId38"/>
    <p:sldId id="365" r:id="rId39"/>
    <p:sldId id="313" r:id="rId40"/>
    <p:sldId id="387" r:id="rId41"/>
    <p:sldId id="388" r:id="rId42"/>
    <p:sldId id="304" r:id="rId43"/>
    <p:sldId id="336" r:id="rId44"/>
    <p:sldId id="257" r:id="rId45"/>
    <p:sldId id="258" r:id="rId46"/>
    <p:sldId id="259" r:id="rId47"/>
    <p:sldId id="378" r:id="rId48"/>
    <p:sldId id="337"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68" autoAdjust="0"/>
    <p:restoredTop sz="92359" autoAdjust="0"/>
  </p:normalViewPr>
  <p:slideViewPr>
    <p:cSldViewPr>
      <p:cViewPr varScale="1">
        <p:scale>
          <a:sx n="71" d="100"/>
          <a:sy n="71" d="100"/>
        </p:scale>
        <p:origin x="750" y="72"/>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24/04/2018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5</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sand and water slurry mixture is pumped onto Rockaway Beach in Queens, N.Y., on Aug. 15, 2013 as part of beach </a:t>
            </a:r>
            <a:r>
              <a:rPr lang="en-GB" dirty="0" err="1" smtClean="0"/>
              <a:t>renourishment</a:t>
            </a:r>
            <a:r>
              <a:rPr lang="en-GB" dirty="0" smtClean="0"/>
              <a:t> efforts there</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7</a:t>
            </a:fld>
            <a:endParaRPr lang="en-GB"/>
          </a:p>
        </p:txBody>
      </p:sp>
    </p:spTree>
    <p:extLst>
      <p:ext uri="{BB962C8B-B14F-4D97-AF65-F5344CB8AC3E}">
        <p14:creationId xmlns:p14="http://schemas.microsoft.com/office/powerpoint/2010/main" val="15639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44</a:t>
            </a:fld>
            <a:endParaRPr lang="en-GB"/>
          </a:p>
        </p:txBody>
      </p:sp>
    </p:spTree>
    <p:extLst>
      <p:ext uri="{BB962C8B-B14F-4D97-AF65-F5344CB8AC3E}">
        <p14:creationId xmlns:p14="http://schemas.microsoft.com/office/powerpoint/2010/main" val="162921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24/04/2018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5FC4w5iOb7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1.jpeg"/><Relationship Id="rId1" Type="http://schemas.openxmlformats.org/officeDocument/2006/relationships/slideLayout" Target="../slideLayouts/slideLayout1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6.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6.xml"/><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4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4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uk-mg-bt.mail.yahoo.com/neo/launch?.partner=bt-1&amp;.rand=401et8lrgukos" TargetMode="External"/><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a:t>
            </a:r>
            <a:r>
              <a:rPr lang="en-GB" dirty="0" smtClean="0">
                <a:solidFill>
                  <a:schemeClr val="tx2">
                    <a:lumMod val="60000"/>
                    <a:lumOff val="40000"/>
                  </a:schemeClr>
                </a:solidFill>
              </a:rPr>
              <a:t>to conceptualize </a:t>
            </a:r>
            <a:r>
              <a:rPr lang="en-GB" dirty="0">
                <a:solidFill>
                  <a:schemeClr val="tx2">
                    <a:lumMod val="60000"/>
                    <a:lumOff val="40000"/>
                  </a:schemeClr>
                </a:solidFill>
              </a:rPr>
              <a:t>complex sustainability challenges and help organize research that increases </a:t>
            </a:r>
            <a:r>
              <a:rPr lang="en-GB" dirty="0" smtClean="0">
                <a:solidFill>
                  <a:schemeClr val="tx2">
                    <a:lumMod val="60000"/>
                    <a:lumOff val="40000"/>
                  </a:schemeClr>
                </a:solidFill>
              </a:rPr>
              <a:t>understand about </a:t>
            </a:r>
            <a:r>
              <a:rPr lang="en-GB" dirty="0">
                <a:solidFill>
                  <a:schemeClr val="tx2">
                    <a:lumMod val="60000"/>
                    <a:lumOff val="40000"/>
                  </a:schemeClr>
                </a:solidFill>
              </a:rPr>
              <a:t>interacting ecological and societal processes, predicts change, and supports the </a:t>
            </a:r>
            <a:r>
              <a:rPr lang="en-GB" dirty="0" smtClean="0">
                <a:solidFill>
                  <a:schemeClr val="tx2">
                    <a:lumMod val="60000"/>
                    <a:lumOff val="40000"/>
                  </a:schemeClr>
                </a:solidFill>
              </a:rPr>
              <a:t>management, persistence</a:t>
            </a:r>
            <a:r>
              <a:rPr lang="en-GB" dirty="0">
                <a:solidFill>
                  <a:schemeClr val="tx2">
                    <a:lumMod val="60000"/>
                    <a:lumOff val="40000"/>
                  </a:schemeClr>
                </a:solidFill>
              </a:rPr>
              <a:t>, and resilience of coastal </a:t>
            </a:r>
            <a:r>
              <a:rPr lang="en-GB" dirty="0" smtClean="0">
                <a:solidFill>
                  <a:schemeClr val="tx2">
                    <a:lumMod val="60000"/>
                    <a:lumOff val="40000"/>
                  </a:schemeClr>
                </a:solidFill>
              </a:rPr>
              <a:t>systems (</a:t>
            </a:r>
            <a:r>
              <a:rPr lang="en-GB" dirty="0" err="1" smtClean="0">
                <a:solidFill>
                  <a:schemeClr val="tx2">
                    <a:lumMod val="60000"/>
                    <a:lumOff val="40000"/>
                  </a:schemeClr>
                </a:solidFill>
              </a:rPr>
              <a:t>Lewison</a:t>
            </a:r>
            <a:r>
              <a:rPr lang="en-GB" dirty="0" smtClean="0">
                <a:solidFill>
                  <a:schemeClr val="tx2">
                    <a:lumMod val="60000"/>
                    <a:lumOff val="40000"/>
                  </a:schemeClr>
                </a:solidFill>
              </a:rPr>
              <a:t> et al., 2016: 110).</a:t>
            </a:r>
            <a:endParaRPr lang="en-GB" dirty="0">
              <a:solidFill>
                <a:schemeClr val="tx2">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smtClean="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smtClean="0">
                <a:latin typeface="Calibri" pitchFamily="34" charset="0"/>
                <a:cs typeface="Calibri" pitchFamily="34" charset="0"/>
              </a:rPr>
              <a:t>Coasts are intensely used throughout history (trade, settlement etc) and recently for aesthetic and recreational reasons (Carter, 1988). </a:t>
            </a:r>
          </a:p>
          <a:p>
            <a:r>
              <a:rPr lang="en-GB" sz="2000" dirty="0" smtClean="0">
                <a:solidFill>
                  <a:srgbClr val="00B050"/>
                </a:solidFill>
                <a:latin typeface="Calibri" pitchFamily="34" charset="0"/>
                <a:cs typeface="Calibri" pitchFamily="34" charset="0"/>
              </a:rPr>
              <a:t>Coasts support many activities of which conservation is ONE. </a:t>
            </a:r>
          </a:p>
          <a:p>
            <a:r>
              <a:rPr lang="en-GB" sz="2000" dirty="0" smtClean="0">
                <a:latin typeface="Calibri" pitchFamily="34" charset="0"/>
                <a:cs typeface="Calibri" pitchFamily="34" charset="0"/>
              </a:rPr>
              <a:t>Often  influenced by anthropogenic forces (French, 1997).  </a:t>
            </a:r>
          </a:p>
          <a:p>
            <a:r>
              <a:rPr lang="en-GB" sz="2000" dirty="0" smtClean="0">
                <a:solidFill>
                  <a:srgbClr val="00B050"/>
                </a:solidFill>
                <a:latin typeface="Calibri" pitchFamily="34" charset="0"/>
                <a:cs typeface="Calibri" pitchFamily="34" charset="0"/>
              </a:rPr>
              <a:t>Therefore conflict is endemic and complex coordination needed from multiple authorities (ICZM)</a:t>
            </a:r>
          </a:p>
          <a:p>
            <a:r>
              <a:rPr lang="en-GB" sz="2000" dirty="0" smtClean="0">
                <a:latin typeface="Calibri" pitchFamily="34" charset="0"/>
                <a:cs typeface="Calibri" pitchFamily="34" charset="0"/>
              </a:rPr>
              <a:t>Holistic long term, spatially considered thinking. </a:t>
            </a:r>
            <a:r>
              <a:rPr lang="en-GB" sz="2000" dirty="0" smtClean="0">
                <a:solidFill>
                  <a:srgbClr val="00B050"/>
                </a:solidFill>
                <a:latin typeface="Calibri" pitchFamily="34" charset="0"/>
                <a:cs typeface="Calibri" pitchFamily="34" charset="0"/>
              </a:rPr>
              <a:t>Sustainability ‘way of thinking’ (Kay &amp; Alder, 1999).  </a:t>
            </a:r>
          </a:p>
          <a:p>
            <a:r>
              <a:rPr lang="en-GB" sz="2000" dirty="0" smtClean="0">
                <a:latin typeface="Calibri" pitchFamily="34" charset="0"/>
                <a:cs typeface="Calibri" pitchFamily="34" charset="0"/>
              </a:rPr>
              <a:t>ICZM 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World Demographics</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smtClean="0"/>
              <a:t>Why is these figures important for conservation?</a:t>
            </a:r>
            <a:endParaRPr lang="en-GB" dirty="0"/>
          </a:p>
        </p:txBody>
      </p:sp>
    </p:spTree>
    <p:extLst>
      <p:ext uri="{BB962C8B-B14F-4D97-AF65-F5344CB8AC3E}">
        <p14:creationId xmlns:p14="http://schemas.microsoft.com/office/powerpoint/2010/main" val="1934272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4925144"/>
          </a:xfrm>
        </p:spPr>
        <p:txBody>
          <a:bodyPr>
            <a:noAutofit/>
          </a:bodyPr>
          <a:lstStyle/>
          <a:p>
            <a:r>
              <a:rPr lang="en-GB" sz="1600" b="1" dirty="0" smtClean="0">
                <a:solidFill>
                  <a:schemeClr val="tx1"/>
                </a:solidFill>
              </a:rPr>
              <a:t>What is the Coastal Zone and why is it important?</a:t>
            </a:r>
          </a:p>
          <a:p>
            <a:pPr marL="100013" indent="-4763">
              <a:buNone/>
            </a:pPr>
            <a:r>
              <a:rPr lang="en-GB" sz="1600" dirty="0" smtClean="0"/>
              <a:t>The coastal zone represents the interface between land, sea and atmosphere. Due to variable definitions of what constitutes a coastal zone numbers of coastal population vary considerably. However, following the UNEP’s Global Environmental Outlook (GEO) Yearbook 2004/05, approximately 3 billion people live within 200 km of the coastline, i.e. almost half of the current global population (see: Creel 2003, Population Reference Bureau). For the future, and comparing 1995 figures with a likely scenario of 2025, the Centre for Climate Systems Research (CCSR) of the Earth Institute at Columbia University estimates a strong growth of coastal population. Due to the close link between population development and natural resources they expect an increase of about 35% in an even much narrower band of about 100km of the coast which translates to roughly 2.75 billion people in this area who will more or less be under direct influence of global change effects in the coastal zone. The coastal zone contains natural systems that provide more than half of the global ecosystem goods (e.g., fish, oil, minerals) and services (e.g., natural protection from storms and tidal waves, recreation).</a:t>
            </a:r>
            <a:br>
              <a:rPr lang="en-GB" sz="1600" dirty="0" smtClean="0"/>
            </a:br>
            <a:r>
              <a:rPr lang="en-GB" sz="1600" dirty="0" smtClean="0"/>
              <a:t/>
            </a:r>
            <a:br>
              <a:rPr lang="en-GB" sz="1600" dirty="0" smtClean="0"/>
            </a:br>
            <a:r>
              <a:rPr lang="en-GB" sz="1600" dirty="0" smtClean="0"/>
              <a:t>In addition, 14 of the world’s 17 largest megacities are located along coasts and most of them (11) are located in Asia’s fastest growing economies. 40% of these cities accommodate populations of 1 million to 10 million people generating a variety of pressures driven by demand for water, energy, space, sanitation and infrastructure. On the other hand, the OECD recently estimates that with some 3.000 billion US$ of assets at stake in coastal port cities (mostly cities in industrialized countries contribute to this calculation) about 5% of global GDP is at stake in context of flooding and storm surges (Nicholls et al. 2007). (Cited in LOICZ, 2013: 3) </a:t>
            </a:r>
            <a:r>
              <a:rPr lang="en-GB" sz="1600" b="1" dirty="0" smtClean="0">
                <a:solidFill>
                  <a:schemeClr val="tx1"/>
                </a:solidFill>
              </a:rPr>
              <a:t>Read and summarise</a:t>
            </a:r>
          </a:p>
          <a:p>
            <a:pPr marL="100013" indent="-4763"/>
            <a:r>
              <a:rPr lang="en-GB" sz="1600" dirty="0" smtClean="0">
                <a:hlinkClick r:id="rId3"/>
              </a:rPr>
              <a:t>Professor Simon Haslett coastal pressures 4 </a:t>
            </a:r>
            <a:r>
              <a:rPr lang="en-GB" sz="1600" dirty="0" err="1" smtClean="0">
                <a:hlinkClick r:id="rId3"/>
              </a:rPr>
              <a:t>mins</a:t>
            </a:r>
            <a:r>
              <a:rPr lang="en-GB" sz="1600" dirty="0" smtClean="0"/>
              <a:t/>
            </a:r>
            <a:br>
              <a:rPr lang="en-GB" sz="1600" dirty="0" smtClean="0"/>
            </a:br>
            <a:endParaRPr lang="en-GB" sz="1600" dirty="0" smtClean="0"/>
          </a:p>
          <a:p>
            <a:endParaRPr lang="en-GB" sz="1600" dirty="0"/>
          </a:p>
        </p:txBody>
      </p:sp>
      <p:sp>
        <p:nvSpPr>
          <p:cNvPr id="5" name="Title 4"/>
          <p:cNvSpPr>
            <a:spLocks noGrp="1"/>
          </p:cNvSpPr>
          <p:nvPr>
            <p:ph type="title"/>
          </p:nvPr>
        </p:nvSpPr>
        <p:spPr>
          <a:xfrm>
            <a:off x="323528" y="0"/>
            <a:ext cx="8229600" cy="1143000"/>
          </a:xfrm>
        </p:spPr>
        <p:txBody>
          <a:bodyPr/>
          <a:lstStyle/>
          <a:p>
            <a:r>
              <a:rPr lang="en-GB" dirty="0" smtClean="0">
                <a:solidFill>
                  <a:schemeClr val="bg2">
                    <a:lumMod val="50000"/>
                  </a:schemeClr>
                </a:solidFill>
              </a:rPr>
              <a:t>Demographics and the coast</a:t>
            </a:r>
            <a:endParaRPr lang="en-GB" dirty="0">
              <a:solidFill>
                <a:schemeClr val="bg2">
                  <a:lumMod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Mega cities and their hinterland</a:t>
            </a:r>
            <a:endParaRPr lang="en-GB" dirty="0"/>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Coastal Megacities</a:t>
            </a:r>
            <a:endParaRPr lang="en-GB" dirty="0"/>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smtClean="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a:t>
            </a:r>
            <a:r>
              <a:rPr lang="en-GB" dirty="0" smtClean="0"/>
              <a:t>1993, UNESCO’s </a:t>
            </a:r>
            <a:r>
              <a:rPr lang="en-GB" dirty="0" err="1"/>
              <a:t>Intersectorial</a:t>
            </a:r>
            <a:r>
              <a:rPr lang="en-GB" dirty="0"/>
              <a:t> Project on “Sustainable Urban Development of Small Historical </a:t>
            </a:r>
            <a:r>
              <a:rPr lang="en-GB" dirty="0" smtClean="0"/>
              <a:t>Coastal </a:t>
            </a:r>
            <a:r>
              <a:rPr lang="en-GB" dirty="0"/>
              <a:t>Cities</a:t>
            </a:r>
            <a:r>
              <a:rPr lang="en-GB" dirty="0" smtClean="0"/>
              <a:t>.”). </a:t>
            </a:r>
            <a:endParaRPr lang="en-GB" dirty="0"/>
          </a:p>
          <a:p>
            <a:r>
              <a:rPr lang="en-GB" dirty="0" smtClean="0">
                <a:solidFill>
                  <a:schemeClr val="accent3">
                    <a:lumMod val="50000"/>
                  </a:schemeClr>
                </a:solidFill>
              </a:rPr>
              <a:t>However, less </a:t>
            </a:r>
            <a:r>
              <a:rPr lang="en-GB" dirty="0">
                <a:solidFill>
                  <a:schemeClr val="accent3">
                    <a:lumMod val="50000"/>
                  </a:schemeClr>
                </a:solidFill>
              </a:rPr>
              <a:t>than 4 </a:t>
            </a:r>
            <a:r>
              <a:rPr lang="en-GB" dirty="0" err="1">
                <a:solidFill>
                  <a:schemeClr val="accent3">
                    <a:lumMod val="50000"/>
                  </a:schemeClr>
                </a:solidFill>
              </a:rPr>
              <a:t>percent</a:t>
            </a:r>
            <a:r>
              <a:rPr lang="en-GB" dirty="0">
                <a:solidFill>
                  <a:schemeClr val="accent3">
                    <a:lumMod val="50000"/>
                  </a:schemeClr>
                </a:solidFill>
              </a:rPr>
              <a:t> of the </a:t>
            </a:r>
            <a:r>
              <a:rPr lang="en-GB" dirty="0" smtClean="0">
                <a:solidFill>
                  <a:schemeClr val="accent3">
                    <a:lumMod val="50000"/>
                  </a:schemeClr>
                </a:solidFill>
              </a:rPr>
              <a:t>total world’s </a:t>
            </a:r>
            <a:r>
              <a:rPr lang="en-GB" dirty="0">
                <a:solidFill>
                  <a:schemeClr val="accent3">
                    <a:lumMod val="50000"/>
                  </a:schemeClr>
                </a:solidFill>
              </a:rPr>
              <a:t>population resides in coastal </a:t>
            </a:r>
            <a:r>
              <a:rPr lang="en-GB" dirty="0" smtClean="0">
                <a:solidFill>
                  <a:schemeClr val="accent3">
                    <a:lumMod val="50000"/>
                  </a:schemeClr>
                </a:solidFill>
              </a:rPr>
              <a:t>megacities (population 10 million plus)</a:t>
            </a:r>
            <a:r>
              <a:rPr lang="en-GB" dirty="0">
                <a:solidFill>
                  <a:schemeClr val="accent3">
                    <a:lumMod val="50000"/>
                  </a:schemeClr>
                </a:solidFill>
              </a:rPr>
              <a:t> </a:t>
            </a:r>
            <a:endParaRPr lang="en-GB" dirty="0" smtClean="0">
              <a:solidFill>
                <a:schemeClr val="accent3">
                  <a:lumMod val="50000"/>
                </a:schemeClr>
              </a:solidFill>
            </a:endParaRPr>
          </a:p>
          <a:p>
            <a:r>
              <a:rPr lang="en-GB" dirty="0" smtClean="0"/>
              <a:t>Changing </a:t>
            </a:r>
            <a:r>
              <a:rPr lang="en-GB" dirty="0"/>
              <a:t>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r>
              <a:rPr lang="en-GB" dirty="0" smtClean="0">
                <a:solidFill>
                  <a:schemeClr val="accent3">
                    <a:lumMod val="50000"/>
                  </a:schemeClr>
                </a:solidFill>
              </a:rPr>
              <a:t>)</a:t>
            </a:r>
          </a:p>
          <a:p>
            <a:r>
              <a:rPr lang="en-GB" dirty="0"/>
              <a:t>60% of </a:t>
            </a:r>
            <a:r>
              <a:rPr lang="en-GB" dirty="0" smtClean="0"/>
              <a:t>locals complain </a:t>
            </a:r>
            <a:r>
              <a:rPr lang="en-GB" dirty="0"/>
              <a:t>of badly controlled urban growth </a:t>
            </a:r>
            <a:r>
              <a:rPr lang="en-GB" dirty="0" smtClean="0"/>
              <a:t>and degradation </a:t>
            </a:r>
            <a:r>
              <a:rPr lang="en-GB" dirty="0"/>
              <a:t>of landscapes (Benoit &amp; </a:t>
            </a:r>
            <a:r>
              <a:rPr lang="en-GB" dirty="0" err="1"/>
              <a:t>Comeau</a:t>
            </a:r>
            <a:r>
              <a:rPr lang="en-GB" dirty="0"/>
              <a:t>, 2005).</a:t>
            </a:r>
          </a:p>
          <a:p>
            <a:endParaRPr lang="en-GB" dirty="0" smtClean="0"/>
          </a:p>
          <a:p>
            <a:endParaRPr lang="en-GB" dirty="0"/>
          </a:p>
          <a:p>
            <a:endParaRPr lang="en-GB" dirty="0" smtClean="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smtClean="0"/>
              <a:t>In groups </a:t>
            </a:r>
          </a:p>
          <a:p>
            <a:r>
              <a:rPr lang="en-GB" dirty="0" smtClean="0"/>
              <a:t>Post notes</a:t>
            </a:r>
          </a:p>
          <a:p>
            <a:r>
              <a:rPr lang="en-GB" dirty="0"/>
              <a:t>L</a:t>
            </a:r>
            <a:r>
              <a:rPr lang="en-GB" dirty="0" smtClean="0"/>
              <a:t>ist the following issues that influence the problems in </a:t>
            </a:r>
            <a:r>
              <a:rPr lang="en-GB" dirty="0"/>
              <a:t>coastal </a:t>
            </a:r>
            <a:r>
              <a:rPr lang="en-GB" dirty="0" smtClean="0"/>
              <a:t>megacities</a:t>
            </a:r>
          </a:p>
          <a:p>
            <a:pPr lvl="1"/>
            <a:r>
              <a:rPr lang="en-GB" dirty="0" smtClean="0">
                <a:solidFill>
                  <a:srgbClr val="00B050"/>
                </a:solidFill>
              </a:rPr>
              <a:t>Causes </a:t>
            </a:r>
          </a:p>
          <a:p>
            <a:pPr lvl="1"/>
            <a:r>
              <a:rPr lang="en-GB" dirty="0" smtClean="0">
                <a:solidFill>
                  <a:srgbClr val="00B050"/>
                </a:solidFill>
              </a:rPr>
              <a:t>Impacts </a:t>
            </a:r>
          </a:p>
          <a:p>
            <a:pPr lvl="1"/>
            <a:r>
              <a:rPr lang="en-GB" dirty="0" smtClean="0">
                <a:solidFill>
                  <a:srgbClr val="00B050"/>
                </a:solidFill>
              </a:rPr>
              <a:t>Solutions.</a:t>
            </a:r>
            <a:endParaRPr lang="en-GB" dirty="0">
              <a:solidFill>
                <a:srgbClr val="00B050"/>
              </a:solidFill>
            </a:endParaRP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smtClean="0"/>
              <a:t>Causes and Impact</a:t>
            </a:r>
            <a:endParaRPr lang="en-GB" dirty="0"/>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a:t>
            </a:r>
            <a:r>
              <a:rPr lang="en-GB" dirty="0" smtClean="0"/>
              <a:t>spill</a:t>
            </a:r>
            <a:endParaRPr lang="en-GB" dirty="0"/>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3" y="11663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smtClean="0">
                <a:solidFill>
                  <a:schemeClr val="tx2">
                    <a:lumMod val="60000"/>
                    <a:lumOff val="40000"/>
                  </a:schemeClr>
                </a:solidFill>
              </a:rPr>
              <a:t>Driver-pressure-state-impact-response framework for coastal management</a:t>
            </a:r>
            <a:endParaRPr lang="en-GB" sz="1600" dirty="0">
              <a:solidFill>
                <a:schemeClr val="tx2">
                  <a:lumMod val="60000"/>
                  <a:lumOff val="40000"/>
                </a:schemeClr>
              </a:solidFill>
            </a:endParaRP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Managed response examples</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66" y="2780928"/>
            <a:ext cx="9036497"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spTree>
    <p:extLst>
      <p:ext uri="{BB962C8B-B14F-4D97-AF65-F5344CB8AC3E}">
        <p14:creationId xmlns:p14="http://schemas.microsoft.com/office/powerpoint/2010/main" val="15502403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Managed response</a:t>
            </a:r>
            <a:endParaRPr lang="en-GB" dirty="0"/>
          </a:p>
        </p:txBody>
      </p:sp>
      <p:pic>
        <p:nvPicPr>
          <p:cNvPr id="3" name="Picture 2"/>
          <p:cNvPicPr>
            <a:picLocks noChangeAspect="1"/>
          </p:cNvPicPr>
          <p:nvPr/>
        </p:nvPicPr>
        <p:blipFill>
          <a:blip r:embed="rId2"/>
          <a:stretch>
            <a:fillRect/>
          </a:stretch>
        </p:blipFill>
        <p:spPr>
          <a:xfrm>
            <a:off x="0" y="2708920"/>
            <a:ext cx="9144793" cy="3170195"/>
          </a:xfrm>
          <a:prstGeom prst="rect">
            <a:avLst/>
          </a:prstGeom>
        </p:spPr>
      </p:pic>
    </p:spTree>
    <p:extLst>
      <p:ext uri="{BB962C8B-B14F-4D97-AF65-F5344CB8AC3E}">
        <p14:creationId xmlns:p14="http://schemas.microsoft.com/office/powerpoint/2010/main" val="34810240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Conclusion to megacity coastal management</a:t>
            </a:r>
            <a:endParaRPr lang="en-GB" dirty="0"/>
          </a:p>
        </p:txBody>
      </p:sp>
      <p:sp>
        <p:nvSpPr>
          <p:cNvPr id="3" name="Content Placeholder 2"/>
          <p:cNvSpPr>
            <a:spLocks noGrp="1"/>
          </p:cNvSpPr>
          <p:nvPr>
            <p:ph sz="quarter" idx="13"/>
          </p:nvPr>
        </p:nvSpPr>
        <p:spPr>
          <a:xfrm>
            <a:off x="29744" y="2076872"/>
            <a:ext cx="4572000" cy="4896544"/>
          </a:xfrm>
        </p:spPr>
        <p:txBody>
          <a:bodyPr>
            <a:normAutofit fontScale="55000" lnSpcReduction="2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a:t>
            </a:r>
            <a:r>
              <a:rPr lang="en-GB" dirty="0" smtClean="0"/>
              <a:t>countries</a:t>
            </a:r>
            <a:r>
              <a:rPr lang="en-GB" dirty="0"/>
              <a:t> </a:t>
            </a:r>
            <a:r>
              <a:rPr lang="en-GB" dirty="0" smtClean="0"/>
              <a:t>experiencing particular difficulties: &gt; </a:t>
            </a:r>
            <a:r>
              <a:rPr lang="en-GB" dirty="0"/>
              <a:t>growth, .pollution, food/water shortages, poor sanitation therefore health.</a:t>
            </a:r>
          </a:p>
          <a:p>
            <a:endParaRPr lang="en-GB" dirty="0" smtClean="0"/>
          </a:p>
          <a:p>
            <a:r>
              <a:rPr lang="en-GB" dirty="0" smtClean="0"/>
              <a:t>Predicted </a:t>
            </a:r>
            <a:r>
              <a:rPr lang="en-GB" dirty="0"/>
              <a:t>slowing of megacity growth</a:t>
            </a:r>
          </a:p>
          <a:p>
            <a:r>
              <a:rPr lang="en-GB" dirty="0"/>
              <a:t>Impact of climate change / SL / consumption patterns still unclear </a:t>
            </a:r>
          </a:p>
          <a:p>
            <a:r>
              <a:rPr lang="en-GB" sz="1700" dirty="0" smtClean="0">
                <a:solidFill>
                  <a:schemeClr val="bg2">
                    <a:lumMod val="50000"/>
                  </a:schemeClr>
                </a:solidFill>
              </a:rPr>
              <a:t>(</a:t>
            </a:r>
            <a:r>
              <a:rPr lang="en-GB" sz="1700" dirty="0">
                <a:solidFill>
                  <a:schemeClr val="bg2">
                    <a:lumMod val="50000"/>
                  </a:schemeClr>
                </a:solidFill>
              </a:rPr>
              <a:t>Estuarine, Coastal and Shelf Science 96 (2012)</a:t>
            </a:r>
          </a:p>
          <a:p>
            <a:endParaRPr lang="en-GB" b="1" dirty="0" smtClean="0">
              <a:solidFill>
                <a:schemeClr val="accent4">
                  <a:lumMod val="75000"/>
                </a:schemeClr>
              </a:solidFill>
            </a:endParaRPr>
          </a:p>
          <a:p>
            <a:r>
              <a:rPr lang="en-GB" b="1" dirty="0" smtClean="0">
                <a:solidFill>
                  <a:schemeClr val="accent4">
                    <a:lumMod val="75000"/>
                  </a:schemeClr>
                </a:solidFill>
              </a:rPr>
              <a:t>SEMINAR</a:t>
            </a:r>
          </a:p>
          <a:p>
            <a:r>
              <a:rPr lang="en-GB" dirty="0" smtClean="0"/>
              <a:t>Read the hand-out on, how to review a paper</a:t>
            </a:r>
          </a:p>
          <a:p>
            <a:r>
              <a:rPr lang="en-GB" dirty="0"/>
              <a:t>C</a:t>
            </a:r>
            <a:r>
              <a:rPr lang="en-GB" dirty="0" smtClean="0"/>
              <a:t>onstruct  a review (one side of A4) of the following paper (on Moodle):</a:t>
            </a:r>
          </a:p>
          <a:p>
            <a:pPr marL="0" indent="0">
              <a:buNone/>
            </a:pPr>
            <a:endParaRPr lang="en-GB" dirty="0" smtClean="0">
              <a:solidFill>
                <a:srgbClr val="FF0000"/>
              </a:solidFill>
            </a:endParaRPr>
          </a:p>
          <a:p>
            <a:pPr marL="0" indent="0">
              <a:buNone/>
            </a:pPr>
            <a:r>
              <a:rPr lang="en-GB" dirty="0" smtClean="0">
                <a:solidFill>
                  <a:srgbClr val="FF0000"/>
                </a:solidFill>
              </a:rPr>
              <a:t>Ivan </a:t>
            </a:r>
            <a:r>
              <a:rPr lang="en-GB" dirty="0" err="1" smtClean="0">
                <a:solidFill>
                  <a:srgbClr val="FF0000"/>
                </a:solidFill>
              </a:rPr>
              <a:t>Sekovski</a:t>
            </a:r>
            <a:r>
              <a:rPr lang="en-GB" dirty="0">
                <a:solidFill>
                  <a:srgbClr val="FF0000"/>
                </a:solidFill>
              </a:rPr>
              <a:t> </a:t>
            </a:r>
            <a:r>
              <a:rPr lang="en-GB" dirty="0" smtClean="0">
                <a:solidFill>
                  <a:srgbClr val="FF0000"/>
                </a:solidFill>
              </a:rPr>
              <a:t>et al. (2012</a:t>
            </a:r>
            <a:r>
              <a:rPr lang="en-GB" dirty="0">
                <a:solidFill>
                  <a:srgbClr val="FF0000"/>
                </a:solidFill>
              </a:rPr>
              <a:t>) </a:t>
            </a:r>
            <a:endParaRPr lang="en-GB" dirty="0" smtClean="0">
              <a:solidFill>
                <a:srgbClr val="FF0000"/>
              </a:solidFill>
            </a:endParaRPr>
          </a:p>
          <a:p>
            <a:pPr marL="0" indent="0">
              <a:buNone/>
            </a:pPr>
            <a:endParaRPr lang="en-GB" dirty="0" smtClean="0">
              <a:solidFill>
                <a:srgbClr val="FF0000"/>
              </a:solidFill>
            </a:endParaRPr>
          </a:p>
          <a:p>
            <a:pPr marL="0" indent="0">
              <a:buNone/>
            </a:pPr>
            <a:r>
              <a:rPr lang="en-GB" dirty="0" smtClean="0">
                <a:solidFill>
                  <a:srgbClr val="FF0000"/>
                </a:solidFill>
              </a:rPr>
              <a:t>Megacities </a:t>
            </a:r>
            <a:r>
              <a:rPr lang="en-GB" dirty="0">
                <a:solidFill>
                  <a:srgbClr val="FF0000"/>
                </a:solidFill>
              </a:rPr>
              <a:t>in the coastal zone: Using a </a:t>
            </a:r>
            <a:r>
              <a:rPr lang="en-GB" dirty="0" smtClean="0">
                <a:solidFill>
                  <a:srgbClr val="FF0000"/>
                </a:solidFill>
              </a:rPr>
              <a:t>driver-pressure-state-impact-response framework </a:t>
            </a:r>
            <a:r>
              <a:rPr lang="en-GB" dirty="0">
                <a:solidFill>
                  <a:srgbClr val="FF0000"/>
                </a:solidFill>
              </a:rPr>
              <a:t>to address complex environmental problems</a:t>
            </a:r>
            <a:r>
              <a:rPr lang="en-GB" i="1" dirty="0">
                <a:solidFill>
                  <a:srgbClr val="FF0000"/>
                </a:solidFill>
              </a:rPr>
              <a:t>. </a:t>
            </a:r>
            <a:endParaRPr lang="en-GB" i="1" dirty="0" smtClean="0">
              <a:solidFill>
                <a:srgbClr val="FF0000"/>
              </a:solidFill>
            </a:endParaRPr>
          </a:p>
          <a:p>
            <a:pPr marL="0" indent="0">
              <a:buNone/>
            </a:pPr>
            <a:endParaRPr lang="en-GB" i="1" dirty="0">
              <a:solidFill>
                <a:srgbClr val="FF0000"/>
              </a:solidFill>
            </a:endParaRPr>
          </a:p>
          <a:p>
            <a:pPr marL="0" indent="0">
              <a:buNone/>
            </a:pPr>
            <a:r>
              <a:rPr lang="en-GB" i="1" dirty="0" smtClean="0">
                <a:solidFill>
                  <a:srgbClr val="FF0000"/>
                </a:solidFill>
              </a:rPr>
              <a:t>Estuarine</a:t>
            </a:r>
            <a:r>
              <a:rPr lang="en-GB" i="1" dirty="0">
                <a:solidFill>
                  <a:srgbClr val="FF0000"/>
                </a:solidFill>
              </a:rPr>
              <a:t>, Coastal and Shelf Science </a:t>
            </a:r>
            <a:r>
              <a:rPr lang="en-GB" i="1" dirty="0" smtClean="0">
                <a:solidFill>
                  <a:srgbClr val="FF0000"/>
                </a:solidFill>
              </a:rPr>
              <a:t>(</a:t>
            </a:r>
            <a:r>
              <a:rPr lang="en-GB" dirty="0" smtClean="0">
                <a:solidFill>
                  <a:srgbClr val="FF0000"/>
                </a:solidFill>
              </a:rPr>
              <a:t>96, 48-59)</a:t>
            </a: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22088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smtClean="0"/>
              <a:t>There are 3 principal planning laws in Wales</a:t>
            </a:r>
          </a:p>
          <a:p>
            <a:pPr marL="457200" indent="-457200">
              <a:buFont typeface="+mj-lt"/>
              <a:buAutoNum type="arabicPeriod"/>
            </a:pPr>
            <a:r>
              <a:rPr lang="en-GB" dirty="0" smtClean="0">
                <a:solidFill>
                  <a:schemeClr val="tx1"/>
                </a:solidFill>
              </a:rPr>
              <a:t>Planning Act 2008</a:t>
            </a:r>
          </a:p>
          <a:p>
            <a:pPr marL="457200" indent="-457200">
              <a:buFont typeface="+mj-lt"/>
              <a:buAutoNum type="arabicPeriod"/>
            </a:pPr>
            <a:r>
              <a:rPr lang="en-GB" dirty="0" smtClean="0">
                <a:solidFill>
                  <a:schemeClr val="tx1"/>
                </a:solidFill>
              </a:rPr>
              <a:t>Planning And Compulsory Purchase Act 2004</a:t>
            </a:r>
          </a:p>
          <a:p>
            <a:pPr marL="457200" indent="-457200">
              <a:buFont typeface="+mj-lt"/>
              <a:buAutoNum type="arabicPeriod"/>
            </a:pPr>
            <a:r>
              <a:rPr lang="en-GB" dirty="0" smtClean="0">
                <a:solidFill>
                  <a:schemeClr val="tx1"/>
                </a:solidFill>
              </a:rPr>
              <a:t>Town And Country Planning Act 1990</a:t>
            </a:r>
          </a:p>
          <a:p>
            <a:r>
              <a:rPr lang="en-GB" dirty="0" smtClean="0"/>
              <a:t>These work at 2 levels</a:t>
            </a:r>
          </a:p>
          <a:p>
            <a:pPr lvl="1"/>
            <a:r>
              <a:rPr lang="en-GB" dirty="0" smtClean="0">
                <a:solidFill>
                  <a:schemeClr val="tx1"/>
                </a:solidFill>
              </a:rPr>
              <a:t>National under WAG</a:t>
            </a:r>
          </a:p>
          <a:p>
            <a:pPr lvl="1"/>
            <a:r>
              <a:rPr lang="en-GB" dirty="0" smtClean="0">
                <a:solidFill>
                  <a:schemeClr val="tx1"/>
                </a:solidFill>
              </a:rPr>
              <a:t>Local Planning Authorities (22 in Wales) &amp; National Parks</a:t>
            </a:r>
          </a:p>
          <a:p>
            <a:r>
              <a:rPr lang="en-GB" dirty="0" smtClean="0"/>
              <a:t>The planning policy is guided by the Planning Policy Wales (2002).  These guidance notes covers wildlife, landform, habitat, social and economic also need to be sustainable (WAG, 2014)</a:t>
            </a:r>
          </a:p>
          <a:p>
            <a:pPr lvl="1"/>
            <a:r>
              <a:rPr lang="en-GB" dirty="0" smtClean="0">
                <a:solidFill>
                  <a:schemeClr val="tx1"/>
                </a:solidFill>
              </a:rPr>
              <a:t>People, Places, futures: The Wales Spatial Plan (updated 2008) and it helps deliver the issues of the </a:t>
            </a:r>
            <a:r>
              <a:rPr lang="en-GB" u="sng" dirty="0" smtClean="0">
                <a:solidFill>
                  <a:schemeClr val="tx1"/>
                </a:solidFill>
              </a:rPr>
              <a:t>One Wales </a:t>
            </a:r>
            <a:r>
              <a:rPr lang="en-GB" dirty="0" smtClean="0">
                <a:solidFill>
                  <a:schemeClr val="tx1"/>
                </a:solidFill>
              </a:rPr>
              <a:t>document </a:t>
            </a:r>
          </a:p>
          <a:p>
            <a:pPr lvl="1"/>
            <a:r>
              <a:rPr lang="en-GB" dirty="0" smtClean="0">
                <a:solidFill>
                  <a:schemeClr val="tx1"/>
                </a:solidFill>
              </a:rPr>
              <a:t>Furthermore LA’s should consult with the Technical Advisory Notes (TAN) various TANS e.g. noise, tourism etc. TAN 14: Coastal Planning (1998)</a:t>
            </a:r>
          </a:p>
          <a:p>
            <a:pPr lvl="1"/>
            <a:r>
              <a:rPr lang="en-GB" dirty="0" smtClean="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smtClean="0"/>
              <a:t>System of planning, information collecting, management and monitoring</a:t>
            </a:r>
          </a:p>
          <a:p>
            <a:r>
              <a:rPr lang="en-GB" dirty="0" smtClean="0"/>
              <a:t>Sustainable management of resources (</a:t>
            </a:r>
            <a:r>
              <a:rPr lang="en-GB" dirty="0" err="1" smtClean="0"/>
              <a:t>Vivero</a:t>
            </a:r>
            <a:r>
              <a:rPr lang="en-GB" dirty="0" smtClean="0"/>
              <a:t>, 2012)</a:t>
            </a:r>
          </a:p>
          <a:p>
            <a:r>
              <a:rPr lang="en-GB" dirty="0" smtClean="0"/>
              <a:t>It aims to reduce the competition between social development, economics and the environment (alder, 2000)</a:t>
            </a:r>
          </a:p>
          <a:p>
            <a:r>
              <a:rPr lang="en-GB" dirty="0" smtClean="0"/>
              <a:t>Holistic management of a coherent network of stakeholders</a:t>
            </a:r>
          </a:p>
          <a:p>
            <a:pPr lvl="1"/>
            <a:r>
              <a:rPr lang="en-GB" dirty="0" smtClean="0">
                <a:solidFill>
                  <a:schemeClr val="tx1"/>
                </a:solidFill>
              </a:rPr>
              <a:t>Fisheries</a:t>
            </a:r>
          </a:p>
          <a:p>
            <a:pPr lvl="1"/>
            <a:r>
              <a:rPr lang="en-GB" dirty="0" smtClean="0">
                <a:solidFill>
                  <a:schemeClr val="tx1"/>
                </a:solidFill>
              </a:rPr>
              <a:t>Aquaculture</a:t>
            </a:r>
          </a:p>
          <a:p>
            <a:pPr lvl="1"/>
            <a:r>
              <a:rPr lang="en-GB" dirty="0" smtClean="0">
                <a:solidFill>
                  <a:schemeClr val="tx1"/>
                </a:solidFill>
              </a:rPr>
              <a:t>Tourism</a:t>
            </a:r>
          </a:p>
          <a:p>
            <a:pPr lvl="1"/>
            <a:r>
              <a:rPr lang="en-GB" dirty="0" smtClean="0">
                <a:solidFill>
                  <a:schemeClr val="tx1"/>
                </a:solidFill>
              </a:rPr>
              <a:t>Industry</a:t>
            </a:r>
          </a:p>
          <a:p>
            <a:pPr lvl="1"/>
            <a:r>
              <a:rPr lang="en-GB" dirty="0" smtClean="0">
                <a:solidFill>
                  <a:schemeClr val="tx1"/>
                </a:solidFill>
              </a:rPr>
              <a:t>Development</a:t>
            </a:r>
          </a:p>
          <a:p>
            <a:pPr lvl="1"/>
            <a:r>
              <a:rPr lang="en-GB" dirty="0" smtClean="0">
                <a:solidFill>
                  <a:schemeClr val="tx1"/>
                </a:solidFill>
              </a:rPr>
              <a:t>Adaptation to climate change</a:t>
            </a:r>
          </a:p>
          <a:p>
            <a:pPr lvl="1"/>
            <a:r>
              <a:rPr lang="en-GB" dirty="0" smtClean="0">
                <a:solidFill>
                  <a:schemeClr val="tx1"/>
                </a:solidFill>
              </a:rPr>
              <a:t>Shipping</a:t>
            </a:r>
          </a:p>
          <a:p>
            <a:pPr lvl="1"/>
            <a:r>
              <a:rPr lang="en-GB" dirty="0" smtClean="0">
                <a:solidFill>
                  <a:schemeClr val="tx1"/>
                </a:solidFill>
              </a:rPr>
              <a:t>Energy mitigation and climate change (EU, 2015)</a:t>
            </a:r>
          </a:p>
          <a:p>
            <a:r>
              <a:rPr lang="en-GB" dirty="0" smtClean="0"/>
              <a:t>Therefore the integration is complex and crosses various pieces of legislation, authority and policy areas.  </a:t>
            </a:r>
          </a:p>
          <a:p>
            <a:r>
              <a:rPr lang="en-GB" dirty="0" smtClean="0"/>
              <a:t>The House of commons (1998); Ballinger,  (1999) and others have noted this fragmentation</a:t>
            </a:r>
          </a:p>
          <a:p>
            <a:pPr marL="0" indent="0">
              <a:buNone/>
            </a:pPr>
            <a:r>
              <a:rPr lang="en-GB" dirty="0" smtClean="0"/>
              <a:t>Barcelona Convention on ICZM 2002</a:t>
            </a:r>
            <a:endParaRPr lang="en-GB" dirty="0"/>
          </a:p>
        </p:txBody>
      </p:sp>
      <p:sp>
        <p:nvSpPr>
          <p:cNvPr id="3" name="Title 2"/>
          <p:cNvSpPr>
            <a:spLocks noGrp="1"/>
          </p:cNvSpPr>
          <p:nvPr>
            <p:ph type="title"/>
          </p:nvPr>
        </p:nvSpPr>
        <p:spPr/>
        <p:txBody>
          <a:bodyPr/>
          <a:lstStyle/>
          <a:p>
            <a:r>
              <a:rPr lang="en-GB" dirty="0" smtClean="0"/>
              <a:t>ICZM</a:t>
            </a:r>
            <a:endParaRPr lang="en-GB" dirty="0"/>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New system of management and protection of marine &amp; coastal environments. </a:t>
            </a:r>
          </a:p>
          <a:p>
            <a:r>
              <a:rPr lang="en-GB" dirty="0" smtClean="0"/>
              <a:t>Factors</a:t>
            </a:r>
          </a:p>
          <a:p>
            <a:pPr marL="759143" lvl="1" indent="-457200">
              <a:buFont typeface="+mj-lt"/>
              <a:buAutoNum type="arabicPeriod"/>
            </a:pPr>
            <a:r>
              <a:rPr lang="en-GB" dirty="0" smtClean="0">
                <a:solidFill>
                  <a:schemeClr val="tx1"/>
                </a:solidFill>
              </a:rPr>
              <a:t>Marine Management Organisation (MMO)</a:t>
            </a:r>
          </a:p>
          <a:p>
            <a:pPr marL="759143" lvl="1" indent="-457200">
              <a:buFont typeface="+mj-lt"/>
              <a:buAutoNum type="arabicPeriod"/>
            </a:pPr>
            <a:r>
              <a:rPr lang="en-GB" dirty="0" smtClean="0">
                <a:solidFill>
                  <a:schemeClr val="tx1"/>
                </a:solidFill>
              </a:rPr>
              <a:t>Strategic Marine Planning system</a:t>
            </a:r>
          </a:p>
          <a:p>
            <a:pPr marL="759143" lvl="1" indent="-457200">
              <a:buFont typeface="+mj-lt"/>
              <a:buAutoNum type="arabicPeriod"/>
            </a:pPr>
            <a:r>
              <a:rPr lang="en-GB" dirty="0" smtClean="0">
                <a:solidFill>
                  <a:schemeClr val="tx1"/>
                </a:solidFill>
              </a:rPr>
              <a:t>Streamlined marine licensing</a:t>
            </a:r>
          </a:p>
          <a:p>
            <a:pPr marL="759143" lvl="1" indent="-457200">
              <a:buFont typeface="+mj-lt"/>
              <a:buAutoNum type="arabicPeriod"/>
            </a:pPr>
            <a:r>
              <a:rPr lang="en-GB" dirty="0" smtClean="0">
                <a:solidFill>
                  <a:schemeClr val="tx1"/>
                </a:solidFill>
              </a:rPr>
              <a:t>Marine nature conservation</a:t>
            </a:r>
          </a:p>
          <a:p>
            <a:pPr marL="759143" lvl="1" indent="-457200">
              <a:buFont typeface="+mj-lt"/>
              <a:buAutoNum type="arabicPeriod"/>
            </a:pPr>
            <a:r>
              <a:rPr lang="en-GB" dirty="0" smtClean="0">
                <a:solidFill>
                  <a:schemeClr val="tx1"/>
                </a:solidFill>
              </a:rPr>
              <a:t>Fisheries management and marine enforcement</a:t>
            </a:r>
          </a:p>
          <a:p>
            <a:pPr marL="759143" lvl="1" indent="-457200">
              <a:buFont typeface="+mj-lt"/>
              <a:buAutoNum type="arabicPeriod"/>
            </a:pPr>
            <a:r>
              <a:rPr lang="en-GB" dirty="0" smtClean="0">
                <a:solidFill>
                  <a:schemeClr val="tx1"/>
                </a:solidFill>
              </a:rPr>
              <a:t>Migratory and freshwater fisheries</a:t>
            </a:r>
          </a:p>
          <a:p>
            <a:pPr marL="759143" lvl="1" indent="-457200">
              <a:buFont typeface="+mj-lt"/>
              <a:buAutoNum type="arabicPeriod"/>
            </a:pPr>
            <a:r>
              <a:rPr lang="en-GB" dirty="0" smtClean="0">
                <a:solidFill>
                  <a:schemeClr val="tx1"/>
                </a:solidFill>
              </a:rPr>
              <a:t>Coastal access</a:t>
            </a:r>
          </a:p>
          <a:p>
            <a:pPr marL="759143" lvl="1" indent="-457200">
              <a:buFont typeface="+mj-lt"/>
              <a:buAutoNum type="arabicPeriod"/>
            </a:pPr>
            <a:r>
              <a:rPr lang="en-GB" dirty="0" smtClean="0">
                <a:solidFill>
                  <a:schemeClr val="tx1"/>
                </a:solidFill>
              </a:rPr>
              <a:t>Coastal and estuarine management (DEFRA, 2010)</a:t>
            </a:r>
          </a:p>
          <a:p>
            <a:pPr marL="0" indent="0">
              <a:buNone/>
            </a:pPr>
            <a:r>
              <a:rPr lang="en-GB" dirty="0" smtClean="0"/>
              <a:t>Factors 7 &amp; 8 are the principal factors for ICZM</a:t>
            </a:r>
          </a:p>
          <a:p>
            <a:pPr lvl="1"/>
            <a:endParaRPr lang="en-GB" dirty="0"/>
          </a:p>
        </p:txBody>
      </p:sp>
      <p:sp>
        <p:nvSpPr>
          <p:cNvPr id="3" name="Title 2"/>
          <p:cNvSpPr>
            <a:spLocks noGrp="1"/>
          </p:cNvSpPr>
          <p:nvPr>
            <p:ph type="title"/>
          </p:nvPr>
        </p:nvSpPr>
        <p:spPr/>
        <p:txBody>
          <a:bodyPr>
            <a:normAutofit fontScale="90000"/>
          </a:bodyPr>
          <a:lstStyle/>
          <a:p>
            <a:r>
              <a:rPr lang="en-GB" dirty="0" smtClean="0"/>
              <a:t>Marine and Coastal Access Act 2009</a:t>
            </a:r>
            <a:endParaRPr lang="en-GB" dirty="0"/>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smtClean="0"/>
              <a:t>Local and Regional Coastal Zone Management</a:t>
            </a:r>
            <a:endParaRPr lang="en-GB" dirty="0"/>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smtClean="0">
                <a:solidFill>
                  <a:schemeClr val="tx2">
                    <a:lumMod val="60000"/>
                    <a:lumOff val="40000"/>
                  </a:schemeClr>
                </a:solidFill>
              </a:rPr>
              <a:t>Habitat Loss in the UK</a:t>
            </a:r>
            <a:endParaRPr lang="en-GB" dirty="0">
              <a:solidFill>
                <a:schemeClr val="tx2">
                  <a:lumMod val="60000"/>
                  <a:lumOff val="40000"/>
                </a:schemeClr>
              </a:solidFill>
            </a:endParaRPr>
          </a:p>
        </p:txBody>
      </p:sp>
    </p:spTree>
    <p:extLst>
      <p:ext uri="{BB962C8B-B14F-4D97-AF65-F5344CB8AC3E}">
        <p14:creationId xmlns:p14="http://schemas.microsoft.com/office/powerpoint/2010/main" val="2925857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a:t>
            </a:r>
            <a:r>
              <a:rPr lang="en-GB" sz="2800" dirty="0" smtClean="0"/>
              <a:t>The case of East Anglia</a:t>
            </a:r>
          </a:p>
          <a:p>
            <a:pPr algn="ctr">
              <a:buFontTx/>
              <a:buNone/>
            </a:pPr>
            <a:r>
              <a:rPr lang="en-GB" sz="2800" dirty="0" smtClean="0"/>
              <a:t>The </a:t>
            </a:r>
            <a:r>
              <a:rPr lang="en-GB" sz="2800" dirty="0"/>
              <a:t>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smtClean="0"/>
              <a:t>Time</a:t>
            </a:r>
            <a:br>
              <a:rPr lang="en-GB" dirty="0" smtClean="0"/>
            </a:br>
            <a:r>
              <a:rPr lang="en-GB" sz="2700" dirty="0" smtClean="0"/>
              <a:t>(Read </a:t>
            </a:r>
            <a:r>
              <a:rPr lang="en-GB" sz="2700" dirty="0" err="1" smtClean="0"/>
              <a:t>Tebboth</a:t>
            </a:r>
            <a:r>
              <a:rPr lang="en-GB" sz="2700" dirty="0" smtClean="0"/>
              <a:t>, 2013 Adapting to coastal change (2 pages)</a:t>
            </a:r>
            <a:endParaRPr lang="en-GB" sz="2700" dirty="0"/>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smtClean="0">
                <a:solidFill>
                  <a:srgbClr val="FFFF00"/>
                </a:solidFill>
              </a:rPr>
              <a:t>Tebboth</a:t>
            </a:r>
            <a:r>
              <a:rPr lang="en-GB" sz="2900" dirty="0" smtClean="0">
                <a:solidFill>
                  <a:srgbClr val="FFFF00"/>
                </a:solidFill>
              </a:rPr>
              <a:t>, M. (2013) Understanding </a:t>
            </a:r>
            <a:r>
              <a:rPr lang="en-GB" sz="2900" dirty="0">
                <a:solidFill>
                  <a:srgbClr val="FFFF00"/>
                </a:solidFill>
              </a:rPr>
              <a:t>intractable environmental policy conflicts: the case of the village that would not fall quietly into the </a:t>
            </a:r>
            <a:r>
              <a:rPr lang="en-GB" sz="2900" dirty="0" smtClean="0">
                <a:solidFill>
                  <a:srgbClr val="FFFF00"/>
                </a:solidFill>
              </a:rPr>
              <a:t>sea.  </a:t>
            </a:r>
            <a:r>
              <a:rPr lang="en-GB" sz="2900" i="1" dirty="0" smtClean="0">
                <a:solidFill>
                  <a:srgbClr val="FFFF00"/>
                </a:solidFill>
              </a:rPr>
              <a:t>The Geographical Journal . ABSTRACT</a:t>
            </a:r>
          </a:p>
          <a:p>
            <a:endParaRPr lang="en-GB" i="1" dirty="0"/>
          </a:p>
          <a:p>
            <a:endParaRPr lang="en-GB" i="1" dirty="0" smtClean="0"/>
          </a:p>
          <a:p>
            <a:endParaRPr lang="en-GB" i="1" dirty="0"/>
          </a:p>
          <a:p>
            <a:endParaRPr lang="en-GB" i="1" dirty="0" smtClean="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smtClean="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smtClean="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smtClean="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smtClean="0">
                <a:solidFill>
                  <a:srgbClr val="00B050"/>
                </a:solidFill>
              </a:rPr>
              <a:t>No active intervention</a:t>
            </a:r>
            <a:r>
              <a:rPr lang="en-GB" dirty="0" smtClean="0">
                <a:solidFill>
                  <a:schemeClr val="tx2">
                    <a:lumMod val="75000"/>
                  </a:schemeClr>
                </a:solidFill>
              </a:rPr>
              <a:t>: undeveloped coasts </a:t>
            </a:r>
            <a:r>
              <a:rPr lang="en-GB" i="1" dirty="0" smtClean="0">
                <a:solidFill>
                  <a:schemeClr val="tx2">
                    <a:lumMod val="75000"/>
                  </a:schemeClr>
                </a:solidFill>
              </a:rPr>
              <a:t>Needs low value and limited interest </a:t>
            </a:r>
          </a:p>
          <a:p>
            <a:pPr marL="457200" lvl="0" indent="-457200">
              <a:buFont typeface="+mj-lt"/>
              <a:buAutoNum type="arabicPeriod"/>
              <a:defRPr/>
            </a:pPr>
            <a:r>
              <a:rPr lang="en-GB" dirty="0" smtClean="0">
                <a:solidFill>
                  <a:srgbClr val="00B050"/>
                </a:solidFill>
              </a:rPr>
              <a:t>Managed alignment</a:t>
            </a:r>
            <a:r>
              <a:rPr lang="en-GB" dirty="0" smtClean="0">
                <a:solidFill>
                  <a:schemeClr val="tx2">
                    <a:lumMod val="75000"/>
                  </a:schemeClr>
                </a:solidFill>
              </a:rPr>
              <a:t>: relocation of communities/industry and strict planning restrictions.  Comparatively low risk &amp; no protection costs.  But high initial econ. &amp; social cost.  </a:t>
            </a:r>
            <a:r>
              <a:rPr lang="en-GB" i="1" dirty="0" smtClean="0">
                <a:solidFill>
                  <a:schemeClr val="tx2">
                    <a:lumMod val="75000"/>
                  </a:schemeClr>
                </a:solidFill>
              </a:rPr>
              <a:t>Needs strong govt and legislation</a:t>
            </a:r>
          </a:p>
          <a:p>
            <a:pPr marL="457200" lvl="0" indent="-457200">
              <a:buFont typeface="+mj-lt"/>
              <a:buAutoNum type="arabicPeriod"/>
              <a:defRPr/>
            </a:pPr>
            <a:r>
              <a:rPr lang="en-GB" dirty="0" smtClean="0">
                <a:solidFill>
                  <a:srgbClr val="00B050"/>
                </a:solidFill>
              </a:rPr>
              <a:t>Accommodation</a:t>
            </a:r>
            <a:r>
              <a:rPr lang="en-GB" dirty="0" smtClean="0">
                <a:solidFill>
                  <a:schemeClr val="tx2">
                    <a:lumMod val="75000"/>
                  </a:schemeClr>
                </a:solidFill>
              </a:rPr>
              <a:t>:  Adapting to impacts </a:t>
            </a:r>
            <a:r>
              <a:rPr lang="en-GB" dirty="0" err="1" smtClean="0">
                <a:solidFill>
                  <a:schemeClr val="tx2">
                    <a:lumMod val="75000"/>
                  </a:schemeClr>
                </a:solidFill>
              </a:rPr>
              <a:t>eg</a:t>
            </a:r>
            <a:r>
              <a:rPr lang="en-GB" dirty="0" smtClean="0">
                <a:solidFill>
                  <a:schemeClr val="tx2">
                    <a:lumMod val="75000"/>
                  </a:schemeClr>
                </a:solidFill>
              </a:rPr>
              <a:t> rising buildings, flood warning systems &amp;drainage.  Changing activities </a:t>
            </a:r>
            <a:r>
              <a:rPr lang="en-GB" dirty="0" err="1" smtClean="0">
                <a:solidFill>
                  <a:schemeClr val="tx2">
                    <a:lumMod val="75000"/>
                  </a:schemeClr>
                </a:solidFill>
              </a:rPr>
              <a:t>eg</a:t>
            </a:r>
            <a:r>
              <a:rPr lang="en-GB" dirty="0" smtClean="0">
                <a:solidFill>
                  <a:schemeClr val="tx2">
                    <a:lumMod val="75000"/>
                  </a:schemeClr>
                </a:solidFill>
              </a:rPr>
              <a:t> types of agrarian economies.  </a:t>
            </a:r>
            <a:r>
              <a:rPr lang="en-GB" i="1" dirty="0" smtClean="0">
                <a:solidFill>
                  <a:schemeClr val="tx2">
                    <a:lumMod val="75000"/>
                  </a:schemeClr>
                </a:solidFill>
              </a:rPr>
              <a:t>Needs high levels of organisation and community participation</a:t>
            </a:r>
          </a:p>
          <a:p>
            <a:pPr marL="457200" lvl="0" indent="-457200">
              <a:buFont typeface="+mj-lt"/>
              <a:buAutoNum type="arabicPeriod"/>
              <a:defRPr/>
            </a:pPr>
            <a:r>
              <a:rPr lang="en-GB" dirty="0" smtClean="0">
                <a:solidFill>
                  <a:srgbClr val="00B050"/>
                </a:solidFill>
              </a:rPr>
              <a:t>Hold the line</a:t>
            </a:r>
            <a:r>
              <a:rPr lang="en-GB" dirty="0" smtClean="0">
                <a:solidFill>
                  <a:schemeClr val="tx2">
                    <a:lumMod val="75000"/>
                  </a:schemeClr>
                </a:solidFill>
              </a:rPr>
              <a:t>: physical protection.  Hard engineering </a:t>
            </a:r>
            <a:r>
              <a:rPr lang="en-GB" dirty="0" err="1" smtClean="0">
                <a:solidFill>
                  <a:schemeClr val="tx2">
                    <a:lumMod val="75000"/>
                  </a:schemeClr>
                </a:solidFill>
              </a:rPr>
              <a:t>eg</a:t>
            </a:r>
            <a:r>
              <a:rPr lang="en-GB" dirty="0" smtClean="0">
                <a:solidFill>
                  <a:schemeClr val="tx2">
                    <a:lumMod val="75000"/>
                  </a:schemeClr>
                </a:solidFill>
              </a:rPr>
              <a:t> sea walls Soft engineering </a:t>
            </a:r>
            <a:r>
              <a:rPr lang="en-GB" dirty="0" err="1" smtClean="0">
                <a:solidFill>
                  <a:schemeClr val="tx2">
                    <a:lumMod val="75000"/>
                  </a:schemeClr>
                </a:solidFill>
              </a:rPr>
              <a:t>eg</a:t>
            </a:r>
            <a:r>
              <a:rPr lang="en-GB" dirty="0" smtClean="0">
                <a:solidFill>
                  <a:schemeClr val="tx2">
                    <a:lumMod val="75000"/>
                  </a:schemeClr>
                </a:solidFill>
              </a:rPr>
              <a:t> beach nourishment.  Social, economic and political advantages but linked to £value. </a:t>
            </a:r>
            <a:r>
              <a:rPr lang="en-GB" i="1" dirty="0" smtClean="0">
                <a:solidFill>
                  <a:schemeClr val="tx2">
                    <a:lumMod val="75000"/>
                  </a:schemeClr>
                </a:solidFill>
              </a:rPr>
              <a:t>Needs economic, social and political viability</a:t>
            </a:r>
          </a:p>
          <a:p>
            <a:pPr lvl="0">
              <a:defRPr/>
            </a:pPr>
            <a:endParaRPr lang="en-GB" i="1" dirty="0" smtClean="0">
              <a:solidFill>
                <a:schemeClr val="tx2">
                  <a:lumMod val="75000"/>
                </a:schemeClr>
              </a:solidFill>
            </a:endParaRPr>
          </a:p>
          <a:p>
            <a:pPr lvl="0">
              <a:defRPr/>
            </a:pPr>
            <a:r>
              <a:rPr lang="en-GB" dirty="0" smtClean="0">
                <a:solidFill>
                  <a:srgbClr val="00B050"/>
                </a:solidFill>
              </a:rPr>
              <a:t>EXERCISE</a:t>
            </a:r>
          </a:p>
          <a:p>
            <a:pPr lvl="0">
              <a:defRPr/>
            </a:pPr>
            <a:r>
              <a:rPr lang="en-GB" dirty="0" smtClean="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683568" y="2636912"/>
            <a:ext cx="7702624" cy="4114800"/>
          </a:xfrm>
        </p:spPr>
        <p:txBody>
          <a:bodyPr>
            <a:normAutofit/>
          </a:bodyPr>
          <a:lstStyle/>
          <a:p>
            <a:pPr>
              <a:buNone/>
            </a:pPr>
            <a:r>
              <a:rPr lang="en-GB" sz="1600" b="1" dirty="0" smtClean="0">
                <a:latin typeface="Calibri" pitchFamily="34" charset="0"/>
                <a:cs typeface="Calibri" pitchFamily="34" charset="0"/>
              </a:rPr>
              <a:t>Exercise</a:t>
            </a:r>
          </a:p>
          <a:p>
            <a:pPr marL="457200" indent="-457200">
              <a:buFont typeface="+mj-lt"/>
              <a:buAutoNum type="arabicPeriod"/>
            </a:pPr>
            <a:r>
              <a:rPr lang="en-US" sz="16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smtClean="0">
                <a:latin typeface="Calibri" pitchFamily="34" charset="0"/>
                <a:cs typeface="Calibri" pitchFamily="34" charset="0"/>
                <a:hlinkClick r:id="rId2"/>
              </a:rPr>
              <a:t>http://www.youtube.com/watch?v=qvcw_petP2w</a:t>
            </a:r>
            <a:r>
              <a:rPr lang="en-US" sz="1600" dirty="0" smtClean="0">
                <a:latin typeface="Calibri" pitchFamily="34" charset="0"/>
                <a:cs typeface="Calibri" pitchFamily="34" charset="0"/>
              </a:rPr>
              <a:t> 13mins</a:t>
            </a:r>
          </a:p>
          <a:p>
            <a:pPr marL="457200" indent="-457200">
              <a:buFont typeface="+mj-lt"/>
              <a:buAutoNum type="arabicPeriod"/>
            </a:pPr>
            <a:r>
              <a:rPr lang="en-GB" sz="1600" b="1" dirty="0" smtClean="0">
                <a:solidFill>
                  <a:schemeClr val="tx1"/>
                </a:solidFill>
                <a:latin typeface="Calibri" pitchFamily="34" charset="0"/>
                <a:cs typeface="Calibri" pitchFamily="34" charset="0"/>
              </a:rPr>
              <a:t>ICZM interview with Dr. Peter </a:t>
            </a:r>
            <a:r>
              <a:rPr lang="en-GB" sz="1600" b="1" dirty="0" err="1" smtClean="0">
                <a:solidFill>
                  <a:schemeClr val="tx1"/>
                </a:solidFill>
                <a:latin typeface="Calibri" pitchFamily="34" charset="0"/>
                <a:cs typeface="Calibri" pitchFamily="34" charset="0"/>
              </a:rPr>
              <a:t>Burbridge</a:t>
            </a:r>
            <a:r>
              <a:rPr lang="en-GB" sz="1600" b="1" dirty="0" smtClean="0">
                <a:solidFill>
                  <a:schemeClr val="tx1"/>
                </a:solidFill>
                <a:latin typeface="Calibri" pitchFamily="34" charset="0"/>
                <a:cs typeface="Calibri" pitchFamily="34" charset="0"/>
              </a:rPr>
              <a:t>  (Newcastle University, 2012) 20 </a:t>
            </a:r>
            <a:r>
              <a:rPr lang="en-GB" sz="1600" b="1" dirty="0" err="1" smtClean="0">
                <a:solidFill>
                  <a:schemeClr val="tx1"/>
                </a:solidFill>
                <a:latin typeface="Calibri" pitchFamily="34" charset="0"/>
                <a:cs typeface="Calibri" pitchFamily="34" charset="0"/>
              </a:rPr>
              <a:t>mins</a:t>
            </a:r>
            <a:endParaRPr lang="en-GB" sz="1600" b="1" dirty="0" smtClean="0">
              <a:solidFill>
                <a:schemeClr val="tx1"/>
              </a:solidFill>
              <a:latin typeface="Calibri" pitchFamily="34" charset="0"/>
              <a:cs typeface="Calibri" pitchFamily="34" charset="0"/>
            </a:endParaRPr>
          </a:p>
          <a:p>
            <a:pPr marL="1188720" lvl="2" indent="-457200">
              <a:buNone/>
            </a:pPr>
            <a:r>
              <a:rPr lang="en-GB" sz="1600" b="1" dirty="0" smtClean="0">
                <a:latin typeface="Calibri" pitchFamily="34" charset="0"/>
                <a:cs typeface="Calibri" pitchFamily="34" charset="0"/>
                <a:hlinkClick r:id="rId3"/>
              </a:rPr>
              <a:t>http://www.youtube.com/watch?v=g3uD-m6DPcc</a:t>
            </a:r>
            <a:endParaRPr lang="en-GB" sz="1600" b="1" dirty="0" smtClean="0">
              <a:latin typeface="Calibri" pitchFamily="34" charset="0"/>
              <a:cs typeface="Calibri" pitchFamily="34" charset="0"/>
            </a:endParaRPr>
          </a:p>
          <a:p>
            <a:pPr marL="457200" indent="-457200">
              <a:buFont typeface="+mj-lt"/>
              <a:buAutoNum type="arabicPeriod"/>
            </a:pPr>
            <a:r>
              <a:rPr lang="en-US" sz="1600" dirty="0" smtClean="0">
                <a:solidFill>
                  <a:schemeClr val="tx1"/>
                </a:solidFill>
                <a:latin typeface="Calibri" pitchFamily="34" charset="0"/>
                <a:cs typeface="Calibri" pitchFamily="34" charset="0"/>
              </a:rPr>
              <a:t>Exercise</a:t>
            </a:r>
          </a:p>
          <a:p>
            <a:pPr marL="1188720" lvl="2" indent="-457200"/>
            <a:r>
              <a:rPr lang="en-US" sz="1600" dirty="0" smtClean="0">
                <a:latin typeface="Calibri" pitchFamily="34" charset="0"/>
                <a:cs typeface="Calibri" pitchFamily="34" charset="0"/>
              </a:rPr>
              <a:t>What do these clips tell us about  coastal conservation ?  </a:t>
            </a:r>
          </a:p>
          <a:p>
            <a:pPr marL="1188720" lvl="2" indent="-457200"/>
            <a:r>
              <a:rPr lang="en-US" sz="16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smtClean="0">
                <a:solidFill>
                  <a:schemeClr val="tx1"/>
                </a:solidFill>
              </a:rPr>
              <a:t>DEFRA’s ‘Making Space for Water’ policy</a:t>
            </a:r>
            <a:r>
              <a:rPr lang="en-GB" sz="3100" dirty="0" smtClean="0">
                <a:solidFill>
                  <a:srgbClr val="FFFF00"/>
                </a:solidFill>
              </a:rPr>
              <a:t/>
            </a:r>
            <a:br>
              <a:rPr lang="en-GB" sz="3100"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smtClean="0"/>
              <a:t>Cardiff California</a:t>
            </a:r>
            <a:endParaRPr lang="en-GB" dirty="0"/>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smtClean="0">
                <a:solidFill>
                  <a:schemeClr val="accent5">
                    <a:lumMod val="60000"/>
                    <a:lumOff val="40000"/>
                  </a:schemeClr>
                </a:solidFill>
              </a:rPr>
              <a:t>Idyllic?  </a:t>
            </a:r>
          </a:p>
          <a:p>
            <a:r>
              <a:rPr lang="en-GB" dirty="0" smtClean="0">
                <a:solidFill>
                  <a:schemeClr val="accent5">
                    <a:lumMod val="60000"/>
                    <a:lumOff val="40000"/>
                  </a:schemeClr>
                </a:solidFill>
              </a:rPr>
              <a:t>What about coastal management </a:t>
            </a:r>
            <a:r>
              <a:rPr lang="en-GB" dirty="0" smtClean="0"/>
              <a:t>?</a:t>
            </a:r>
            <a:endParaRPr lang="en-GB" dirty="0"/>
          </a:p>
        </p:txBody>
      </p:sp>
    </p:spTree>
    <p:extLst>
      <p:ext uri="{BB962C8B-B14F-4D97-AF65-F5344CB8AC3E}">
        <p14:creationId xmlns:p14="http://schemas.microsoft.com/office/powerpoint/2010/main" val="165501032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smtClean="0"/>
              <a:t>Cardiff California</a:t>
            </a:r>
            <a:endParaRPr lang="en-GB" dirty="0"/>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smtClean="0"/>
              <a:t>Coastal defences change wave processes</a:t>
            </a:r>
            <a:endParaRPr lang="en-GB" sz="3200"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00B050"/>
                </a:solidFill>
              </a:rPr>
              <a:t>Construct a </a:t>
            </a:r>
            <a:r>
              <a:rPr lang="en-GB" dirty="0" err="1" smtClean="0">
                <a:solidFill>
                  <a:srgbClr val="00B050"/>
                </a:solidFill>
              </a:rPr>
              <a:t>Pecha</a:t>
            </a:r>
            <a:r>
              <a:rPr lang="en-GB" dirty="0" smtClean="0">
                <a:solidFill>
                  <a:srgbClr val="00B050"/>
                </a:solidFill>
              </a:rPr>
              <a:t> </a:t>
            </a:r>
            <a:r>
              <a:rPr lang="en-GB" dirty="0" err="1" smtClean="0">
                <a:solidFill>
                  <a:srgbClr val="00B050"/>
                </a:solidFill>
              </a:rPr>
              <a:t>Kucha</a:t>
            </a:r>
            <a:r>
              <a:rPr lang="en-GB" dirty="0" smtClean="0">
                <a:solidFill>
                  <a:srgbClr val="00B05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00B050"/>
                </a:solidFill>
              </a:rPr>
              <a:t>Polar</a:t>
            </a:r>
          </a:p>
          <a:p>
            <a:pPr marL="457200" indent="-457200">
              <a:buFont typeface="+mj-lt"/>
              <a:buAutoNum type="arabicPeriod"/>
            </a:pPr>
            <a:r>
              <a:rPr lang="en-GB" dirty="0" smtClean="0">
                <a:solidFill>
                  <a:srgbClr val="00B050"/>
                </a:solidFill>
              </a:rPr>
              <a:t>Temperate</a:t>
            </a:r>
          </a:p>
          <a:p>
            <a:pPr marL="457200" indent="-457200">
              <a:buFont typeface="+mj-lt"/>
              <a:buAutoNum type="arabicPeriod"/>
            </a:pPr>
            <a:r>
              <a:rPr lang="en-GB" dirty="0" smtClean="0">
                <a:solidFill>
                  <a:srgbClr val="00B050"/>
                </a:solidFill>
              </a:rPr>
              <a:t>Tropical</a:t>
            </a:r>
          </a:p>
          <a:p>
            <a:endParaRPr lang="en-GB" dirty="0" smtClean="0">
              <a:solidFill>
                <a:srgbClr val="FF0000"/>
              </a:solidFill>
            </a:endParaRPr>
          </a:p>
          <a:p>
            <a:endParaRPr lang="en-US" dirty="0"/>
          </a:p>
        </p:txBody>
      </p:sp>
      <p:sp>
        <p:nvSpPr>
          <p:cNvPr id="5" name="Title 4"/>
          <p:cNvSpPr>
            <a:spLocks noGrp="1"/>
          </p:cNvSpPr>
          <p:nvPr>
            <p:ph type="title"/>
          </p:nvPr>
        </p:nvSpPr>
        <p:spPr/>
        <p:txBody>
          <a:bodyPr/>
          <a:lstStyle/>
          <a:p>
            <a:r>
              <a:rPr lang="en-GB" dirty="0" smtClean="0"/>
              <a:t>LOICZ</a:t>
            </a:r>
            <a:endParaRPr lang="en-US" dirty="0"/>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57200" y="274638"/>
            <a:ext cx="8229600" cy="706090"/>
          </a:xfrm>
        </p:spPr>
        <p:txBody>
          <a:bodyPr>
            <a:noAutofit/>
          </a:bodyPr>
          <a:lstStyle/>
          <a:p>
            <a:r>
              <a:rPr lang="en-GB" sz="3200" b="1" dirty="0" smtClean="0"/>
              <a:t>Land-Ocean Interactions in the Coastal Zone</a:t>
            </a:r>
            <a:endParaRPr lang="en-GB" sz="3200"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r>
              <a:rPr lang="en-GB" dirty="0" smtClean="0">
                <a:solidFill>
                  <a:schemeClr val="accent5">
                    <a:lumMod val="40000"/>
                    <a:lumOff val="60000"/>
                  </a:schemeClr>
                </a:solidFill>
              </a:rPr>
              <a:t>The example of </a:t>
            </a:r>
            <a:r>
              <a:rPr lang="en-GB" dirty="0" err="1" smtClean="0">
                <a:solidFill>
                  <a:schemeClr val="accent5">
                    <a:lumMod val="40000"/>
                    <a:lumOff val="60000"/>
                  </a:schemeClr>
                </a:solidFill>
              </a:rPr>
              <a:t>Ospar</a:t>
            </a:r>
            <a:endParaRPr lang="en-GB" dirty="0" smtClean="0">
              <a:solidFill>
                <a:schemeClr val="accent5">
                  <a:lumMod val="40000"/>
                  <a:lumOff val="60000"/>
                </a:schemeClr>
              </a:solidFill>
            </a:endParaRPr>
          </a:p>
          <a:p>
            <a:r>
              <a:rPr lang="sv-SE" dirty="0" smtClean="0">
                <a:solidFill>
                  <a:schemeClr val="accent5">
                    <a:lumMod val="40000"/>
                    <a:lumOff val="60000"/>
                  </a:schemeClr>
                </a:solidFill>
                <a:hlinkClick r:id="rId3"/>
              </a:rPr>
              <a:t>David Johson OSPAR 8 mins</a:t>
            </a:r>
            <a:endParaRPr lang="en-GB" dirty="0">
              <a:solidFill>
                <a:schemeClr val="accent5">
                  <a:lumMod val="40000"/>
                  <a:lumOff val="60000"/>
                </a:schemeClr>
              </a:solidFill>
            </a:endParaRPr>
          </a:p>
        </p:txBody>
      </p:sp>
      <p:sp>
        <p:nvSpPr>
          <p:cNvPr id="2" name="Title 1"/>
          <p:cNvSpPr>
            <a:spLocks noGrp="1"/>
          </p:cNvSpPr>
          <p:nvPr>
            <p:ph type="title"/>
          </p:nvPr>
        </p:nvSpPr>
        <p:spPr/>
        <p:txBody>
          <a:bodyPr>
            <a:normAutofit/>
          </a:bodyPr>
          <a:lstStyle/>
          <a:p>
            <a:r>
              <a:rPr lang="en-GB" sz="4400" dirty="0" smtClean="0"/>
              <a:t>How do we manage our sea?</a:t>
            </a:r>
            <a:endParaRPr lang="en-GB" sz="4400" dirty="0"/>
          </a:p>
        </p:txBody>
      </p:sp>
    </p:spTree>
    <p:extLst>
      <p:ext uri="{BB962C8B-B14F-4D97-AF65-F5344CB8AC3E}">
        <p14:creationId xmlns:p14="http://schemas.microsoft.com/office/powerpoint/2010/main" val="209252976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smtClean="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4307</TotalTime>
  <Words>2547</Words>
  <Application>Microsoft Office PowerPoint</Application>
  <PresentationFormat>On-screen Show (4:3)</PresentationFormat>
  <Paragraphs>276</Paragraphs>
  <Slides>48</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Arial</vt:lpstr>
      <vt:lpstr>Calibri</vt:lpstr>
      <vt:lpstr>Candara</vt:lpstr>
      <vt:lpstr>Comic Sans MS</vt:lpstr>
      <vt:lpstr>Symbol</vt:lpstr>
      <vt:lpstr>Tahoma</vt:lpstr>
      <vt:lpstr>Times New Roman</vt:lpstr>
      <vt:lpstr>Wingdings</vt:lpstr>
      <vt:lpstr>Waveform</vt:lpstr>
      <vt:lpstr>People and the coast</vt:lpstr>
      <vt:lpstr>Why Coastal Zone Management?</vt:lpstr>
      <vt:lpstr>World Demographics</vt:lpstr>
      <vt:lpstr>COASTAL MEGACITIES</vt:lpstr>
      <vt:lpstr>Demographics and the coast</vt:lpstr>
      <vt:lpstr>Mega cities and their hinterland</vt:lpstr>
      <vt:lpstr>Coastal Megacities</vt:lpstr>
      <vt:lpstr>Exercise </vt:lpstr>
      <vt:lpstr>Causes and Impact</vt:lpstr>
      <vt:lpstr>PowerPoint Presentation</vt:lpstr>
      <vt:lpstr>Managed response examples</vt:lpstr>
      <vt:lpstr>Challenges to Managed response</vt:lpstr>
      <vt:lpstr>Conclusion to megacity coastal management</vt:lpstr>
      <vt:lpstr>Planning</vt:lpstr>
      <vt:lpstr>ICZM</vt:lpstr>
      <vt:lpstr>Marine and Coastal Access Act 2009</vt:lpstr>
      <vt:lpstr>Local and Regional Coastal Zone Management</vt:lpstr>
      <vt:lpstr>Habitat Loss in the UK</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Land-Ocean Interactions in the Coastal Zone</vt:lpstr>
      <vt:lpstr>PowerPoint Presentation</vt:lpstr>
      <vt:lpstr>PowerPoint Presentation</vt:lpstr>
      <vt:lpstr>How do we manage our sea?</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177</cp:revision>
  <dcterms:created xsi:type="dcterms:W3CDTF">2012-11-15T15:06:50Z</dcterms:created>
  <dcterms:modified xsi:type="dcterms:W3CDTF">2018-04-24T08:34:14Z</dcterms:modified>
</cp:coreProperties>
</file>