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1" r:id="rId19"/>
    <p:sldId id="274" r:id="rId20"/>
    <p:sldId id="275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FE3CF5-F28E-4C04-9230-9A942AC12C0C}" v="1" dt="2026-03-16T12:38:22.0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modSld">
      <pc:chgData name="Jenni Steen" userId="3e51ffc7-aa92-4e9a-9db2-4e9164f92bbf" providerId="ADAL" clId="{3AC6A595-C3C8-47BB-899C-72F74CE2E322}" dt="2026-03-16T12:38:22.006" v="9" actId="20577"/>
      <pc:docMkLst>
        <pc:docMk/>
      </pc:docMkLst>
      <pc:sldChg chg="modSp mod">
        <pc:chgData name="Jenni Steen" userId="3e51ffc7-aa92-4e9a-9db2-4e9164f92bbf" providerId="ADAL" clId="{3AC6A595-C3C8-47BB-899C-72F74CE2E322}" dt="2026-03-16T12:32:42.041" v="2" actId="403"/>
        <pc:sldMkLst>
          <pc:docMk/>
          <pc:sldMk cId="2136853828" sldId="257"/>
        </pc:sldMkLst>
        <pc:spChg chg="mod">
          <ac:chgData name="Jenni Steen" userId="3e51ffc7-aa92-4e9a-9db2-4e9164f92bbf" providerId="ADAL" clId="{3AC6A595-C3C8-47BB-899C-72F74CE2E322}" dt="2026-03-16T12:32:42.041" v="2" actId="403"/>
          <ac:spMkLst>
            <pc:docMk/>
            <pc:sldMk cId="2136853828" sldId="257"/>
            <ac:spMk id="3" creationId="{CBD993C7-E526-C45D-44B8-7BCD8D3D1B7B}"/>
          </ac:spMkLst>
        </pc:spChg>
      </pc:sldChg>
      <pc:sldChg chg="modSp mod">
        <pc:chgData name="Jenni Steen" userId="3e51ffc7-aa92-4e9a-9db2-4e9164f92bbf" providerId="ADAL" clId="{3AC6A595-C3C8-47BB-899C-72F74CE2E322}" dt="2026-03-16T12:35:46.240" v="8" actId="1076"/>
        <pc:sldMkLst>
          <pc:docMk/>
          <pc:sldMk cId="1118408038" sldId="261"/>
        </pc:sldMkLst>
        <pc:picChg chg="mod">
          <ac:chgData name="Jenni Steen" userId="3e51ffc7-aa92-4e9a-9db2-4e9164f92bbf" providerId="ADAL" clId="{3AC6A595-C3C8-47BB-899C-72F74CE2E322}" dt="2026-03-16T12:35:46.240" v="8" actId="1076"/>
          <ac:picMkLst>
            <pc:docMk/>
            <pc:sldMk cId="1118408038" sldId="261"/>
            <ac:picMk id="8" creationId="{434EBAFB-2063-9B12-B858-FB5690E05577}"/>
          </ac:picMkLst>
        </pc:picChg>
        <pc:picChg chg="mod">
          <ac:chgData name="Jenni Steen" userId="3e51ffc7-aa92-4e9a-9db2-4e9164f92bbf" providerId="ADAL" clId="{3AC6A595-C3C8-47BB-899C-72F74CE2E322}" dt="2026-03-16T12:35:41.357" v="7" actId="14100"/>
          <ac:picMkLst>
            <pc:docMk/>
            <pc:sldMk cId="1118408038" sldId="261"/>
            <ac:picMk id="10" creationId="{3B9BC42A-B345-AEE3-1DEB-F252601B6866}"/>
          </ac:picMkLst>
        </pc:picChg>
      </pc:sldChg>
      <pc:sldChg chg="modSp">
        <pc:chgData name="Jenni Steen" userId="3e51ffc7-aa92-4e9a-9db2-4e9164f92bbf" providerId="ADAL" clId="{3AC6A595-C3C8-47BB-899C-72F74CE2E322}" dt="2026-03-16T12:38:22.006" v="9" actId="20577"/>
        <pc:sldMkLst>
          <pc:docMk/>
          <pc:sldMk cId="2972746308" sldId="272"/>
        </pc:sldMkLst>
        <pc:spChg chg="mod">
          <ac:chgData name="Jenni Steen" userId="3e51ffc7-aa92-4e9a-9db2-4e9164f92bbf" providerId="ADAL" clId="{3AC6A595-C3C8-47BB-899C-72F74CE2E322}" dt="2026-03-16T12:38:22.006" v="9" actId="20577"/>
          <ac:spMkLst>
            <pc:docMk/>
            <pc:sldMk cId="2972746308" sldId="272"/>
            <ac:spMk id="4" creationId="{6157A061-DA9F-9A68-E2C5-286BA726390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082424-4600-429B-9064-400D6500D830}" type="doc">
      <dgm:prSet loTypeId="urn:microsoft.com/office/officeart/2005/8/layout/orgChart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766C684-B332-4D37-9975-8711097B6B48}">
      <dgm:prSet phldrT="[Text]" phldr="0"/>
      <dgm:spPr/>
      <dgm:t>
        <a:bodyPr/>
        <a:lstStyle/>
        <a:p>
          <a:r>
            <a:rPr lang="en-GB" dirty="0"/>
            <a:t>Inferential Tests</a:t>
          </a:r>
        </a:p>
      </dgm:t>
    </dgm:pt>
    <dgm:pt modelId="{50112235-B52F-4092-8E6A-E71728428C9D}" type="parTrans" cxnId="{8A4F0CA1-64F4-4889-900D-2AB919EDCEDC}">
      <dgm:prSet/>
      <dgm:spPr/>
      <dgm:t>
        <a:bodyPr/>
        <a:lstStyle/>
        <a:p>
          <a:endParaRPr lang="en-GB"/>
        </a:p>
      </dgm:t>
    </dgm:pt>
    <dgm:pt modelId="{5D4E3E92-FE5A-4DC0-AFE0-29DCF7716574}" type="sibTrans" cxnId="{8A4F0CA1-64F4-4889-900D-2AB919EDCEDC}">
      <dgm:prSet/>
      <dgm:spPr/>
      <dgm:t>
        <a:bodyPr/>
        <a:lstStyle/>
        <a:p>
          <a:endParaRPr lang="en-GB"/>
        </a:p>
      </dgm:t>
    </dgm:pt>
    <dgm:pt modelId="{C6E38522-A87B-4A1B-8D34-A3C2CBA13886}">
      <dgm:prSet phldrT="[Text]" phldr="0"/>
      <dgm:spPr/>
      <dgm:t>
        <a:bodyPr/>
        <a:lstStyle/>
        <a:p>
          <a:r>
            <a:rPr lang="en-GB" dirty="0"/>
            <a:t>Tests for Differences</a:t>
          </a:r>
        </a:p>
      </dgm:t>
    </dgm:pt>
    <dgm:pt modelId="{70E97242-19BD-4B31-AF6B-F673C2E45642}" type="parTrans" cxnId="{4020C0FA-6D8A-4FFE-9DBA-4B26789070C4}">
      <dgm:prSet/>
      <dgm:spPr/>
      <dgm:t>
        <a:bodyPr/>
        <a:lstStyle/>
        <a:p>
          <a:endParaRPr lang="en-GB"/>
        </a:p>
      </dgm:t>
    </dgm:pt>
    <dgm:pt modelId="{D8DD4890-5643-4CA9-822E-3B164BA45E1C}" type="sibTrans" cxnId="{4020C0FA-6D8A-4FFE-9DBA-4B26789070C4}">
      <dgm:prSet/>
      <dgm:spPr/>
      <dgm:t>
        <a:bodyPr/>
        <a:lstStyle/>
        <a:p>
          <a:endParaRPr lang="en-GB"/>
        </a:p>
      </dgm:t>
    </dgm:pt>
    <dgm:pt modelId="{20131AF0-9341-47D0-886F-244797E3E330}">
      <dgm:prSet phldrT="[Text]" phldr="0"/>
      <dgm:spPr/>
      <dgm:t>
        <a:bodyPr/>
        <a:lstStyle/>
        <a:p>
          <a:r>
            <a:rPr lang="en-GB" dirty="0"/>
            <a:t>Tests for Relationships</a:t>
          </a:r>
        </a:p>
      </dgm:t>
    </dgm:pt>
    <dgm:pt modelId="{8942FA48-9E45-4FBE-8F49-FE41A3756232}" type="parTrans" cxnId="{7CCB864B-9837-4DB7-BA3B-4F3BBC7977A0}">
      <dgm:prSet/>
      <dgm:spPr/>
      <dgm:t>
        <a:bodyPr/>
        <a:lstStyle/>
        <a:p>
          <a:endParaRPr lang="en-GB"/>
        </a:p>
      </dgm:t>
    </dgm:pt>
    <dgm:pt modelId="{5DCF9BB9-18FC-45BC-8B45-8D54FF79AF1C}" type="sibTrans" cxnId="{7CCB864B-9837-4DB7-BA3B-4F3BBC7977A0}">
      <dgm:prSet/>
      <dgm:spPr/>
      <dgm:t>
        <a:bodyPr/>
        <a:lstStyle/>
        <a:p>
          <a:endParaRPr lang="en-GB"/>
        </a:p>
      </dgm:t>
    </dgm:pt>
    <dgm:pt modelId="{95AC06EC-7027-47C9-A087-832547F859E6}">
      <dgm:prSet phldrT="[Text]" phldr="0"/>
      <dgm:spPr/>
      <dgm:t>
        <a:bodyPr/>
        <a:lstStyle/>
        <a:p>
          <a:r>
            <a:rPr lang="en-GB" dirty="0"/>
            <a:t>Tests for Associations</a:t>
          </a:r>
        </a:p>
      </dgm:t>
    </dgm:pt>
    <dgm:pt modelId="{55AD34D9-E632-4A03-A570-5C02589CEF48}" type="parTrans" cxnId="{30C6CC9E-4308-49EC-A12C-9F5449927369}">
      <dgm:prSet/>
      <dgm:spPr/>
      <dgm:t>
        <a:bodyPr/>
        <a:lstStyle/>
        <a:p>
          <a:endParaRPr lang="en-GB"/>
        </a:p>
      </dgm:t>
    </dgm:pt>
    <dgm:pt modelId="{CC2E771A-EC70-403A-94C0-2C0ADE510DAB}" type="sibTrans" cxnId="{30C6CC9E-4308-49EC-A12C-9F5449927369}">
      <dgm:prSet/>
      <dgm:spPr/>
      <dgm:t>
        <a:bodyPr/>
        <a:lstStyle/>
        <a:p>
          <a:endParaRPr lang="en-GB"/>
        </a:p>
      </dgm:t>
    </dgm:pt>
    <dgm:pt modelId="{7ECABF4A-0A82-4FAC-A08D-A90DD0AFBF13}" type="pres">
      <dgm:prSet presAssocID="{C1082424-4600-429B-9064-400D6500D83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7126D43-BE7A-410D-91FD-B4582F391587}" type="pres">
      <dgm:prSet presAssocID="{2766C684-B332-4D37-9975-8711097B6B48}" presName="hierRoot1" presStyleCnt="0">
        <dgm:presLayoutVars>
          <dgm:hierBranch val="init"/>
        </dgm:presLayoutVars>
      </dgm:prSet>
      <dgm:spPr/>
    </dgm:pt>
    <dgm:pt modelId="{F7455698-15DE-470F-8615-9E279CAFC33E}" type="pres">
      <dgm:prSet presAssocID="{2766C684-B332-4D37-9975-8711097B6B48}" presName="rootComposite1" presStyleCnt="0"/>
      <dgm:spPr/>
    </dgm:pt>
    <dgm:pt modelId="{6778696D-CC12-4E50-B6FB-EFE09B56C58E}" type="pres">
      <dgm:prSet presAssocID="{2766C684-B332-4D37-9975-8711097B6B48}" presName="rootText1" presStyleLbl="node0" presStyleIdx="0" presStyleCnt="1">
        <dgm:presLayoutVars>
          <dgm:chPref val="3"/>
        </dgm:presLayoutVars>
      </dgm:prSet>
      <dgm:spPr/>
    </dgm:pt>
    <dgm:pt modelId="{B754CAF4-9D87-4FD2-84BC-BA6DFF92F446}" type="pres">
      <dgm:prSet presAssocID="{2766C684-B332-4D37-9975-8711097B6B48}" presName="rootConnector1" presStyleLbl="node1" presStyleIdx="0" presStyleCnt="0"/>
      <dgm:spPr/>
    </dgm:pt>
    <dgm:pt modelId="{1E1E1AE7-E29C-4A94-8D45-B155DE397182}" type="pres">
      <dgm:prSet presAssocID="{2766C684-B332-4D37-9975-8711097B6B48}" presName="hierChild2" presStyleCnt="0"/>
      <dgm:spPr/>
    </dgm:pt>
    <dgm:pt modelId="{6BBD6A9A-50BE-43EA-80A5-1CF838D276CB}" type="pres">
      <dgm:prSet presAssocID="{70E97242-19BD-4B31-AF6B-F673C2E45642}" presName="Name37" presStyleLbl="parChTrans1D2" presStyleIdx="0" presStyleCnt="3"/>
      <dgm:spPr/>
    </dgm:pt>
    <dgm:pt modelId="{AA61865F-9C75-4BD6-85D5-592135764E19}" type="pres">
      <dgm:prSet presAssocID="{C6E38522-A87B-4A1B-8D34-A3C2CBA13886}" presName="hierRoot2" presStyleCnt="0">
        <dgm:presLayoutVars>
          <dgm:hierBranch val="init"/>
        </dgm:presLayoutVars>
      </dgm:prSet>
      <dgm:spPr/>
    </dgm:pt>
    <dgm:pt modelId="{EA624C5A-DAC1-44B2-9747-A48943FC4FD8}" type="pres">
      <dgm:prSet presAssocID="{C6E38522-A87B-4A1B-8D34-A3C2CBA13886}" presName="rootComposite" presStyleCnt="0"/>
      <dgm:spPr/>
    </dgm:pt>
    <dgm:pt modelId="{D022AF14-E742-42F5-95AE-FF763E4CE372}" type="pres">
      <dgm:prSet presAssocID="{C6E38522-A87B-4A1B-8D34-A3C2CBA13886}" presName="rootText" presStyleLbl="node2" presStyleIdx="0" presStyleCnt="3">
        <dgm:presLayoutVars>
          <dgm:chPref val="3"/>
        </dgm:presLayoutVars>
      </dgm:prSet>
      <dgm:spPr/>
    </dgm:pt>
    <dgm:pt modelId="{9067CB42-717C-4A7B-9259-9FF747E5B6D2}" type="pres">
      <dgm:prSet presAssocID="{C6E38522-A87B-4A1B-8D34-A3C2CBA13886}" presName="rootConnector" presStyleLbl="node2" presStyleIdx="0" presStyleCnt="3"/>
      <dgm:spPr/>
    </dgm:pt>
    <dgm:pt modelId="{72CFAAF8-5FD1-437E-90B1-01A2CCE2EA7C}" type="pres">
      <dgm:prSet presAssocID="{C6E38522-A87B-4A1B-8D34-A3C2CBA13886}" presName="hierChild4" presStyleCnt="0"/>
      <dgm:spPr/>
    </dgm:pt>
    <dgm:pt modelId="{0C49A206-F655-4D51-9F26-BF0FF162DB1D}" type="pres">
      <dgm:prSet presAssocID="{C6E38522-A87B-4A1B-8D34-A3C2CBA13886}" presName="hierChild5" presStyleCnt="0"/>
      <dgm:spPr/>
    </dgm:pt>
    <dgm:pt modelId="{BCC2C9CD-8528-4455-9796-DB763C51731F}" type="pres">
      <dgm:prSet presAssocID="{8942FA48-9E45-4FBE-8F49-FE41A3756232}" presName="Name37" presStyleLbl="parChTrans1D2" presStyleIdx="1" presStyleCnt="3"/>
      <dgm:spPr/>
    </dgm:pt>
    <dgm:pt modelId="{F5EB3647-386E-4F37-A2AD-7204BE0758D6}" type="pres">
      <dgm:prSet presAssocID="{20131AF0-9341-47D0-886F-244797E3E330}" presName="hierRoot2" presStyleCnt="0">
        <dgm:presLayoutVars>
          <dgm:hierBranch val="init"/>
        </dgm:presLayoutVars>
      </dgm:prSet>
      <dgm:spPr/>
    </dgm:pt>
    <dgm:pt modelId="{B58356E6-EBE9-45D2-AE75-26D31EA87C7F}" type="pres">
      <dgm:prSet presAssocID="{20131AF0-9341-47D0-886F-244797E3E330}" presName="rootComposite" presStyleCnt="0"/>
      <dgm:spPr/>
    </dgm:pt>
    <dgm:pt modelId="{B37C0CDC-D199-4D54-9A3A-E31492AAD0BB}" type="pres">
      <dgm:prSet presAssocID="{20131AF0-9341-47D0-886F-244797E3E330}" presName="rootText" presStyleLbl="node2" presStyleIdx="1" presStyleCnt="3">
        <dgm:presLayoutVars>
          <dgm:chPref val="3"/>
        </dgm:presLayoutVars>
      </dgm:prSet>
      <dgm:spPr/>
    </dgm:pt>
    <dgm:pt modelId="{CBCC78F5-A59A-40B0-83E1-990CDF09FE60}" type="pres">
      <dgm:prSet presAssocID="{20131AF0-9341-47D0-886F-244797E3E330}" presName="rootConnector" presStyleLbl="node2" presStyleIdx="1" presStyleCnt="3"/>
      <dgm:spPr/>
    </dgm:pt>
    <dgm:pt modelId="{F273C091-D540-4757-A318-25F5BD77E9F2}" type="pres">
      <dgm:prSet presAssocID="{20131AF0-9341-47D0-886F-244797E3E330}" presName="hierChild4" presStyleCnt="0"/>
      <dgm:spPr/>
    </dgm:pt>
    <dgm:pt modelId="{16D4CEC6-100A-48FC-A27F-F9A0ACD712F3}" type="pres">
      <dgm:prSet presAssocID="{20131AF0-9341-47D0-886F-244797E3E330}" presName="hierChild5" presStyleCnt="0"/>
      <dgm:spPr/>
    </dgm:pt>
    <dgm:pt modelId="{765BCB67-068B-4964-9684-0F2AB4CCA767}" type="pres">
      <dgm:prSet presAssocID="{55AD34D9-E632-4A03-A570-5C02589CEF48}" presName="Name37" presStyleLbl="parChTrans1D2" presStyleIdx="2" presStyleCnt="3"/>
      <dgm:spPr/>
    </dgm:pt>
    <dgm:pt modelId="{1906279C-8D52-4A10-90A3-F227AF6004B7}" type="pres">
      <dgm:prSet presAssocID="{95AC06EC-7027-47C9-A087-832547F859E6}" presName="hierRoot2" presStyleCnt="0">
        <dgm:presLayoutVars>
          <dgm:hierBranch val="init"/>
        </dgm:presLayoutVars>
      </dgm:prSet>
      <dgm:spPr/>
    </dgm:pt>
    <dgm:pt modelId="{B821BCAA-54BD-49E1-B1DE-7EBB4202F7F0}" type="pres">
      <dgm:prSet presAssocID="{95AC06EC-7027-47C9-A087-832547F859E6}" presName="rootComposite" presStyleCnt="0"/>
      <dgm:spPr/>
    </dgm:pt>
    <dgm:pt modelId="{E0FE6C81-5291-457E-AF73-ADF286693D8B}" type="pres">
      <dgm:prSet presAssocID="{95AC06EC-7027-47C9-A087-832547F859E6}" presName="rootText" presStyleLbl="node2" presStyleIdx="2" presStyleCnt="3">
        <dgm:presLayoutVars>
          <dgm:chPref val="3"/>
        </dgm:presLayoutVars>
      </dgm:prSet>
      <dgm:spPr/>
    </dgm:pt>
    <dgm:pt modelId="{67EE4EFD-F752-47AB-AA65-B4FF2C938F5D}" type="pres">
      <dgm:prSet presAssocID="{95AC06EC-7027-47C9-A087-832547F859E6}" presName="rootConnector" presStyleLbl="node2" presStyleIdx="2" presStyleCnt="3"/>
      <dgm:spPr/>
    </dgm:pt>
    <dgm:pt modelId="{5C3AED86-75DC-4290-92FC-93B866D3C44E}" type="pres">
      <dgm:prSet presAssocID="{95AC06EC-7027-47C9-A087-832547F859E6}" presName="hierChild4" presStyleCnt="0"/>
      <dgm:spPr/>
    </dgm:pt>
    <dgm:pt modelId="{F82287ED-713C-470D-ACF7-B8A838B8722E}" type="pres">
      <dgm:prSet presAssocID="{95AC06EC-7027-47C9-A087-832547F859E6}" presName="hierChild5" presStyleCnt="0"/>
      <dgm:spPr/>
    </dgm:pt>
    <dgm:pt modelId="{2C8FB430-7505-486E-86AF-D999140BF612}" type="pres">
      <dgm:prSet presAssocID="{2766C684-B332-4D37-9975-8711097B6B48}" presName="hierChild3" presStyleCnt="0"/>
      <dgm:spPr/>
    </dgm:pt>
  </dgm:ptLst>
  <dgm:cxnLst>
    <dgm:cxn modelId="{3F2B851E-CBCE-4B51-8F01-DC3706F387EB}" type="presOf" srcId="{2766C684-B332-4D37-9975-8711097B6B48}" destId="{6778696D-CC12-4E50-B6FB-EFE09B56C58E}" srcOrd="0" destOrd="0" presId="urn:microsoft.com/office/officeart/2005/8/layout/orgChart1"/>
    <dgm:cxn modelId="{3F7D751F-E225-4FE3-BE73-0415B9F2A403}" type="presOf" srcId="{20131AF0-9341-47D0-886F-244797E3E330}" destId="{CBCC78F5-A59A-40B0-83E1-990CDF09FE60}" srcOrd="1" destOrd="0" presId="urn:microsoft.com/office/officeart/2005/8/layout/orgChart1"/>
    <dgm:cxn modelId="{0877C82B-C681-4874-9B3E-4C335FF1A73A}" type="presOf" srcId="{C1082424-4600-429B-9064-400D6500D830}" destId="{7ECABF4A-0A82-4FAC-A08D-A90DD0AFBF13}" srcOrd="0" destOrd="0" presId="urn:microsoft.com/office/officeart/2005/8/layout/orgChart1"/>
    <dgm:cxn modelId="{90282667-0342-48C3-B0DB-3E73863FC2C3}" type="presOf" srcId="{20131AF0-9341-47D0-886F-244797E3E330}" destId="{B37C0CDC-D199-4D54-9A3A-E31492AAD0BB}" srcOrd="0" destOrd="0" presId="urn:microsoft.com/office/officeart/2005/8/layout/orgChart1"/>
    <dgm:cxn modelId="{5C540A4B-75B4-47E2-910A-DDFE9143887C}" type="presOf" srcId="{95AC06EC-7027-47C9-A087-832547F859E6}" destId="{67EE4EFD-F752-47AB-AA65-B4FF2C938F5D}" srcOrd="1" destOrd="0" presId="urn:microsoft.com/office/officeart/2005/8/layout/orgChart1"/>
    <dgm:cxn modelId="{7CCB864B-9837-4DB7-BA3B-4F3BBC7977A0}" srcId="{2766C684-B332-4D37-9975-8711097B6B48}" destId="{20131AF0-9341-47D0-886F-244797E3E330}" srcOrd="1" destOrd="0" parTransId="{8942FA48-9E45-4FBE-8F49-FE41A3756232}" sibTransId="{5DCF9BB9-18FC-45BC-8B45-8D54FF79AF1C}"/>
    <dgm:cxn modelId="{260CB17F-E34A-461B-9D54-F078E94AC786}" type="presOf" srcId="{95AC06EC-7027-47C9-A087-832547F859E6}" destId="{E0FE6C81-5291-457E-AF73-ADF286693D8B}" srcOrd="0" destOrd="0" presId="urn:microsoft.com/office/officeart/2005/8/layout/orgChart1"/>
    <dgm:cxn modelId="{5AE5D687-5271-40D1-8E15-F3B7637A4E39}" type="presOf" srcId="{8942FA48-9E45-4FBE-8F49-FE41A3756232}" destId="{BCC2C9CD-8528-4455-9796-DB763C51731F}" srcOrd="0" destOrd="0" presId="urn:microsoft.com/office/officeart/2005/8/layout/orgChart1"/>
    <dgm:cxn modelId="{30C6CC9E-4308-49EC-A12C-9F5449927369}" srcId="{2766C684-B332-4D37-9975-8711097B6B48}" destId="{95AC06EC-7027-47C9-A087-832547F859E6}" srcOrd="2" destOrd="0" parTransId="{55AD34D9-E632-4A03-A570-5C02589CEF48}" sibTransId="{CC2E771A-EC70-403A-94C0-2C0ADE510DAB}"/>
    <dgm:cxn modelId="{8A4F0CA1-64F4-4889-900D-2AB919EDCEDC}" srcId="{C1082424-4600-429B-9064-400D6500D830}" destId="{2766C684-B332-4D37-9975-8711097B6B48}" srcOrd="0" destOrd="0" parTransId="{50112235-B52F-4092-8E6A-E71728428C9D}" sibTransId="{5D4E3E92-FE5A-4DC0-AFE0-29DCF7716574}"/>
    <dgm:cxn modelId="{3B5F9BB1-5887-4623-8C95-F3571B5E464D}" type="presOf" srcId="{C6E38522-A87B-4A1B-8D34-A3C2CBA13886}" destId="{D022AF14-E742-42F5-95AE-FF763E4CE372}" srcOrd="0" destOrd="0" presId="urn:microsoft.com/office/officeart/2005/8/layout/orgChart1"/>
    <dgm:cxn modelId="{6D7B00BA-F7FD-4D60-907E-F74EE929488C}" type="presOf" srcId="{C6E38522-A87B-4A1B-8D34-A3C2CBA13886}" destId="{9067CB42-717C-4A7B-9259-9FF747E5B6D2}" srcOrd="1" destOrd="0" presId="urn:microsoft.com/office/officeart/2005/8/layout/orgChart1"/>
    <dgm:cxn modelId="{E7FD9EC7-1DD5-41E4-A817-89773CD2222F}" type="presOf" srcId="{70E97242-19BD-4B31-AF6B-F673C2E45642}" destId="{6BBD6A9A-50BE-43EA-80A5-1CF838D276CB}" srcOrd="0" destOrd="0" presId="urn:microsoft.com/office/officeart/2005/8/layout/orgChart1"/>
    <dgm:cxn modelId="{EF4283CB-CEF9-498E-BCDA-E5F07598C76E}" type="presOf" srcId="{2766C684-B332-4D37-9975-8711097B6B48}" destId="{B754CAF4-9D87-4FD2-84BC-BA6DFF92F446}" srcOrd="1" destOrd="0" presId="urn:microsoft.com/office/officeart/2005/8/layout/orgChart1"/>
    <dgm:cxn modelId="{4D2C07D1-D6D6-4C39-BCE5-0D59BA7B5918}" type="presOf" srcId="{55AD34D9-E632-4A03-A570-5C02589CEF48}" destId="{765BCB67-068B-4964-9684-0F2AB4CCA767}" srcOrd="0" destOrd="0" presId="urn:microsoft.com/office/officeart/2005/8/layout/orgChart1"/>
    <dgm:cxn modelId="{4020C0FA-6D8A-4FFE-9DBA-4B26789070C4}" srcId="{2766C684-B332-4D37-9975-8711097B6B48}" destId="{C6E38522-A87B-4A1B-8D34-A3C2CBA13886}" srcOrd="0" destOrd="0" parTransId="{70E97242-19BD-4B31-AF6B-F673C2E45642}" sibTransId="{D8DD4890-5643-4CA9-822E-3B164BA45E1C}"/>
    <dgm:cxn modelId="{DBE4100F-8165-49CC-92F7-F1208A28AD5B}" type="presParOf" srcId="{7ECABF4A-0A82-4FAC-A08D-A90DD0AFBF13}" destId="{E7126D43-BE7A-410D-91FD-B4582F391587}" srcOrd="0" destOrd="0" presId="urn:microsoft.com/office/officeart/2005/8/layout/orgChart1"/>
    <dgm:cxn modelId="{F4308625-A5B7-482B-A592-06E959B7277B}" type="presParOf" srcId="{E7126D43-BE7A-410D-91FD-B4582F391587}" destId="{F7455698-15DE-470F-8615-9E279CAFC33E}" srcOrd="0" destOrd="0" presId="urn:microsoft.com/office/officeart/2005/8/layout/orgChart1"/>
    <dgm:cxn modelId="{010071D3-B0D5-4152-A03C-F1E821CBEC9D}" type="presParOf" srcId="{F7455698-15DE-470F-8615-9E279CAFC33E}" destId="{6778696D-CC12-4E50-B6FB-EFE09B56C58E}" srcOrd="0" destOrd="0" presId="urn:microsoft.com/office/officeart/2005/8/layout/orgChart1"/>
    <dgm:cxn modelId="{1CD5FDC8-FC45-4858-952F-3C0612F55769}" type="presParOf" srcId="{F7455698-15DE-470F-8615-9E279CAFC33E}" destId="{B754CAF4-9D87-4FD2-84BC-BA6DFF92F446}" srcOrd="1" destOrd="0" presId="urn:microsoft.com/office/officeart/2005/8/layout/orgChart1"/>
    <dgm:cxn modelId="{87910820-7D62-4BAB-9CA3-48F56C7B2575}" type="presParOf" srcId="{E7126D43-BE7A-410D-91FD-B4582F391587}" destId="{1E1E1AE7-E29C-4A94-8D45-B155DE397182}" srcOrd="1" destOrd="0" presId="urn:microsoft.com/office/officeart/2005/8/layout/orgChart1"/>
    <dgm:cxn modelId="{9E067960-67C4-4A3F-86E1-C7516D0FC86F}" type="presParOf" srcId="{1E1E1AE7-E29C-4A94-8D45-B155DE397182}" destId="{6BBD6A9A-50BE-43EA-80A5-1CF838D276CB}" srcOrd="0" destOrd="0" presId="urn:microsoft.com/office/officeart/2005/8/layout/orgChart1"/>
    <dgm:cxn modelId="{6F34188B-97CA-46E7-92E3-DDD1779A60A4}" type="presParOf" srcId="{1E1E1AE7-E29C-4A94-8D45-B155DE397182}" destId="{AA61865F-9C75-4BD6-85D5-592135764E19}" srcOrd="1" destOrd="0" presId="urn:microsoft.com/office/officeart/2005/8/layout/orgChart1"/>
    <dgm:cxn modelId="{5084B594-A41A-44B8-ACCC-4989E486E313}" type="presParOf" srcId="{AA61865F-9C75-4BD6-85D5-592135764E19}" destId="{EA624C5A-DAC1-44B2-9747-A48943FC4FD8}" srcOrd="0" destOrd="0" presId="urn:microsoft.com/office/officeart/2005/8/layout/orgChart1"/>
    <dgm:cxn modelId="{A30D627B-373B-4B49-AF19-BFD0342347D4}" type="presParOf" srcId="{EA624C5A-DAC1-44B2-9747-A48943FC4FD8}" destId="{D022AF14-E742-42F5-95AE-FF763E4CE372}" srcOrd="0" destOrd="0" presId="urn:microsoft.com/office/officeart/2005/8/layout/orgChart1"/>
    <dgm:cxn modelId="{70419E59-A608-4813-AF56-0B6799BF859D}" type="presParOf" srcId="{EA624C5A-DAC1-44B2-9747-A48943FC4FD8}" destId="{9067CB42-717C-4A7B-9259-9FF747E5B6D2}" srcOrd="1" destOrd="0" presId="urn:microsoft.com/office/officeart/2005/8/layout/orgChart1"/>
    <dgm:cxn modelId="{DCF7612B-0797-448D-BDFE-A2D2D7156E29}" type="presParOf" srcId="{AA61865F-9C75-4BD6-85D5-592135764E19}" destId="{72CFAAF8-5FD1-437E-90B1-01A2CCE2EA7C}" srcOrd="1" destOrd="0" presId="urn:microsoft.com/office/officeart/2005/8/layout/orgChart1"/>
    <dgm:cxn modelId="{D85A8A6D-244A-4D65-80F4-7A74F5BA43F6}" type="presParOf" srcId="{AA61865F-9C75-4BD6-85D5-592135764E19}" destId="{0C49A206-F655-4D51-9F26-BF0FF162DB1D}" srcOrd="2" destOrd="0" presId="urn:microsoft.com/office/officeart/2005/8/layout/orgChart1"/>
    <dgm:cxn modelId="{8A5C5E92-6BE4-4E3E-B429-2F430E64041B}" type="presParOf" srcId="{1E1E1AE7-E29C-4A94-8D45-B155DE397182}" destId="{BCC2C9CD-8528-4455-9796-DB763C51731F}" srcOrd="2" destOrd="0" presId="urn:microsoft.com/office/officeart/2005/8/layout/orgChart1"/>
    <dgm:cxn modelId="{57AE3D08-348B-484B-9D6D-3AA20FA50E02}" type="presParOf" srcId="{1E1E1AE7-E29C-4A94-8D45-B155DE397182}" destId="{F5EB3647-386E-4F37-A2AD-7204BE0758D6}" srcOrd="3" destOrd="0" presId="urn:microsoft.com/office/officeart/2005/8/layout/orgChart1"/>
    <dgm:cxn modelId="{5AAAEE83-10FC-413E-BE91-518CAB52BBC8}" type="presParOf" srcId="{F5EB3647-386E-4F37-A2AD-7204BE0758D6}" destId="{B58356E6-EBE9-45D2-AE75-26D31EA87C7F}" srcOrd="0" destOrd="0" presId="urn:microsoft.com/office/officeart/2005/8/layout/orgChart1"/>
    <dgm:cxn modelId="{091BE131-6EB0-42D5-8CE9-2249F12E26D9}" type="presParOf" srcId="{B58356E6-EBE9-45D2-AE75-26D31EA87C7F}" destId="{B37C0CDC-D199-4D54-9A3A-E31492AAD0BB}" srcOrd="0" destOrd="0" presId="urn:microsoft.com/office/officeart/2005/8/layout/orgChart1"/>
    <dgm:cxn modelId="{7CF537F6-4C6D-4127-8ABE-2E3F2F614537}" type="presParOf" srcId="{B58356E6-EBE9-45D2-AE75-26D31EA87C7F}" destId="{CBCC78F5-A59A-40B0-83E1-990CDF09FE60}" srcOrd="1" destOrd="0" presId="urn:microsoft.com/office/officeart/2005/8/layout/orgChart1"/>
    <dgm:cxn modelId="{4253E2E3-D15F-4BF8-8E57-4C027F34EB59}" type="presParOf" srcId="{F5EB3647-386E-4F37-A2AD-7204BE0758D6}" destId="{F273C091-D540-4757-A318-25F5BD77E9F2}" srcOrd="1" destOrd="0" presId="urn:microsoft.com/office/officeart/2005/8/layout/orgChart1"/>
    <dgm:cxn modelId="{C9605E1A-EAF1-447D-A5B8-135DE3A17C45}" type="presParOf" srcId="{F5EB3647-386E-4F37-A2AD-7204BE0758D6}" destId="{16D4CEC6-100A-48FC-A27F-F9A0ACD712F3}" srcOrd="2" destOrd="0" presId="urn:microsoft.com/office/officeart/2005/8/layout/orgChart1"/>
    <dgm:cxn modelId="{987980CA-B0AB-466C-9179-B3E993F7EE33}" type="presParOf" srcId="{1E1E1AE7-E29C-4A94-8D45-B155DE397182}" destId="{765BCB67-068B-4964-9684-0F2AB4CCA767}" srcOrd="4" destOrd="0" presId="urn:microsoft.com/office/officeart/2005/8/layout/orgChart1"/>
    <dgm:cxn modelId="{358902C5-6B1C-4270-A9BF-926738178875}" type="presParOf" srcId="{1E1E1AE7-E29C-4A94-8D45-B155DE397182}" destId="{1906279C-8D52-4A10-90A3-F227AF6004B7}" srcOrd="5" destOrd="0" presId="urn:microsoft.com/office/officeart/2005/8/layout/orgChart1"/>
    <dgm:cxn modelId="{3B79BCF4-83DB-4533-8ABA-FB43B360D4A2}" type="presParOf" srcId="{1906279C-8D52-4A10-90A3-F227AF6004B7}" destId="{B821BCAA-54BD-49E1-B1DE-7EBB4202F7F0}" srcOrd="0" destOrd="0" presId="urn:microsoft.com/office/officeart/2005/8/layout/orgChart1"/>
    <dgm:cxn modelId="{5DD6F968-1F66-438B-AA05-B9BB7CB3F7E0}" type="presParOf" srcId="{B821BCAA-54BD-49E1-B1DE-7EBB4202F7F0}" destId="{E0FE6C81-5291-457E-AF73-ADF286693D8B}" srcOrd="0" destOrd="0" presId="urn:microsoft.com/office/officeart/2005/8/layout/orgChart1"/>
    <dgm:cxn modelId="{610B04C5-F480-4AA5-A87C-D764448BEFBF}" type="presParOf" srcId="{B821BCAA-54BD-49E1-B1DE-7EBB4202F7F0}" destId="{67EE4EFD-F752-47AB-AA65-B4FF2C938F5D}" srcOrd="1" destOrd="0" presId="urn:microsoft.com/office/officeart/2005/8/layout/orgChart1"/>
    <dgm:cxn modelId="{4DF514A3-FCF1-4FA3-9E2B-E4CDFC9797C7}" type="presParOf" srcId="{1906279C-8D52-4A10-90A3-F227AF6004B7}" destId="{5C3AED86-75DC-4290-92FC-93B866D3C44E}" srcOrd="1" destOrd="0" presId="urn:microsoft.com/office/officeart/2005/8/layout/orgChart1"/>
    <dgm:cxn modelId="{B94DCC11-4525-4604-B18A-AD53244FB5F1}" type="presParOf" srcId="{1906279C-8D52-4A10-90A3-F227AF6004B7}" destId="{F82287ED-713C-470D-ACF7-B8A838B8722E}" srcOrd="2" destOrd="0" presId="urn:microsoft.com/office/officeart/2005/8/layout/orgChart1"/>
    <dgm:cxn modelId="{472E9238-4B5F-42DE-9A0E-8385AAA15C22}" type="presParOf" srcId="{E7126D43-BE7A-410D-91FD-B4582F391587}" destId="{2C8FB430-7505-486E-86AF-D999140BF61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5BCB67-068B-4964-9684-0F2AB4CCA767}">
      <dsp:nvSpPr>
        <dsp:cNvPr id="0" name=""/>
        <dsp:cNvSpPr/>
      </dsp:nvSpPr>
      <dsp:spPr>
        <a:xfrm>
          <a:off x="4298156" y="1676832"/>
          <a:ext cx="3040976" cy="5277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3886"/>
              </a:lnTo>
              <a:lnTo>
                <a:pt x="3040976" y="263886"/>
              </a:lnTo>
              <a:lnTo>
                <a:pt x="3040976" y="52777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C2C9CD-8528-4455-9796-DB763C51731F}">
      <dsp:nvSpPr>
        <dsp:cNvPr id="0" name=""/>
        <dsp:cNvSpPr/>
      </dsp:nvSpPr>
      <dsp:spPr>
        <a:xfrm>
          <a:off x="4252436" y="1676832"/>
          <a:ext cx="91440" cy="52777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2777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BD6A9A-50BE-43EA-80A5-1CF838D276CB}">
      <dsp:nvSpPr>
        <dsp:cNvPr id="0" name=""/>
        <dsp:cNvSpPr/>
      </dsp:nvSpPr>
      <dsp:spPr>
        <a:xfrm>
          <a:off x="1257179" y="1676832"/>
          <a:ext cx="3040976" cy="527772"/>
        </a:xfrm>
        <a:custGeom>
          <a:avLst/>
          <a:gdLst/>
          <a:ahLst/>
          <a:cxnLst/>
          <a:rect l="0" t="0" r="0" b="0"/>
          <a:pathLst>
            <a:path>
              <a:moveTo>
                <a:pt x="3040976" y="0"/>
              </a:moveTo>
              <a:lnTo>
                <a:pt x="3040976" y="263886"/>
              </a:lnTo>
              <a:lnTo>
                <a:pt x="0" y="263886"/>
              </a:lnTo>
              <a:lnTo>
                <a:pt x="0" y="527772"/>
              </a:lnTo>
            </a:path>
          </a:pathLst>
        </a:custGeom>
        <a:noFill/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78696D-CC12-4E50-B6FB-EFE09B56C58E}">
      <dsp:nvSpPr>
        <dsp:cNvPr id="0" name=""/>
        <dsp:cNvSpPr/>
      </dsp:nvSpPr>
      <dsp:spPr>
        <a:xfrm>
          <a:off x="3041553" y="420230"/>
          <a:ext cx="2513204" cy="12566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Inferential Tests</a:t>
          </a:r>
        </a:p>
      </dsp:txBody>
      <dsp:txXfrm>
        <a:off x="3041553" y="420230"/>
        <a:ext cx="2513204" cy="1256602"/>
      </dsp:txXfrm>
    </dsp:sp>
    <dsp:sp modelId="{D022AF14-E742-42F5-95AE-FF763E4CE372}">
      <dsp:nvSpPr>
        <dsp:cNvPr id="0" name=""/>
        <dsp:cNvSpPr/>
      </dsp:nvSpPr>
      <dsp:spPr>
        <a:xfrm>
          <a:off x="577" y="2204604"/>
          <a:ext cx="2513204" cy="12566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Tests for Differences</a:t>
          </a:r>
        </a:p>
      </dsp:txBody>
      <dsp:txXfrm>
        <a:off x="577" y="2204604"/>
        <a:ext cx="2513204" cy="1256602"/>
      </dsp:txXfrm>
    </dsp:sp>
    <dsp:sp modelId="{B37C0CDC-D199-4D54-9A3A-E31492AAD0BB}">
      <dsp:nvSpPr>
        <dsp:cNvPr id="0" name=""/>
        <dsp:cNvSpPr/>
      </dsp:nvSpPr>
      <dsp:spPr>
        <a:xfrm>
          <a:off x="3041553" y="2204604"/>
          <a:ext cx="2513204" cy="12566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Tests for Relationships</a:t>
          </a:r>
        </a:p>
      </dsp:txBody>
      <dsp:txXfrm>
        <a:off x="3041553" y="2204604"/>
        <a:ext cx="2513204" cy="1256602"/>
      </dsp:txXfrm>
    </dsp:sp>
    <dsp:sp modelId="{E0FE6C81-5291-457E-AF73-ADF286693D8B}">
      <dsp:nvSpPr>
        <dsp:cNvPr id="0" name=""/>
        <dsp:cNvSpPr/>
      </dsp:nvSpPr>
      <dsp:spPr>
        <a:xfrm>
          <a:off x="6082530" y="2204604"/>
          <a:ext cx="2513204" cy="12566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Tests for Associations</a:t>
          </a:r>
        </a:p>
      </dsp:txBody>
      <dsp:txXfrm>
        <a:off x="6082530" y="2204604"/>
        <a:ext cx="2513204" cy="12566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E9BB4-1C00-465E-8D99-929DD24C6F5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D1EED-722F-4725-A990-A54AAA96F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80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Low standard deviation means the points are clustered close to the mean</a:t>
            </a:r>
          </a:p>
          <a:p>
            <a:r>
              <a:rPr lang="en-GB" dirty="0"/>
              <a:t>High standard deviation means the points are spread over a wider range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D1EED-722F-4725-A990-A54AAA96F0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0386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Boxplot shows median, interquartile range (Q1 at 25</a:t>
            </a:r>
            <a:r>
              <a:rPr lang="en-GB" baseline="30000" dirty="0"/>
              <a:t>th</a:t>
            </a:r>
            <a:r>
              <a:rPr lang="en-GB" dirty="0"/>
              <a:t> and Q3 at 75</a:t>
            </a:r>
            <a:r>
              <a:rPr lang="en-GB" baseline="30000" dirty="0"/>
              <a:t>th </a:t>
            </a:r>
            <a:r>
              <a:rPr lang="en-GB" baseline="0" dirty="0"/>
              <a:t>percentile</a:t>
            </a:r>
            <a:r>
              <a:rPr lang="en-GB" dirty="0"/>
              <a:t>) and whiskers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4D1EED-722F-4725-A990-A54AAA96F0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12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09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31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466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189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385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69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09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091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69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53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13066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1347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5020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615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5825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17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815AB-4070-4932-9B46-0ABF82049DB3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19DEB6F-9C26-4D56-83A1-35993CA98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88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uog7aYaevU&amp;list=PLiOBAYiI6xJjG2iTqgze_75YbdCTvZc4x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IrsOBy5k58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cued.blogspot.com/2017/02/por-que-trabajar-en-grupo-y-aprender-en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9ECDD-CCB4-E9FB-A49C-36563E72AC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Quantitative Data II – Data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2B349-1894-7045-E0D3-8DBB42C365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1971987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AFC48-B598-814F-87D4-BA504DFD0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993C7-E526-C45D-44B8-7BCD8D3D1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Descriptive and inferential statistics</a:t>
            </a:r>
          </a:p>
          <a:p>
            <a:r>
              <a:rPr lang="en-GB" sz="2800" dirty="0"/>
              <a:t>Choosing appropriate statistical tests</a:t>
            </a:r>
          </a:p>
          <a:p>
            <a:r>
              <a:rPr lang="en-GB" sz="2800" dirty="0"/>
              <a:t>Introduction to SPSS and R</a:t>
            </a:r>
          </a:p>
        </p:txBody>
      </p:sp>
    </p:spTree>
    <p:extLst>
      <p:ext uri="{BB962C8B-B14F-4D97-AF65-F5344CB8AC3E}">
        <p14:creationId xmlns:p14="http://schemas.microsoft.com/office/powerpoint/2010/main" val="2136853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6F615-154D-6C1A-8DA0-DD26265B1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Descriptive Statistics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0454E0A-8EA5-5232-EF88-D9CAEE7B6490}"/>
              </a:ext>
            </a:extLst>
          </p:cNvPr>
          <p:cNvGrpSpPr/>
          <p:nvPr/>
        </p:nvGrpSpPr>
        <p:grpSpPr>
          <a:xfrm>
            <a:off x="4916553" y="946994"/>
            <a:ext cx="6628803" cy="1604747"/>
            <a:chOff x="4916553" y="946994"/>
            <a:chExt cx="6628803" cy="1604747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4BB3196-B681-E294-A118-12E5BC073085}"/>
                </a:ext>
              </a:extLst>
            </p:cNvPr>
            <p:cNvSpPr/>
            <p:nvPr/>
          </p:nvSpPr>
          <p:spPr>
            <a:xfrm>
              <a:off x="7302922" y="1107470"/>
              <a:ext cx="4242434" cy="1283798"/>
            </a:xfrm>
            <a:custGeom>
              <a:avLst/>
              <a:gdLst>
                <a:gd name="csX0" fmla="*/ 213971 w 1283798"/>
                <a:gd name="csY0" fmla="*/ 0 h 4242434"/>
                <a:gd name="csX1" fmla="*/ 1069827 w 1283798"/>
                <a:gd name="csY1" fmla="*/ 0 h 4242434"/>
                <a:gd name="csX2" fmla="*/ 1283798 w 1283798"/>
                <a:gd name="csY2" fmla="*/ 213971 h 4242434"/>
                <a:gd name="csX3" fmla="*/ 1283798 w 1283798"/>
                <a:gd name="csY3" fmla="*/ 4242434 h 4242434"/>
                <a:gd name="csX4" fmla="*/ 1283798 w 1283798"/>
                <a:gd name="csY4" fmla="*/ 4242434 h 4242434"/>
                <a:gd name="csX5" fmla="*/ 0 w 1283798"/>
                <a:gd name="csY5" fmla="*/ 4242434 h 4242434"/>
                <a:gd name="csX6" fmla="*/ 0 w 1283798"/>
                <a:gd name="csY6" fmla="*/ 4242434 h 4242434"/>
                <a:gd name="csX7" fmla="*/ 0 w 1283798"/>
                <a:gd name="csY7" fmla="*/ 213971 h 4242434"/>
                <a:gd name="csX8" fmla="*/ 213971 w 1283798"/>
                <a:gd name="csY8" fmla="*/ 0 h 424243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83798" h="4242434">
                  <a:moveTo>
                    <a:pt x="1283798" y="707088"/>
                  </a:moveTo>
                  <a:lnTo>
                    <a:pt x="1283798" y="3535346"/>
                  </a:lnTo>
                  <a:cubicBezTo>
                    <a:pt x="1283798" y="3925860"/>
                    <a:pt x="1254809" y="4242434"/>
                    <a:pt x="1219048" y="4242434"/>
                  </a:cubicBezTo>
                  <a:lnTo>
                    <a:pt x="0" y="4242434"/>
                  </a:lnTo>
                  <a:lnTo>
                    <a:pt x="0" y="424243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19048" y="0"/>
                  </a:lnTo>
                  <a:cubicBezTo>
                    <a:pt x="1254809" y="0"/>
                    <a:pt x="1283798" y="316574"/>
                    <a:pt x="1283798" y="707088"/>
                  </a:cubicBezTo>
                  <a:close/>
                </a:path>
              </a:pathLst>
            </a:custGeom>
          </p:spPr>
          <p:style>
            <a:ln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08390" rIns="154110" bIns="108390" numCol="1" spcCol="1270" anchor="ctr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Mode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Median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Mean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C02AD2A-9320-47C2-BD25-8FDBE9E44E06}"/>
                </a:ext>
              </a:extLst>
            </p:cNvPr>
            <p:cNvSpPr/>
            <p:nvPr/>
          </p:nvSpPr>
          <p:spPr>
            <a:xfrm>
              <a:off x="4916553" y="946994"/>
              <a:ext cx="2386369" cy="1604747"/>
            </a:xfrm>
            <a:custGeom>
              <a:avLst/>
              <a:gdLst>
                <a:gd name="csX0" fmla="*/ 0 w 2386369"/>
                <a:gd name="csY0" fmla="*/ 267463 h 1604747"/>
                <a:gd name="csX1" fmla="*/ 267463 w 2386369"/>
                <a:gd name="csY1" fmla="*/ 0 h 1604747"/>
                <a:gd name="csX2" fmla="*/ 2118906 w 2386369"/>
                <a:gd name="csY2" fmla="*/ 0 h 1604747"/>
                <a:gd name="csX3" fmla="*/ 2386369 w 2386369"/>
                <a:gd name="csY3" fmla="*/ 267463 h 1604747"/>
                <a:gd name="csX4" fmla="*/ 2386369 w 2386369"/>
                <a:gd name="csY4" fmla="*/ 1337284 h 1604747"/>
                <a:gd name="csX5" fmla="*/ 2118906 w 2386369"/>
                <a:gd name="csY5" fmla="*/ 1604747 h 1604747"/>
                <a:gd name="csX6" fmla="*/ 267463 w 2386369"/>
                <a:gd name="csY6" fmla="*/ 1604747 h 1604747"/>
                <a:gd name="csX7" fmla="*/ 0 w 2386369"/>
                <a:gd name="csY7" fmla="*/ 1337284 h 1604747"/>
                <a:gd name="csX8" fmla="*/ 0 w 2386369"/>
                <a:gd name="csY8" fmla="*/ 267463 h 16047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86369" h="1604747">
                  <a:moveTo>
                    <a:pt x="0" y="267463"/>
                  </a:moveTo>
                  <a:cubicBezTo>
                    <a:pt x="0" y="119747"/>
                    <a:pt x="119747" y="0"/>
                    <a:pt x="267463" y="0"/>
                  </a:cubicBezTo>
                  <a:lnTo>
                    <a:pt x="2118906" y="0"/>
                  </a:lnTo>
                  <a:cubicBezTo>
                    <a:pt x="2266622" y="0"/>
                    <a:pt x="2386369" y="119747"/>
                    <a:pt x="2386369" y="267463"/>
                  </a:cubicBezTo>
                  <a:lnTo>
                    <a:pt x="2386369" y="1337284"/>
                  </a:lnTo>
                  <a:cubicBezTo>
                    <a:pt x="2386369" y="1485000"/>
                    <a:pt x="2266622" y="1604747"/>
                    <a:pt x="2118906" y="1604747"/>
                  </a:cubicBezTo>
                  <a:lnTo>
                    <a:pt x="267463" y="1604747"/>
                  </a:lnTo>
                  <a:cubicBezTo>
                    <a:pt x="119747" y="1604747"/>
                    <a:pt x="0" y="1485000"/>
                    <a:pt x="0" y="1337284"/>
                  </a:cubicBezTo>
                  <a:lnTo>
                    <a:pt x="0" y="267463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2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447" tIns="137392" rIns="196447" bIns="137392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Central Tendency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233488-F9EF-7D8A-F2E0-26635067005A}"/>
              </a:ext>
            </a:extLst>
          </p:cNvPr>
          <p:cNvGrpSpPr/>
          <p:nvPr/>
        </p:nvGrpSpPr>
        <p:grpSpPr>
          <a:xfrm>
            <a:off x="4916553" y="2631979"/>
            <a:ext cx="6628803" cy="1604747"/>
            <a:chOff x="4916553" y="2631979"/>
            <a:chExt cx="6628803" cy="1604747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F14811-E2BA-3F6A-F369-85F17C5B2850}"/>
                </a:ext>
              </a:extLst>
            </p:cNvPr>
            <p:cNvSpPr/>
            <p:nvPr/>
          </p:nvSpPr>
          <p:spPr>
            <a:xfrm>
              <a:off x="7302922" y="2792454"/>
              <a:ext cx="4242434" cy="1283798"/>
            </a:xfrm>
            <a:custGeom>
              <a:avLst/>
              <a:gdLst>
                <a:gd name="csX0" fmla="*/ 213971 w 1283798"/>
                <a:gd name="csY0" fmla="*/ 0 h 4242434"/>
                <a:gd name="csX1" fmla="*/ 1069827 w 1283798"/>
                <a:gd name="csY1" fmla="*/ 0 h 4242434"/>
                <a:gd name="csX2" fmla="*/ 1283798 w 1283798"/>
                <a:gd name="csY2" fmla="*/ 213971 h 4242434"/>
                <a:gd name="csX3" fmla="*/ 1283798 w 1283798"/>
                <a:gd name="csY3" fmla="*/ 4242434 h 4242434"/>
                <a:gd name="csX4" fmla="*/ 1283798 w 1283798"/>
                <a:gd name="csY4" fmla="*/ 4242434 h 4242434"/>
                <a:gd name="csX5" fmla="*/ 0 w 1283798"/>
                <a:gd name="csY5" fmla="*/ 4242434 h 4242434"/>
                <a:gd name="csX6" fmla="*/ 0 w 1283798"/>
                <a:gd name="csY6" fmla="*/ 4242434 h 4242434"/>
                <a:gd name="csX7" fmla="*/ 0 w 1283798"/>
                <a:gd name="csY7" fmla="*/ 213971 h 4242434"/>
                <a:gd name="csX8" fmla="*/ 213971 w 1283798"/>
                <a:gd name="csY8" fmla="*/ 0 h 424243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83798" h="4242434">
                  <a:moveTo>
                    <a:pt x="1283798" y="707088"/>
                  </a:moveTo>
                  <a:lnTo>
                    <a:pt x="1283798" y="3535346"/>
                  </a:lnTo>
                  <a:cubicBezTo>
                    <a:pt x="1283798" y="3925860"/>
                    <a:pt x="1254809" y="4242434"/>
                    <a:pt x="1219048" y="4242434"/>
                  </a:cubicBezTo>
                  <a:lnTo>
                    <a:pt x="0" y="4242434"/>
                  </a:lnTo>
                  <a:lnTo>
                    <a:pt x="0" y="424243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19048" y="0"/>
                  </a:lnTo>
                  <a:cubicBezTo>
                    <a:pt x="1254809" y="0"/>
                    <a:pt x="1283798" y="316574"/>
                    <a:pt x="1283798" y="707088"/>
                  </a:cubicBezTo>
                  <a:close/>
                </a:path>
              </a:pathLst>
            </a:custGeom>
          </p:spPr>
          <p:style>
            <a:ln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08390" rIns="154110" bIns="108390" numCol="1" spcCol="1270" anchor="ctr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Range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Variance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Standard Deviation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AF05C12-B6B3-F9C9-B89A-0A2960658378}"/>
                </a:ext>
              </a:extLst>
            </p:cNvPr>
            <p:cNvSpPr/>
            <p:nvPr/>
          </p:nvSpPr>
          <p:spPr>
            <a:xfrm>
              <a:off x="4916553" y="2631979"/>
              <a:ext cx="2386369" cy="1604747"/>
            </a:xfrm>
            <a:custGeom>
              <a:avLst/>
              <a:gdLst>
                <a:gd name="csX0" fmla="*/ 0 w 2386369"/>
                <a:gd name="csY0" fmla="*/ 267463 h 1604747"/>
                <a:gd name="csX1" fmla="*/ 267463 w 2386369"/>
                <a:gd name="csY1" fmla="*/ 0 h 1604747"/>
                <a:gd name="csX2" fmla="*/ 2118906 w 2386369"/>
                <a:gd name="csY2" fmla="*/ 0 h 1604747"/>
                <a:gd name="csX3" fmla="*/ 2386369 w 2386369"/>
                <a:gd name="csY3" fmla="*/ 267463 h 1604747"/>
                <a:gd name="csX4" fmla="*/ 2386369 w 2386369"/>
                <a:gd name="csY4" fmla="*/ 1337284 h 1604747"/>
                <a:gd name="csX5" fmla="*/ 2118906 w 2386369"/>
                <a:gd name="csY5" fmla="*/ 1604747 h 1604747"/>
                <a:gd name="csX6" fmla="*/ 267463 w 2386369"/>
                <a:gd name="csY6" fmla="*/ 1604747 h 1604747"/>
                <a:gd name="csX7" fmla="*/ 0 w 2386369"/>
                <a:gd name="csY7" fmla="*/ 1337284 h 1604747"/>
                <a:gd name="csX8" fmla="*/ 0 w 2386369"/>
                <a:gd name="csY8" fmla="*/ 267463 h 16047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86369" h="1604747">
                  <a:moveTo>
                    <a:pt x="0" y="267463"/>
                  </a:moveTo>
                  <a:cubicBezTo>
                    <a:pt x="0" y="119747"/>
                    <a:pt x="119747" y="0"/>
                    <a:pt x="267463" y="0"/>
                  </a:cubicBezTo>
                  <a:lnTo>
                    <a:pt x="2118906" y="0"/>
                  </a:lnTo>
                  <a:cubicBezTo>
                    <a:pt x="2266622" y="0"/>
                    <a:pt x="2386369" y="119747"/>
                    <a:pt x="2386369" y="267463"/>
                  </a:cubicBezTo>
                  <a:lnTo>
                    <a:pt x="2386369" y="1337284"/>
                  </a:lnTo>
                  <a:cubicBezTo>
                    <a:pt x="2386369" y="1485000"/>
                    <a:pt x="2266622" y="1604747"/>
                    <a:pt x="2118906" y="1604747"/>
                  </a:cubicBezTo>
                  <a:lnTo>
                    <a:pt x="267463" y="1604747"/>
                  </a:lnTo>
                  <a:cubicBezTo>
                    <a:pt x="119747" y="1604747"/>
                    <a:pt x="0" y="1485000"/>
                    <a:pt x="0" y="1337284"/>
                  </a:cubicBezTo>
                  <a:lnTo>
                    <a:pt x="0" y="267463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3">
                <a:hueOff val="0"/>
                <a:satOff val="0"/>
                <a:lumOff val="0"/>
                <a:alphaOff val="0"/>
              </a:schemeClr>
            </a:fillRef>
            <a:effectRef idx="2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447" tIns="137392" rIns="196447" bIns="137392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Dispersion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0983978-2B60-8217-776D-57031B781E91}"/>
              </a:ext>
            </a:extLst>
          </p:cNvPr>
          <p:cNvGrpSpPr/>
          <p:nvPr/>
        </p:nvGrpSpPr>
        <p:grpSpPr>
          <a:xfrm>
            <a:off x="4916553" y="4316964"/>
            <a:ext cx="6628803" cy="1604747"/>
            <a:chOff x="4916553" y="4316964"/>
            <a:chExt cx="6628803" cy="1604747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53C6017-1A11-D608-175D-9369445A10C6}"/>
                </a:ext>
              </a:extLst>
            </p:cNvPr>
            <p:cNvSpPr/>
            <p:nvPr/>
          </p:nvSpPr>
          <p:spPr>
            <a:xfrm>
              <a:off x="7302922" y="4477439"/>
              <a:ext cx="4242434" cy="1283798"/>
            </a:xfrm>
            <a:custGeom>
              <a:avLst/>
              <a:gdLst>
                <a:gd name="csX0" fmla="*/ 213971 w 1283798"/>
                <a:gd name="csY0" fmla="*/ 0 h 4242434"/>
                <a:gd name="csX1" fmla="*/ 1069827 w 1283798"/>
                <a:gd name="csY1" fmla="*/ 0 h 4242434"/>
                <a:gd name="csX2" fmla="*/ 1283798 w 1283798"/>
                <a:gd name="csY2" fmla="*/ 213971 h 4242434"/>
                <a:gd name="csX3" fmla="*/ 1283798 w 1283798"/>
                <a:gd name="csY3" fmla="*/ 4242434 h 4242434"/>
                <a:gd name="csX4" fmla="*/ 1283798 w 1283798"/>
                <a:gd name="csY4" fmla="*/ 4242434 h 4242434"/>
                <a:gd name="csX5" fmla="*/ 0 w 1283798"/>
                <a:gd name="csY5" fmla="*/ 4242434 h 4242434"/>
                <a:gd name="csX6" fmla="*/ 0 w 1283798"/>
                <a:gd name="csY6" fmla="*/ 4242434 h 4242434"/>
                <a:gd name="csX7" fmla="*/ 0 w 1283798"/>
                <a:gd name="csY7" fmla="*/ 213971 h 4242434"/>
                <a:gd name="csX8" fmla="*/ 213971 w 1283798"/>
                <a:gd name="csY8" fmla="*/ 0 h 4242434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283798" h="4242434">
                  <a:moveTo>
                    <a:pt x="1283798" y="707088"/>
                  </a:moveTo>
                  <a:lnTo>
                    <a:pt x="1283798" y="3535346"/>
                  </a:lnTo>
                  <a:cubicBezTo>
                    <a:pt x="1283798" y="3925860"/>
                    <a:pt x="1254809" y="4242434"/>
                    <a:pt x="1219048" y="4242434"/>
                  </a:cubicBezTo>
                  <a:lnTo>
                    <a:pt x="0" y="4242434"/>
                  </a:lnTo>
                  <a:lnTo>
                    <a:pt x="0" y="424243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19048" y="0"/>
                  </a:lnTo>
                  <a:cubicBezTo>
                    <a:pt x="1254809" y="0"/>
                    <a:pt x="1283798" y="316574"/>
                    <a:pt x="1283798" y="707088"/>
                  </a:cubicBezTo>
                  <a:close/>
                </a:path>
              </a:pathLst>
            </a:custGeom>
          </p:spPr>
          <p:style>
            <a:ln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108390" rIns="154110" bIns="108390" numCol="1" spcCol="1270" anchor="ctr" anchorCtr="0">
              <a:noAutofit/>
            </a:bodyPr>
            <a:lstStyle/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Histograms</a:t>
              </a:r>
            </a:p>
            <a:p>
              <a:pPr marL="228600" lvl="1" indent="-22860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400" kern="1200" dirty="0"/>
                <a:t>Boxplots</a:t>
              </a: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7B15269-7ECE-1AD3-EC23-A5D593DE1B48}"/>
                </a:ext>
              </a:extLst>
            </p:cNvPr>
            <p:cNvSpPr/>
            <p:nvPr/>
          </p:nvSpPr>
          <p:spPr>
            <a:xfrm>
              <a:off x="4916553" y="4316964"/>
              <a:ext cx="2386369" cy="1604747"/>
            </a:xfrm>
            <a:custGeom>
              <a:avLst/>
              <a:gdLst>
                <a:gd name="csX0" fmla="*/ 0 w 2386369"/>
                <a:gd name="csY0" fmla="*/ 267463 h 1604747"/>
                <a:gd name="csX1" fmla="*/ 267463 w 2386369"/>
                <a:gd name="csY1" fmla="*/ 0 h 1604747"/>
                <a:gd name="csX2" fmla="*/ 2118906 w 2386369"/>
                <a:gd name="csY2" fmla="*/ 0 h 1604747"/>
                <a:gd name="csX3" fmla="*/ 2386369 w 2386369"/>
                <a:gd name="csY3" fmla="*/ 267463 h 1604747"/>
                <a:gd name="csX4" fmla="*/ 2386369 w 2386369"/>
                <a:gd name="csY4" fmla="*/ 1337284 h 1604747"/>
                <a:gd name="csX5" fmla="*/ 2118906 w 2386369"/>
                <a:gd name="csY5" fmla="*/ 1604747 h 1604747"/>
                <a:gd name="csX6" fmla="*/ 267463 w 2386369"/>
                <a:gd name="csY6" fmla="*/ 1604747 h 1604747"/>
                <a:gd name="csX7" fmla="*/ 0 w 2386369"/>
                <a:gd name="csY7" fmla="*/ 1337284 h 1604747"/>
                <a:gd name="csX8" fmla="*/ 0 w 2386369"/>
                <a:gd name="csY8" fmla="*/ 267463 h 160474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86369" h="1604747">
                  <a:moveTo>
                    <a:pt x="0" y="267463"/>
                  </a:moveTo>
                  <a:cubicBezTo>
                    <a:pt x="0" y="119747"/>
                    <a:pt x="119747" y="0"/>
                    <a:pt x="267463" y="0"/>
                  </a:cubicBezTo>
                  <a:lnTo>
                    <a:pt x="2118906" y="0"/>
                  </a:lnTo>
                  <a:cubicBezTo>
                    <a:pt x="2266622" y="0"/>
                    <a:pt x="2386369" y="119747"/>
                    <a:pt x="2386369" y="267463"/>
                  </a:cubicBezTo>
                  <a:lnTo>
                    <a:pt x="2386369" y="1337284"/>
                  </a:lnTo>
                  <a:cubicBezTo>
                    <a:pt x="2386369" y="1485000"/>
                    <a:pt x="2266622" y="1604747"/>
                    <a:pt x="2118906" y="1604747"/>
                  </a:cubicBezTo>
                  <a:lnTo>
                    <a:pt x="267463" y="1604747"/>
                  </a:lnTo>
                  <a:cubicBezTo>
                    <a:pt x="119747" y="1604747"/>
                    <a:pt x="0" y="1485000"/>
                    <a:pt x="0" y="1337284"/>
                  </a:cubicBezTo>
                  <a:lnTo>
                    <a:pt x="0" y="267463"/>
                  </a:lnTo>
                  <a:close/>
                </a:path>
              </a:pathLst>
            </a:cu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2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447" tIns="137392" rIns="196447" bIns="137392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Visual Summaries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07867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C10FA-E527-09C8-D801-1388E6180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 Tendency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D9834-9A77-6F61-98EB-A7ECC94B1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Mode is the value that more frequently appears in the dataset</a:t>
            </a:r>
          </a:p>
          <a:p>
            <a:r>
              <a:rPr lang="en-GB" dirty="0"/>
              <a:t>Median is the middle value of the dataset</a:t>
            </a:r>
          </a:p>
          <a:p>
            <a:r>
              <a:rPr lang="en-GB" dirty="0"/>
              <a:t>Mean is the average value of the dataset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800" dirty="0"/>
              <a:t>10, 6, 6, 4, 15, 14, 8, 18, 13, 5, 1, 6, 18, 15, 5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dirty="0"/>
              <a:t>Mode is 6</a:t>
            </a:r>
          </a:p>
          <a:p>
            <a:r>
              <a:rPr lang="en-GB" dirty="0"/>
              <a:t>Median is 8</a:t>
            </a:r>
          </a:p>
          <a:p>
            <a:r>
              <a:rPr lang="en-GB" dirty="0"/>
              <a:t>Mean is 9.6</a:t>
            </a:r>
          </a:p>
        </p:txBody>
      </p:sp>
    </p:spTree>
    <p:extLst>
      <p:ext uri="{BB962C8B-B14F-4D97-AF65-F5344CB8AC3E}">
        <p14:creationId xmlns:p14="http://schemas.microsoft.com/office/powerpoint/2010/main" val="3995513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DD4E5-9AA8-64A3-A41D-23616D7A3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E89E1-8AB5-C021-1BC1-6556AEF6A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Range is the difference between the highest and lowest values in the dataset</a:t>
            </a:r>
          </a:p>
          <a:p>
            <a:r>
              <a:rPr lang="en-GB" dirty="0"/>
              <a:t>Variance is a measure of how far data points spread out from the mean</a:t>
            </a:r>
          </a:p>
          <a:p>
            <a:r>
              <a:rPr lang="en-GB" dirty="0"/>
              <a:t>Standard Deviation is a statistical measure that quantifies the amount of variation in a set of data values related to the mean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800" dirty="0"/>
              <a:t>10, 6, 6, 4, 15, 14, 8, 18, 13, 5, 1, 6, 18, 15, 5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dirty="0"/>
              <a:t>Range is 17</a:t>
            </a:r>
          </a:p>
          <a:p>
            <a:r>
              <a:rPr lang="en-GB" dirty="0"/>
              <a:t>Variance is ≈28.69</a:t>
            </a:r>
          </a:p>
          <a:p>
            <a:r>
              <a:rPr lang="en-GB" dirty="0"/>
              <a:t>Standard Deviation is ≈5.36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Variance and Standard Deviation of a Sample">
            <a:extLst>
              <a:ext uri="{FF2B5EF4-FFF2-40B4-BE49-F238E27FC236}">
                <a16:creationId xmlns:a16="http://schemas.microsoft.com/office/drawing/2014/main" id="{BED2C6F3-FA41-2E2D-4F1B-7B22480A6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202" y="195876"/>
            <a:ext cx="4876800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48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1221CE-EB85-7E23-B2F1-733A09A8F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Summaries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34EBAFB-2063-9B12-B858-FB5690E055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4334"/>
            <a:ext cx="6547634" cy="4092270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B9BC42A-B345-AEE3-1DEB-F252601B68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860" y="1316244"/>
            <a:ext cx="5746140" cy="478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40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ngled shot of pen on a graph">
            <a:extLst>
              <a:ext uri="{FF2B5EF4-FFF2-40B4-BE49-F238E27FC236}">
                <a16:creationId xmlns:a16="http://schemas.microsoft.com/office/drawing/2014/main" id="{C9657117-F9B6-F0FD-E67C-5161B120A3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891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6ECEEC3-2112-3D17-920B-36744C25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Inferential Statistics: What they actually do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7D30B1-3D5E-B80A-36BF-3D5F9B367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/>
              <a:t>Use sample data to make generalisations about a population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Estimate population parameters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Test hypotheses about relationships or differences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Quantify uncertainty in conclusions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i="1" dirty="0"/>
              <a:t>Descriptive statistics summarise what we have, inferential statistics help us to say something about what we don’t have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97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8C9396-4138-0B0A-090A-1932FB2F8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Population vs Sample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0F09773-4087-A244-F681-9D7C54CC60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Population is everything or everyone we care about</a:t>
            </a:r>
          </a:p>
          <a:p>
            <a:r>
              <a:rPr lang="en-GB" dirty="0"/>
              <a:t>Sample is the subset we are actually testing</a:t>
            </a:r>
          </a:p>
          <a:p>
            <a:r>
              <a:rPr lang="en-GB" dirty="0"/>
              <a:t>For example, a population could be postgraduate students, a sample could be this class</a:t>
            </a:r>
          </a:p>
          <a:p>
            <a:r>
              <a:rPr lang="en-GB" dirty="0"/>
              <a:t>Sampling error is the natural variation between sample and population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69AFC3-00D5-A877-3924-94AFC12A03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0291A73-35DD-630F-6C07-FD5F888BF7BE}"/>
              </a:ext>
            </a:extLst>
          </p:cNvPr>
          <p:cNvSpPr/>
          <p:nvPr/>
        </p:nvSpPr>
        <p:spPr>
          <a:xfrm>
            <a:off x="5089970" y="2160588"/>
            <a:ext cx="4184032" cy="388077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Population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9DE6A43-C5D5-2131-AEDA-D5AF351D1E02}"/>
              </a:ext>
            </a:extLst>
          </p:cNvPr>
          <p:cNvSpPr/>
          <p:nvPr/>
        </p:nvSpPr>
        <p:spPr>
          <a:xfrm>
            <a:off x="6011500" y="2641349"/>
            <a:ext cx="1466662" cy="787651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Sample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6B17769-0607-DDA8-1648-4DF1186708D6}"/>
              </a:ext>
            </a:extLst>
          </p:cNvPr>
          <p:cNvSpPr/>
          <p:nvPr/>
        </p:nvSpPr>
        <p:spPr>
          <a:xfrm>
            <a:off x="7181986" y="4694977"/>
            <a:ext cx="1466662" cy="787651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Sample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B260E31-2E0F-4F38-E9BD-8C32D850EFE6}"/>
              </a:ext>
            </a:extLst>
          </p:cNvPr>
          <p:cNvSpPr/>
          <p:nvPr/>
        </p:nvSpPr>
        <p:spPr>
          <a:xfrm>
            <a:off x="5366433" y="4341355"/>
            <a:ext cx="1466662" cy="787651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Sample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93854DE-89A4-2AAF-E3DA-412B5130CB0B}"/>
              </a:ext>
            </a:extLst>
          </p:cNvPr>
          <p:cNvSpPr/>
          <p:nvPr/>
        </p:nvSpPr>
        <p:spPr>
          <a:xfrm>
            <a:off x="7469108" y="3196377"/>
            <a:ext cx="1466662" cy="787651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416974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mplex math formulas on a blackboard">
            <a:extLst>
              <a:ext uri="{FF2B5EF4-FFF2-40B4-BE49-F238E27FC236}">
                <a16:creationId xmlns:a16="http://schemas.microsoft.com/office/drawing/2014/main" id="{4B5DC7AE-A36E-9E19-CCCF-A3FF69317A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98" r="874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DC6B9C7-99EB-07D7-7C26-B869588E3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sz="3300"/>
              <a:t>The Logic of Hypothesis Testing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27E212-F10D-84EE-24F3-1E9C1A4A0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/>
              <a:t>This is the conceptual backbone:</a:t>
            </a:r>
          </a:p>
          <a:p>
            <a:pPr>
              <a:buFont typeface="+mj-lt"/>
              <a:buAutoNum type="arabicPeriod"/>
            </a:pPr>
            <a:r>
              <a:rPr lang="en-GB" sz="1700" dirty="0"/>
              <a:t>Assume the null hypothesis is true</a:t>
            </a:r>
          </a:p>
          <a:p>
            <a:pPr>
              <a:buFont typeface="+mj-lt"/>
              <a:buAutoNum type="arabicPeriod"/>
            </a:pPr>
            <a:r>
              <a:rPr lang="en-GB" sz="1700" dirty="0"/>
              <a:t>Collect data</a:t>
            </a:r>
          </a:p>
          <a:p>
            <a:pPr>
              <a:buFont typeface="+mj-lt"/>
              <a:buAutoNum type="arabicPeriod"/>
            </a:pPr>
            <a:r>
              <a:rPr lang="en-GB" sz="1700" dirty="0"/>
              <a:t>Ask: How surprising is this data if the null hypothesis were true?</a:t>
            </a:r>
          </a:p>
          <a:p>
            <a:pPr>
              <a:buFont typeface="+mj-lt"/>
              <a:buAutoNum type="arabicPeriod"/>
            </a:pPr>
            <a:r>
              <a:rPr lang="en-GB" sz="1700" dirty="0"/>
              <a:t>If it is very surprising, reject the null hypothesis</a:t>
            </a:r>
          </a:p>
          <a:p>
            <a:pPr>
              <a:buFont typeface="+mj-lt"/>
              <a:buAutoNum type="arabicPeriod"/>
            </a:pPr>
            <a:r>
              <a:rPr lang="en-GB" sz="1700" dirty="0"/>
              <a:t>If it is not surprising, accept the null hypothesis</a:t>
            </a:r>
          </a:p>
          <a:p>
            <a:pPr>
              <a:buFont typeface="+mj-lt"/>
              <a:buAutoNum type="arabicPeriod"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This surprise level is the p-value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68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1F26F-71BB-7A0F-3354-B2804261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P-Values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13454-0997-BC5F-2BB7-D7F3CF16C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p-value </a:t>
            </a:r>
            <a:r>
              <a:rPr lang="en-GB" dirty="0"/>
              <a:t>is the probability of getting results </a:t>
            </a:r>
            <a:r>
              <a:rPr lang="en-GB" i="1" dirty="0"/>
              <a:t>at least as extreme as ours </a:t>
            </a:r>
            <a:r>
              <a:rPr lang="en-GB" dirty="0"/>
              <a:t>if the null hypothesis were true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p-value </a:t>
            </a:r>
            <a:r>
              <a:rPr lang="en-GB" b="1" dirty="0"/>
              <a:t>does not</a:t>
            </a:r>
            <a:r>
              <a:rPr lang="en-GB" dirty="0"/>
              <a:t> tell us:</a:t>
            </a:r>
          </a:p>
          <a:p>
            <a:r>
              <a:rPr lang="en-GB" dirty="0"/>
              <a:t>The probability the hypothesis is true</a:t>
            </a:r>
          </a:p>
          <a:p>
            <a:r>
              <a:rPr lang="en-GB" dirty="0"/>
              <a:t>The importance of the results</a:t>
            </a:r>
          </a:p>
          <a:p>
            <a:r>
              <a:rPr lang="en-GB" dirty="0"/>
              <a:t>The size of the effect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If p is less than 0.05 (p&lt;.05) </a:t>
            </a:r>
            <a:r>
              <a:rPr lang="en-GB" dirty="0">
                <a:solidFill>
                  <a:srgbClr val="00B050"/>
                </a:solidFill>
                <a:sym typeface="Wingdings" panose="05000000000000000000" pitchFamily="2" charset="2"/>
              </a:rPr>
              <a:t> unlikely under the null hypothesis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If p is greater than 0.05 (p&gt;.05)  not unusual under the null hypothesis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10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graph graphic">
            <a:extLst>
              <a:ext uri="{FF2B5EF4-FFF2-40B4-BE49-F238E27FC236}">
                <a16:creationId xmlns:a16="http://schemas.microsoft.com/office/drawing/2014/main" id="{EB48AC70-F2C2-264C-4BFE-ECD91E8E32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8" r="5773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72BBBD-D7BC-A151-1DB7-F319E2688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Effect Sizes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1B887-B381-08CD-03D5-25C6B1101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Effect sizes tell us how big the difference or relationship is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Examples include: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Cohen’s d (difference between groups)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Pearson’s r (strength of correlation)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Odds rations (categorical outcomes)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Why they matter: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 tiny effect can be statistically significant with a large sample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 large effect can be non-significant with a small sample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270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92A83-031C-F998-9B88-A6DD2A414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Inferential Tests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DDB3F52-D2A6-24FA-73CA-0ADDCA84A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8581212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619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78696D-CC12-4E50-B6FB-EFE09B56C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6778696D-CC12-4E50-B6FB-EFE09B56C5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BD6A9A-50BE-43EA-80A5-1CF838D276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6BBD6A9A-50BE-43EA-80A5-1CF838D276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22AF14-E742-42F5-95AE-FF763E4CE3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D022AF14-E742-42F5-95AE-FF763E4CE3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C2C9CD-8528-4455-9796-DB763C5173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BCC2C9CD-8528-4455-9796-DB763C5173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7C0CDC-D199-4D54-9A3A-E31492AAD0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B37C0CDC-D199-4D54-9A3A-E31492AAD0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5BCB67-068B-4964-9684-0F2AB4CCA7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4">
                                            <p:graphicEl>
                                              <a:dgm id="{765BCB67-068B-4964-9684-0F2AB4CCA7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FE6C81-5291-457E-AF73-ADF286693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E0FE6C81-5291-457E-AF73-ADF286693D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C79BC-B30C-CEB8-6924-88E7653E4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Tests for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1ABB7-34F5-728B-267E-8C8098AAE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T-Test or Mann-Whitney U – Compares 2 groups</a:t>
            </a:r>
          </a:p>
          <a:p>
            <a:r>
              <a:rPr lang="en-GB" dirty="0"/>
              <a:t>ANOVA or Kruskal-Wallis – compares 3 or more groups</a:t>
            </a:r>
          </a:p>
          <a:p>
            <a:r>
              <a:rPr lang="en-GB" dirty="0"/>
              <a:t>Paired Tests or Wilcoxon Signed-Rank – same participants tested twice</a:t>
            </a:r>
          </a:p>
        </p:txBody>
      </p:sp>
      <p:pic>
        <p:nvPicPr>
          <p:cNvPr id="7" name="Picture 6" descr="Close up of a red and black marbles">
            <a:extLst>
              <a:ext uri="{FF2B5EF4-FFF2-40B4-BE49-F238E27FC236}">
                <a16:creationId xmlns:a16="http://schemas.microsoft.com/office/drawing/2014/main" id="{E5721D3D-A244-10F7-EE64-CCF51C73F2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79" r="1418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72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C629A89-8338-FC8F-BEB2-BF5F40E127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80" r="17533" b="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C24460-05FD-DF8A-7B87-D6961D2C9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Tests for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2585-AAC1-7699-56B2-076193325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Correlation – looking at the strength and direction of relationships</a:t>
            </a:r>
          </a:p>
          <a:p>
            <a:r>
              <a:rPr lang="en-GB" dirty="0"/>
              <a:t>Regression – prediction of relationships</a:t>
            </a:r>
          </a:p>
          <a:p>
            <a:r>
              <a:rPr lang="en-GB" dirty="0"/>
              <a:t>Pearson r or Spearman rho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ECF75C30-EE41-22DB-5C8C-C83F1E6084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41" r="13169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D692D0-C92F-2C5B-26A9-BC60F62A1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Test for Association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316CD-454C-EED1-91AE-D52681286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5" y="4050831"/>
            <a:ext cx="4079721" cy="10969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1600" dirty="0"/>
              <a:t>Chi-Square – associations between categorical variables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56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A08E0-7122-CC8E-D7D7-5B7C27C19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Parametric or Non-Parametric Testing?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7A061-DA9F-9A68-E2C5-286BA72639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Parametric testing assumes that:</a:t>
            </a:r>
          </a:p>
          <a:p>
            <a:pPr lvl="1"/>
            <a:r>
              <a:rPr lang="en-GB" dirty="0"/>
              <a:t>Data has normal distribution</a:t>
            </a:r>
          </a:p>
          <a:p>
            <a:pPr lvl="1"/>
            <a:r>
              <a:rPr lang="en-GB" dirty="0"/>
              <a:t>Groups have similar variability</a:t>
            </a:r>
          </a:p>
          <a:p>
            <a:pPr lvl="1"/>
            <a:r>
              <a:rPr lang="en-GB" dirty="0"/>
              <a:t>Interval or ratio data (continuous, numeric data)</a:t>
            </a:r>
          </a:p>
          <a:p>
            <a:pPr lvl="1"/>
            <a:r>
              <a:rPr lang="en-GB" dirty="0"/>
              <a:t>Observations are independent</a:t>
            </a:r>
          </a:p>
          <a:p>
            <a:r>
              <a:rPr lang="en-GB" dirty="0"/>
              <a:t>Advantages:</a:t>
            </a:r>
          </a:p>
          <a:p>
            <a:pPr lvl="1"/>
            <a:r>
              <a:rPr lang="en-GB" dirty="0"/>
              <a:t>More statistical power</a:t>
            </a:r>
          </a:p>
          <a:p>
            <a:pPr lvl="1"/>
            <a:r>
              <a:rPr lang="en-GB" dirty="0"/>
              <a:t>More precise estimates</a:t>
            </a:r>
          </a:p>
          <a:p>
            <a:pPr lvl="1"/>
            <a:r>
              <a:rPr lang="en-GB" dirty="0"/>
              <a:t>Widely used and understood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2EE3EF-FFDB-2470-76C2-A9FFC55B08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Non-Parametric testing does not assume normality and often uses ranks instead of raw score</a:t>
            </a:r>
          </a:p>
          <a:p>
            <a:r>
              <a:rPr lang="en-GB" dirty="0"/>
              <a:t>Good for when data are skewed, ordinal, contain outliers or small sample sizes</a:t>
            </a:r>
          </a:p>
          <a:p>
            <a:r>
              <a:rPr lang="en-GB" dirty="0"/>
              <a:t>Advantages:</a:t>
            </a:r>
          </a:p>
          <a:p>
            <a:pPr lvl="1"/>
            <a:r>
              <a:rPr lang="en-GB" dirty="0"/>
              <a:t>Fewer assumptions</a:t>
            </a:r>
          </a:p>
          <a:p>
            <a:pPr lvl="1"/>
            <a:r>
              <a:rPr lang="en-GB" dirty="0"/>
              <a:t>Robust to outliers</a:t>
            </a:r>
          </a:p>
          <a:p>
            <a:pPr lvl="1"/>
            <a:r>
              <a:rPr lang="en-GB" dirty="0"/>
              <a:t>Suitable for ordinal data</a:t>
            </a:r>
          </a:p>
          <a:p>
            <a:r>
              <a:rPr lang="en-GB" dirty="0"/>
              <a:t>Disadvantages:</a:t>
            </a:r>
          </a:p>
          <a:p>
            <a:pPr lvl="1"/>
            <a:r>
              <a:rPr lang="en-GB" dirty="0"/>
              <a:t>Less statistic power</a:t>
            </a:r>
          </a:p>
          <a:p>
            <a:pPr lvl="1"/>
            <a:r>
              <a:rPr lang="en-GB" dirty="0"/>
              <a:t>Harder to estimate effect size</a:t>
            </a:r>
          </a:p>
          <a:p>
            <a:pPr lvl="1"/>
            <a:r>
              <a:rPr lang="en-GB" dirty="0"/>
              <a:t>Results can be less intuitive</a:t>
            </a:r>
          </a:p>
        </p:txBody>
      </p:sp>
    </p:spTree>
    <p:extLst>
      <p:ext uri="{BB962C8B-B14F-4D97-AF65-F5344CB8AC3E}">
        <p14:creationId xmlns:p14="http://schemas.microsoft.com/office/powerpoint/2010/main" val="297274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B88F7C-905F-244A-F1A5-4771CB7CD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Equivalent Tests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07AAC21-449D-3193-EA87-E01D18831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039943"/>
              </p:ext>
            </p:extLst>
          </p:nvPr>
        </p:nvGraphicFramePr>
        <p:xfrm>
          <a:off x="1259959" y="2160588"/>
          <a:ext cx="7432122" cy="388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7643">
                  <a:extLst>
                    <a:ext uri="{9D8B030D-6E8A-4147-A177-3AD203B41FA5}">
                      <a16:colId xmlns:a16="http://schemas.microsoft.com/office/drawing/2014/main" val="2968872920"/>
                    </a:ext>
                  </a:extLst>
                </a:gridCol>
                <a:gridCol w="2131084">
                  <a:extLst>
                    <a:ext uri="{9D8B030D-6E8A-4147-A177-3AD203B41FA5}">
                      <a16:colId xmlns:a16="http://schemas.microsoft.com/office/drawing/2014/main" val="1014455973"/>
                    </a:ext>
                  </a:extLst>
                </a:gridCol>
                <a:gridCol w="2243395">
                  <a:extLst>
                    <a:ext uri="{9D8B030D-6E8A-4147-A177-3AD203B41FA5}">
                      <a16:colId xmlns:a16="http://schemas.microsoft.com/office/drawing/2014/main" val="1636452221"/>
                    </a:ext>
                  </a:extLst>
                </a:gridCol>
              </a:tblGrid>
              <a:tr h="747986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Purpose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Parametric Test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Non-Parametric Test</a:t>
                      </a:r>
                    </a:p>
                  </a:txBody>
                  <a:tcPr marL="101079" marR="101079" marT="50540" marB="50540" anchor="ctr"/>
                </a:tc>
                <a:extLst>
                  <a:ext uri="{0D108BD9-81ED-4DB2-BD59-A6C34878D82A}">
                    <a16:rowId xmlns:a16="http://schemas.microsoft.com/office/drawing/2014/main" val="2073648086"/>
                  </a:ext>
                </a:extLst>
              </a:tr>
              <a:tr h="747986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Compare 2 independent groups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t-test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Mann-Whitney U</a:t>
                      </a:r>
                    </a:p>
                  </a:txBody>
                  <a:tcPr marL="101079" marR="101079" marT="50540" marB="50540" anchor="ctr"/>
                </a:tc>
                <a:extLst>
                  <a:ext uri="{0D108BD9-81ED-4DB2-BD59-A6C34878D82A}">
                    <a16:rowId xmlns:a16="http://schemas.microsoft.com/office/drawing/2014/main" val="3677544134"/>
                  </a:ext>
                </a:extLst>
              </a:tr>
              <a:tr h="747986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Compare 2 paired measurements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Paired t-test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Wilcoxon Signed-Rank</a:t>
                      </a:r>
                    </a:p>
                  </a:txBody>
                  <a:tcPr marL="101079" marR="101079" marT="50540" marB="50540" anchor="ctr"/>
                </a:tc>
                <a:extLst>
                  <a:ext uri="{0D108BD9-81ED-4DB2-BD59-A6C34878D82A}">
                    <a16:rowId xmlns:a16="http://schemas.microsoft.com/office/drawing/2014/main" val="4144030905"/>
                  </a:ext>
                </a:extLst>
              </a:tr>
              <a:tr h="747986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Compare 3 or more groups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ANOVA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Kruskal-Wallis</a:t>
                      </a:r>
                    </a:p>
                  </a:txBody>
                  <a:tcPr marL="101079" marR="101079" marT="50540" marB="50540" anchor="ctr"/>
                </a:tc>
                <a:extLst>
                  <a:ext uri="{0D108BD9-81ED-4DB2-BD59-A6C34878D82A}">
                    <a16:rowId xmlns:a16="http://schemas.microsoft.com/office/drawing/2014/main" val="1224998816"/>
                  </a:ext>
                </a:extLst>
              </a:tr>
              <a:tr h="444748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Relationship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Pearson r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Spearman rho</a:t>
                      </a:r>
                    </a:p>
                  </a:txBody>
                  <a:tcPr marL="101079" marR="101079" marT="50540" marB="50540" anchor="ctr"/>
                </a:tc>
                <a:extLst>
                  <a:ext uri="{0D108BD9-81ED-4DB2-BD59-A6C34878D82A}">
                    <a16:rowId xmlns:a16="http://schemas.microsoft.com/office/drawing/2014/main" val="315557841"/>
                  </a:ext>
                </a:extLst>
              </a:tr>
              <a:tr h="444748">
                <a:tc>
                  <a:txBody>
                    <a:bodyPr/>
                    <a:lstStyle/>
                    <a:p>
                      <a:pPr algn="l"/>
                      <a:r>
                        <a:rPr lang="en-GB" sz="2000" dirty="0"/>
                        <a:t>Association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-</a:t>
                      </a:r>
                    </a:p>
                  </a:txBody>
                  <a:tcPr marL="101079" marR="101079" marT="50540" marB="5054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Chi-square</a:t>
                      </a:r>
                    </a:p>
                  </a:txBody>
                  <a:tcPr marL="101079" marR="101079" marT="50540" marB="50540" anchor="ctr"/>
                </a:tc>
                <a:extLst>
                  <a:ext uri="{0D108BD9-81ED-4DB2-BD59-A6C34878D82A}">
                    <a16:rowId xmlns:a16="http://schemas.microsoft.com/office/drawing/2014/main" val="10448529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523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1B5EC-FB0A-AC5D-7579-C98109DFC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Choosing a Statistical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01912-A809-C134-2FAA-805C54D98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You have to ask yourself the following:</a:t>
            </a:r>
          </a:p>
          <a:p>
            <a:pPr>
              <a:buFont typeface="+mj-lt"/>
              <a:buAutoNum type="arabicPeriod"/>
            </a:pPr>
            <a:r>
              <a:rPr lang="en-GB" dirty="0"/>
              <a:t>What is my independent variable?</a:t>
            </a:r>
          </a:p>
          <a:p>
            <a:pPr>
              <a:buFont typeface="+mj-lt"/>
              <a:buAutoNum type="arabicPeriod"/>
            </a:pPr>
            <a:r>
              <a:rPr lang="en-GB" dirty="0"/>
              <a:t>How many groups?</a:t>
            </a:r>
          </a:p>
          <a:p>
            <a:pPr>
              <a:buFont typeface="+mj-lt"/>
              <a:buAutoNum type="arabicPeriod"/>
            </a:pPr>
            <a:r>
              <a:rPr lang="en-GB" dirty="0"/>
              <a:t>Independent or paired?</a:t>
            </a:r>
          </a:p>
          <a:p>
            <a:pPr>
              <a:buFont typeface="+mj-lt"/>
              <a:buAutoNum type="arabicPeriod"/>
            </a:pPr>
            <a:r>
              <a:rPr lang="en-GB" dirty="0"/>
              <a:t>Parametric or non-parametric?</a:t>
            </a:r>
          </a:p>
        </p:txBody>
      </p:sp>
      <p:pic>
        <p:nvPicPr>
          <p:cNvPr id="9" name="Picture 8" descr="Bubble sheet test paper and pencil">
            <a:extLst>
              <a:ext uri="{FF2B5EF4-FFF2-40B4-BE49-F238E27FC236}">
                <a16:creationId xmlns:a16="http://schemas.microsoft.com/office/drawing/2014/main" id="{4DF4AFE6-467A-7AB3-098C-29B421564A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6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61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BC30E-2ED8-7305-E559-38D51ACD2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13D73-34CA-836E-B1BF-3EDC5D31A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SPSS is a point and click statistically software that is ideal for beginners as it handles data management and statistical analysis without requiring coding</a:t>
            </a:r>
          </a:p>
          <a:p>
            <a:r>
              <a:rPr lang="en-GB" dirty="0"/>
              <a:t>Data can be imported as Excel files, CSV files, text files and .sav files (SPSS native format)</a:t>
            </a:r>
          </a:p>
          <a:p>
            <a:r>
              <a:rPr lang="en-GB" dirty="0"/>
              <a:t>Can perform descriptive and inferential statistical testing</a:t>
            </a:r>
          </a:p>
          <a:p>
            <a:r>
              <a:rPr lang="en-GB" dirty="0"/>
              <a:t>Can create histograms, boxplots, bar charts and scatterplots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SPSS Tutorial Playlist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36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85A09-25D3-7A3C-006A-A9316D739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29671-1AFE-D6B1-DC11-9F5829FA0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 is a free, open-source programming language designed for statistics, data analysis, and visualisation.</a:t>
            </a:r>
          </a:p>
          <a:p>
            <a:r>
              <a:rPr lang="en-GB" dirty="0"/>
              <a:t>Where SPSS is point and click, R is code-based which gives you:</a:t>
            </a:r>
          </a:p>
          <a:p>
            <a:pPr lvl="1"/>
            <a:r>
              <a:rPr lang="en-GB" dirty="0"/>
              <a:t>More flexibility</a:t>
            </a:r>
          </a:p>
          <a:p>
            <a:pPr lvl="1"/>
            <a:r>
              <a:rPr lang="en-GB" dirty="0"/>
              <a:t>More transparency</a:t>
            </a:r>
          </a:p>
          <a:p>
            <a:pPr lvl="1"/>
            <a:r>
              <a:rPr lang="en-GB" dirty="0"/>
              <a:t>More reproducibility</a:t>
            </a:r>
          </a:p>
          <a:p>
            <a:pPr lvl="1"/>
            <a:r>
              <a:rPr lang="en-GB" dirty="0"/>
              <a:t>More control over your analysis</a:t>
            </a:r>
          </a:p>
          <a:p>
            <a:r>
              <a:rPr lang="en-GB" dirty="0"/>
              <a:t>However, you do have to have some understanding of coding to be able to use this effectively.</a:t>
            </a:r>
          </a:p>
          <a:p>
            <a:endParaRPr lang="en-GB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RStudio for the Total Beginner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773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E868-515D-880B-0D1E-504A5D3C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5AD802-5EB8-DE69-DFA1-A6EE34F70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7474" y="2159331"/>
            <a:ext cx="5283289" cy="34209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6043-F83A-0629-FC6C-63D3771AC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Think about your research project and consider what tests you would need to perform</a:t>
            </a:r>
          </a:p>
        </p:txBody>
      </p:sp>
    </p:spTree>
    <p:extLst>
      <p:ext uri="{BB962C8B-B14F-4D97-AF65-F5344CB8AC3E}">
        <p14:creationId xmlns:p14="http://schemas.microsoft.com/office/powerpoint/2010/main" val="2347697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1307</TotalTime>
  <Words>941</Words>
  <Application>Microsoft Office PowerPoint</Application>
  <PresentationFormat>Widescreen</PresentationFormat>
  <Paragraphs>168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Arial</vt:lpstr>
      <vt:lpstr>Trebuchet MS</vt:lpstr>
      <vt:lpstr>Wingdings</vt:lpstr>
      <vt:lpstr>Wingdings 3</vt:lpstr>
      <vt:lpstr>Facet</vt:lpstr>
      <vt:lpstr>Quantitative Data II – Data Analysis</vt:lpstr>
      <vt:lpstr>What are we covering today?</vt:lpstr>
      <vt:lpstr>Descriptive Statistics</vt:lpstr>
      <vt:lpstr>Central Tendency</vt:lpstr>
      <vt:lpstr>Dispersion</vt:lpstr>
      <vt:lpstr>Visual Summaries</vt:lpstr>
      <vt:lpstr>Inferential Statistics: What they actually do</vt:lpstr>
      <vt:lpstr>Population vs Sample</vt:lpstr>
      <vt:lpstr>The Logic of Hypothesis Testing</vt:lpstr>
      <vt:lpstr>P-Values</vt:lpstr>
      <vt:lpstr>Effect Sizes</vt:lpstr>
      <vt:lpstr>Types of Inferential Tests</vt:lpstr>
      <vt:lpstr>Tests for Differences</vt:lpstr>
      <vt:lpstr>Tests for Relationships</vt:lpstr>
      <vt:lpstr>Test for Association</vt:lpstr>
      <vt:lpstr>Parametric or Non-Parametric Testing?</vt:lpstr>
      <vt:lpstr>Equivalent Tests</vt:lpstr>
      <vt:lpstr>Choosing a Statistical Test</vt:lpstr>
      <vt:lpstr>SPSS Overview</vt:lpstr>
      <vt:lpstr>R Overview</vt:lpstr>
      <vt:lpstr>Class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1</cp:revision>
  <dcterms:created xsi:type="dcterms:W3CDTF">2026-03-15T14:51:20Z</dcterms:created>
  <dcterms:modified xsi:type="dcterms:W3CDTF">2026-03-16T12:38:30Z</dcterms:modified>
</cp:coreProperties>
</file>