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3903969-D4DD-4056-9B27-94FAA574C5A7}">
          <p14:sldIdLst>
            <p14:sldId id="256"/>
          </p14:sldIdLst>
        </p14:section>
        <p14:section name="Untitled Section" id="{F95FAB00-8DF3-4670-9BBB-BE2AEF82DA9D}">
          <p14:sldIdLst>
            <p14:sldId id="258"/>
            <p14:sldId id="257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125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am-webster.com/dictionary/video%20game" TargetMode="External"/><Relationship Id="rId2" Type="http://schemas.openxmlformats.org/officeDocument/2006/relationships/hyperlink" Target="https://www.technojobs.co.uk/info/it-job-roles/the-role-of-a-computer-games-tester.phtml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indeed.com/career-advice/career-development/how-to-become-a-game-tester#:~:text=Steps%20to%20becoming%20a%20game%20tester%201%20Earn,is%20more%20than%20simply%20playing%20the%20game.%2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9">
            <a:extLst>
              <a:ext uri="{FF2B5EF4-FFF2-40B4-BE49-F238E27FC236}">
                <a16:creationId xmlns:a16="http://schemas.microsoft.com/office/drawing/2014/main" id="{AF5DAC7F-B72E-4788-88FC-638A285D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09" name="Rectangle 11">
            <a:extLst>
              <a:ext uri="{FF2B5EF4-FFF2-40B4-BE49-F238E27FC236}">
                <a16:creationId xmlns:a16="http://schemas.microsoft.com/office/drawing/2014/main" id="{CB8A2D2F-E1F1-4E78-9C06-4F6E77582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4BE81C56-DB90-4AA6-A402-7DA50BC3180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</a:blip>
          <a:srcRect l="3633" t="8629" r="4997" b="1"/>
          <a:stretch/>
        </p:blipFill>
        <p:spPr>
          <a:xfrm>
            <a:off x="6350" y="-3572"/>
            <a:ext cx="12191980" cy="6857990"/>
          </a:xfrm>
          <a:prstGeom prst="rect">
            <a:avLst/>
          </a:prstGeom>
        </p:spPr>
      </p:pic>
      <p:pic>
        <p:nvPicPr>
          <p:cNvPr id="110" name="Picture 13">
            <a:extLst>
              <a:ext uri="{FF2B5EF4-FFF2-40B4-BE49-F238E27FC236}">
                <a16:creationId xmlns:a16="http://schemas.microsoft.com/office/drawing/2014/main" id="{B5CDF84C-3B2B-4B7B-B13B-B77B2599C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0348E9C-8C17-42BF-9011-BEA1BBA474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1" y="4367892"/>
            <a:ext cx="7357836" cy="2133601"/>
          </a:xfrm>
        </p:spPr>
        <p:txBody>
          <a:bodyPr vert="horz" lIns="91440" tIns="45720" rIns="91440" bIns="45720" rtlCol="0" anchor="ctr">
            <a:normAutofit fontScale="32500" lnSpcReduction="20000"/>
          </a:bodyPr>
          <a:lstStyle/>
          <a:p>
            <a:pPr algn="l"/>
            <a:r>
              <a:rPr lang="en-US" sz="5100" b="1" i="1" cap="none" spc="300" dirty="0">
                <a:latin typeface="Calibri" panose="020F0502020204030204" pitchFamily="34" charset="0"/>
                <a:cs typeface="Calibri" panose="020F0502020204030204" pitchFamily="34" charset="0"/>
              </a:rPr>
              <a:t>MODULE NAME : Academic and Employability Skills -	BMSW4001_LOND</a:t>
            </a:r>
          </a:p>
          <a:p>
            <a:pPr algn="l"/>
            <a:endParaRPr lang="en-US" sz="5100" b="1" i="1" cap="none" spc="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5100" b="1" i="1" cap="none" spc="300" dirty="0">
                <a:latin typeface="Calibri" panose="020F0502020204030204" pitchFamily="34" charset="0"/>
                <a:cs typeface="Calibri" panose="020F0502020204030204" pitchFamily="34" charset="0"/>
              </a:rPr>
              <a:t>LILIA MERA VERA -2113990</a:t>
            </a:r>
          </a:p>
          <a:p>
            <a:pPr algn="l">
              <a:buFont typeface="Arial"/>
              <a:buChar char="•"/>
            </a:pPr>
            <a:endParaRPr lang="en-US" sz="5100" b="1" i="1" cap="none" spc="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5100" b="1" i="1" cap="none" spc="300" dirty="0">
                <a:latin typeface="Calibri" panose="020F0502020204030204" pitchFamily="34" charset="0"/>
                <a:cs typeface="Calibri" panose="020F0502020204030204" pitchFamily="34" charset="0"/>
              </a:rPr>
              <a:t>LECTURER : PETER ALLEN</a:t>
            </a:r>
          </a:p>
          <a:p>
            <a:pPr algn="l">
              <a:buFont typeface="Arial"/>
              <a:buChar char="•"/>
            </a:pPr>
            <a:endParaRPr lang="en-US" b="1" i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/>
              <a:buChar char="•"/>
            </a:pPr>
            <a:endParaRPr lang="en-US" cap="none" dirty="0"/>
          </a:p>
          <a:p>
            <a:pPr algn="l">
              <a:buFont typeface="Arial"/>
              <a:buChar char="•"/>
            </a:pPr>
            <a:endParaRPr lang="en-US" cap="none" dirty="0"/>
          </a:p>
          <a:p>
            <a:pPr algn="l">
              <a:buFont typeface="Arial"/>
              <a:buChar char="•"/>
            </a:pPr>
            <a:endParaRPr lang="en-US" cap="non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66AD04A-B2DB-4029-A451-D6DB96705E97}"/>
              </a:ext>
            </a:extLst>
          </p:cNvPr>
          <p:cNvSpPr/>
          <p:nvPr/>
        </p:nvSpPr>
        <p:spPr>
          <a:xfrm>
            <a:off x="1567543" y="563336"/>
            <a:ext cx="816428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My future career</a:t>
            </a:r>
          </a:p>
          <a:p>
            <a:pPr algn="ctr"/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9358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6B316E5-026E-45F6-ABB4-EDCFDD0CFED4}"/>
              </a:ext>
            </a:extLst>
          </p:cNvPr>
          <p:cNvSpPr/>
          <p:nvPr/>
        </p:nvSpPr>
        <p:spPr>
          <a:xfrm>
            <a:off x="685801" y="609600"/>
            <a:ext cx="5219699" cy="145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u="sng" cap="all" spc="0">
                <a:ln w="3175" cmpd="sng">
                  <a:noFill/>
                </a:ln>
                <a:latin typeface="+mj-lt"/>
                <a:ea typeface="+mj-ea"/>
                <a:cs typeface="+mj-cs"/>
              </a:rPr>
              <a:t>Contents :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5A079EA-B9DB-4EF9-A59B-703D1ABF7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5219699" cy="36491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VIDEOGAME TESTER	</a:t>
            </a:r>
          </a:p>
          <a:p>
            <a:pPr marL="857250" lvl="1" indent="-4000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and what it means</a:t>
            </a:r>
          </a:p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Swot Analysis	</a:t>
            </a:r>
          </a:p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we need and what I have</a:t>
            </a:r>
          </a:p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Improving skills</a:t>
            </a:r>
          </a:p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  <a:p>
            <a:pPr marL="514350" indent="-514350">
              <a:buFont typeface="+mj-lt"/>
              <a:buAutoNum type="romanU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lvl="2"/>
            <a:endParaRPr lang="en-US" dirty="0"/>
          </a:p>
        </p:txBody>
      </p:sp>
      <p:pic>
        <p:nvPicPr>
          <p:cNvPr id="20" name="Picture 19" descr="A picture containing grass, fire, yellow&#10;&#10;Description automatically generated">
            <a:extLst>
              <a:ext uri="{FF2B5EF4-FFF2-40B4-BE49-F238E27FC236}">
                <a16:creationId xmlns:a16="http://schemas.microsoft.com/office/drawing/2014/main" id="{957A9492-849B-4972-86D9-45506E3C68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020" r="6988" b="-2"/>
          <a:stretch/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247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70481BC-714D-41CB-B29F-14434BC6A0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2" y="1930804"/>
            <a:ext cx="4996923" cy="671816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a videogame?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E314EEB-B7C5-4F02-A295-E949229AAD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4513" y="2764674"/>
            <a:ext cx="5147582" cy="2861288"/>
          </a:xfrm>
        </p:spPr>
        <p:txBody>
          <a:bodyPr/>
          <a:lstStyle/>
          <a:p>
            <a:pPr algn="l" fontAlgn="base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 electronic game in which players control images on a video screen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429A107-B032-4CD4-A430-BB5D4B9653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3986" y="1983921"/>
            <a:ext cx="5397731" cy="843266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it means be a game tester?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D80FDA-5195-48A0-8EB0-3E110E6A73B5}"/>
              </a:ext>
            </a:extLst>
          </p:cNvPr>
          <p:cNvSpPr/>
          <p:nvPr/>
        </p:nvSpPr>
        <p:spPr>
          <a:xfrm>
            <a:off x="440872" y="571499"/>
            <a:ext cx="10295164" cy="9470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Video game tester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16" name="Content Placeholder 15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0794D2E5-6706-4E23-A8DA-A59BA667B0B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857250" y="4123150"/>
            <a:ext cx="3567794" cy="2163351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A5F9EE2-675E-4BC9-99C2-DD2557947508}"/>
              </a:ext>
            </a:extLst>
          </p:cNvPr>
          <p:cNvSpPr txBox="1"/>
          <p:nvPr/>
        </p:nvSpPr>
        <p:spPr>
          <a:xfrm>
            <a:off x="5682725" y="3014868"/>
            <a:ext cx="4743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lays video games that are under development to check for errors.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E525620F-7EE3-4F3A-9BFA-A9B6D67005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4195318"/>
            <a:ext cx="3381522" cy="225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325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64763-1A6E-4392-A0DB-A5A53643F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63486"/>
            <a:ext cx="12192000" cy="5094513"/>
          </a:xfrm>
        </p:spPr>
        <p:txBody>
          <a:bodyPr>
            <a:normAutofit/>
          </a:bodyPr>
          <a:lstStyle/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Excellent problem-solving abilities and a systematic approach to computer games are </a:t>
            </a:r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required.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Computer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gaming and industry knowledge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of Quality Assurance processes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under duress and meeting deadlines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attention to detail and patience for repetitive work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Flexible working and the ability to adapt to different processes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Persistence and perseverance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Computer literacy is essential.</a:t>
            </a:r>
            <a:endParaRPr lang="en-GB" dirty="0"/>
          </a:p>
          <a:p>
            <a:pPr marL="0" indent="0">
              <a:buNone/>
            </a:pPr>
            <a:r>
              <a:rPr lang="en-GB" sz="1800" b="0" i="0" dirty="0">
                <a:effectLst/>
                <a:latin typeface="Calibri" panose="020F0502020204030204" pitchFamily="34" charset="0"/>
              </a:rPr>
              <a:t>‘´</a:t>
            </a:r>
            <a:r>
              <a:rPr lang="en-GB" sz="1800" b="0" i="1" dirty="0" err="1">
                <a:effectLst/>
                <a:latin typeface="Calibri" panose="020F0502020204030204" pitchFamily="34" charset="0"/>
              </a:rPr>
              <a:t>Technojobs</a:t>
            </a:r>
            <a:r>
              <a:rPr lang="en-GB" sz="1800" b="0" i="1" dirty="0">
                <a:effectLst/>
                <a:latin typeface="Calibri" panose="020F0502020204030204" pitchFamily="34" charset="0"/>
              </a:rPr>
              <a:t> UK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. (n.d.)’’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ECF1D2-D46B-40AE-A2B0-7926003E8988}"/>
              </a:ext>
            </a:extLst>
          </p:cNvPr>
          <p:cNvSpPr/>
          <p:nvPr/>
        </p:nvSpPr>
        <p:spPr>
          <a:xfrm>
            <a:off x="3820887" y="628649"/>
            <a:ext cx="4212770" cy="9151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Key skills 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6202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E67C960-EC2E-4D37-BF5C-1F79B7DF6C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0356222"/>
              </p:ext>
            </p:extLst>
          </p:nvPr>
        </p:nvGraphicFramePr>
        <p:xfrm>
          <a:off x="457199" y="1338942"/>
          <a:ext cx="11168744" cy="4384219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792186">
                  <a:extLst>
                    <a:ext uri="{9D8B030D-6E8A-4147-A177-3AD203B41FA5}">
                      <a16:colId xmlns:a16="http://schemas.microsoft.com/office/drawing/2014/main" val="2854465417"/>
                    </a:ext>
                  </a:extLst>
                </a:gridCol>
                <a:gridCol w="2792186">
                  <a:extLst>
                    <a:ext uri="{9D8B030D-6E8A-4147-A177-3AD203B41FA5}">
                      <a16:colId xmlns:a16="http://schemas.microsoft.com/office/drawing/2014/main" val="3482185513"/>
                    </a:ext>
                  </a:extLst>
                </a:gridCol>
                <a:gridCol w="2792186">
                  <a:extLst>
                    <a:ext uri="{9D8B030D-6E8A-4147-A177-3AD203B41FA5}">
                      <a16:colId xmlns:a16="http://schemas.microsoft.com/office/drawing/2014/main" val="1240811317"/>
                    </a:ext>
                  </a:extLst>
                </a:gridCol>
                <a:gridCol w="2792186">
                  <a:extLst>
                    <a:ext uri="{9D8B030D-6E8A-4147-A177-3AD203B41FA5}">
                      <a16:colId xmlns:a16="http://schemas.microsoft.com/office/drawing/2014/main" val="1556777531"/>
                    </a:ext>
                  </a:extLst>
                </a:gridCol>
              </a:tblGrid>
              <a:tr h="1111771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877987"/>
                  </a:ext>
                </a:extLst>
              </a:tr>
              <a:tr h="81811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 videogames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 play videogames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 games every 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Emerging more game tester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7222255"/>
                  </a:ext>
                </a:extLst>
              </a:tr>
              <a:tr h="818112">
                <a:tc>
                  <a:txBody>
                    <a:bodyPr/>
                    <a:lstStyle/>
                    <a:p>
                      <a:r>
                        <a:rPr lang="en-GB" dirty="0"/>
                        <a:t>Multilingual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Few game testers in my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Changing regulatory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318029"/>
                  </a:ext>
                </a:extLst>
              </a:tr>
              <a:tr h="818112">
                <a:tc>
                  <a:txBody>
                    <a:bodyPr/>
                    <a:lstStyle/>
                    <a:p>
                      <a:r>
                        <a:rPr lang="en-GB" dirty="0"/>
                        <a:t>Base knowledge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capital for buy new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Emerging need for game tester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game tester in my area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1361071"/>
                  </a:ext>
                </a:extLst>
              </a:tr>
              <a:tr h="818112">
                <a:tc>
                  <a:txBody>
                    <a:bodyPr/>
                    <a:lstStyle/>
                    <a:p>
                      <a:r>
                        <a:rPr lang="en-GB" dirty="0"/>
                        <a:t>Disponible for play in all platforms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all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My own social media coverage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 social media promotion towards to 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6411286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B6342BED-BFD4-4303-8C4E-D372C61E00BA}"/>
              </a:ext>
            </a:extLst>
          </p:cNvPr>
          <p:cNvSpPr/>
          <p:nvPr/>
        </p:nvSpPr>
        <p:spPr>
          <a:xfrm>
            <a:off x="2775857" y="191478"/>
            <a:ext cx="56088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1793676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3FB8FC3-43B0-4D91-9940-DFFD625D33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1" y="2226733"/>
            <a:ext cx="4996923" cy="567795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 have	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337DEE-DBE3-4B5C-8EC9-92E7F7A9F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" y="3139622"/>
            <a:ext cx="4996923" cy="292099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Knowledge of computers games and industry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I'm able to work under pressure and meet the deadlines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I'm flexible working and passion for my work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I'm persistent and perseverant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1753A9E-8F69-4282-92F2-A13743154E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21895" y="2235200"/>
            <a:ext cx="4996922" cy="567796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 need?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C056DC0-F36F-4433-B927-87ED15159F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483" y="3213101"/>
            <a:ext cx="4995334" cy="2920998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Have experience with problem solving and methodical approach to computer games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attention to detail and patience for repetitive work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computer literacy skills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0" i="0" dirty="0">
                <a:effectLst/>
                <a:latin typeface="Calibri" panose="020F0502020204030204" pitchFamily="34" charset="0"/>
              </a:rPr>
              <a:t>‘’ Indeed Career Guide. (n.d.) </a:t>
            </a:r>
            <a:r>
              <a:rPr lang="en-GB" sz="1600" b="0" i="1" dirty="0">
                <a:effectLst/>
                <a:latin typeface="Calibri" panose="020F0502020204030204" pitchFamily="34" charset="0"/>
              </a:rPr>
              <a:t>’’</a:t>
            </a:r>
            <a:endParaRPr lang="en-GB" sz="16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2A4CBA-7FF2-46CA-974B-0A2A86417BE6}"/>
              </a:ext>
            </a:extLst>
          </p:cNvPr>
          <p:cNvSpPr/>
          <p:nvPr/>
        </p:nvSpPr>
        <p:spPr>
          <a:xfrm>
            <a:off x="2935442" y="605136"/>
            <a:ext cx="54945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Skills</a:t>
            </a:r>
          </a:p>
        </p:txBody>
      </p:sp>
      <p:pic>
        <p:nvPicPr>
          <p:cNvPr id="3" name="Graphic 2" descr="Game controller outline">
            <a:extLst>
              <a:ext uri="{FF2B5EF4-FFF2-40B4-BE49-F238E27FC236}">
                <a16:creationId xmlns:a16="http://schemas.microsoft.com/office/drawing/2014/main" id="{2C622A5C-5ED0-42F9-A478-4AC6871FC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5570" y="732195"/>
            <a:ext cx="950008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91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9">
            <a:extLst>
              <a:ext uri="{FF2B5EF4-FFF2-40B4-BE49-F238E27FC236}">
                <a16:creationId xmlns:a16="http://schemas.microsoft.com/office/drawing/2014/main" id="{AF5DAC7F-B72E-4788-88FC-638A285D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E92FB161-B624-4CD7-97D7-6F96F3911E9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4" r="98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90749C0-6AC8-4F8E-8C23-94E9CD2E2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374870F-1752-4237-B947-CBDD8C3BF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4118FC-A8E0-469F-AD52-CC664A97A0A8}"/>
              </a:ext>
            </a:extLst>
          </p:cNvPr>
          <p:cNvSpPr/>
          <p:nvPr/>
        </p:nvSpPr>
        <p:spPr>
          <a:xfrm>
            <a:off x="1380067" y="787400"/>
            <a:ext cx="9437159" cy="1278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Improving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C49F4-C9E0-4C5E-8C04-F8E7425554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80067" y="2142067"/>
            <a:ext cx="9437159" cy="37253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000" b="1" dirty="0"/>
              <a:t>Look for strategies to boost my ability to pick up new talents.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b="1" dirty="0"/>
              <a:t>I'm in charge of my time.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 err="1"/>
              <a:t>Organising</a:t>
            </a:r>
            <a:r>
              <a:rPr lang="en-US" sz="2000" b="1" dirty="0"/>
              <a:t> myself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Listening and writing communication</a:t>
            </a:r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042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raphic 18" descr="Badge Heart with solid fill">
            <a:extLst>
              <a:ext uri="{FF2B5EF4-FFF2-40B4-BE49-F238E27FC236}">
                <a16:creationId xmlns:a16="http://schemas.microsoft.com/office/drawing/2014/main" id="{5FC871E4-436A-4C44-BA59-D52E9BCA6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212" y="1882554"/>
            <a:ext cx="744732" cy="744732"/>
          </a:xfrm>
          <a:prstGeom prst="rect">
            <a:avLst/>
          </a:prstGeom>
        </p:spPr>
      </p:pic>
      <p:pic>
        <p:nvPicPr>
          <p:cNvPr id="21" name="Graphic 20" descr="Badge New with solid fill">
            <a:extLst>
              <a:ext uri="{FF2B5EF4-FFF2-40B4-BE49-F238E27FC236}">
                <a16:creationId xmlns:a16="http://schemas.microsoft.com/office/drawing/2014/main" id="{69F13CBD-9D09-44F8-9837-EAC5044BCA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4016" y="2940935"/>
            <a:ext cx="744732" cy="744732"/>
          </a:xfrm>
          <a:prstGeom prst="rect">
            <a:avLst/>
          </a:prstGeom>
        </p:spPr>
      </p:pic>
      <p:pic>
        <p:nvPicPr>
          <p:cNvPr id="23" name="Graphic 22" descr="Game controller with solid fill">
            <a:extLst>
              <a:ext uri="{FF2B5EF4-FFF2-40B4-BE49-F238E27FC236}">
                <a16:creationId xmlns:a16="http://schemas.microsoft.com/office/drawing/2014/main" id="{1E3721B3-C962-412B-BC1D-15A5E37050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6212" y="3965430"/>
            <a:ext cx="744732" cy="74473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DB2258F-4270-406D-9303-426D01D7FC27}"/>
              </a:ext>
            </a:extLst>
          </p:cNvPr>
          <p:cNvSpPr/>
          <p:nvPr/>
        </p:nvSpPr>
        <p:spPr>
          <a:xfrm>
            <a:off x="3905428" y="726391"/>
            <a:ext cx="40763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Summary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FD3824-AE65-4246-A838-3F598A1D2D90}"/>
              </a:ext>
            </a:extLst>
          </p:cNvPr>
          <p:cNvSpPr txBox="1"/>
          <p:nvPr/>
        </p:nvSpPr>
        <p:spPr>
          <a:xfrm>
            <a:off x="1694826" y="2050262"/>
            <a:ext cx="6802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 choose this career because I love videogames and I grow up playing it.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F7F2473-FBA3-4A33-9E05-2DCB5CEFD512}"/>
              </a:ext>
            </a:extLst>
          </p:cNvPr>
          <p:cNvSpPr txBox="1"/>
          <p:nvPr/>
        </p:nvSpPr>
        <p:spPr>
          <a:xfrm>
            <a:off x="1694827" y="2948952"/>
            <a:ext cx="6379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 have passion for what I do and skills to prove it.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D634F69-F57F-4E84-94D9-5B35E5D509DD}"/>
              </a:ext>
            </a:extLst>
          </p:cNvPr>
          <p:cNvSpPr txBox="1"/>
          <p:nvPr/>
        </p:nvSpPr>
        <p:spPr>
          <a:xfrm>
            <a:off x="1694826" y="3939974"/>
            <a:ext cx="6379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 need to learn more to improve my skills, have patience and strong attention to details etc</a:t>
            </a:r>
          </a:p>
        </p:txBody>
      </p:sp>
      <p:pic>
        <p:nvPicPr>
          <p:cNvPr id="29" name="Picture 28" descr="A screenshot of a video game&#10;&#10;Description automatically generated">
            <a:extLst>
              <a:ext uri="{FF2B5EF4-FFF2-40B4-BE49-F238E27FC236}">
                <a16:creationId xmlns:a16="http://schemas.microsoft.com/office/drawing/2014/main" id="{01CF37DE-690E-4E9B-B979-23997707671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38144" y="4161407"/>
            <a:ext cx="3715586" cy="185779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623976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96A8A-8049-450E-A218-61196F7CD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48" y="592508"/>
            <a:ext cx="10330116" cy="851731"/>
          </a:xfrm>
        </p:spPr>
        <p:txBody>
          <a:bodyPr/>
          <a:lstStyle/>
          <a:p>
            <a:pPr algn="ctr"/>
            <a:r>
              <a:rPr lang="en-GB" sz="4000" b="1" dirty="0">
                <a:latin typeface="+mn-lt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A12162A0-D875-437B-889D-1AFCC1F55EEA}"/>
              </a:ext>
            </a:extLst>
          </p:cNvPr>
          <p:cNvSpPr txBox="1"/>
          <p:nvPr/>
        </p:nvSpPr>
        <p:spPr>
          <a:xfrm>
            <a:off x="2096815" y="1551487"/>
            <a:ext cx="69376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s-ES" dirty="0" err="1"/>
              <a:t>Tecnojobs</a:t>
            </a:r>
            <a:r>
              <a:rPr lang="es-ES" dirty="0"/>
              <a:t> </a:t>
            </a:r>
            <a:r>
              <a:rPr lang="es-ES" dirty="0" err="1"/>
              <a:t>Uk</a:t>
            </a:r>
            <a:r>
              <a:rPr lang="es-ES" dirty="0"/>
              <a:t>. (</a:t>
            </a:r>
            <a:r>
              <a:rPr lang="es-ES" dirty="0" err="1"/>
              <a:t>nd</a:t>
            </a:r>
            <a:r>
              <a:rPr lang="es-ES" dirty="0"/>
              <a:t>) ´´</a:t>
            </a:r>
            <a:r>
              <a:rPr lang="es-ES" i="1" dirty="0" err="1"/>
              <a:t>The</a:t>
            </a:r>
            <a:r>
              <a:rPr lang="es-ES" i="1" dirty="0"/>
              <a:t> Role </a:t>
            </a:r>
            <a:r>
              <a:rPr lang="es-ES" i="1" dirty="0" err="1"/>
              <a:t>of</a:t>
            </a:r>
            <a:r>
              <a:rPr lang="es-ES" i="1" dirty="0"/>
              <a:t> a </a:t>
            </a:r>
            <a:r>
              <a:rPr lang="es-ES" i="1" dirty="0" err="1"/>
              <a:t>Computer</a:t>
            </a:r>
            <a:r>
              <a:rPr lang="es-ES" i="1" dirty="0"/>
              <a:t> </a:t>
            </a:r>
            <a:r>
              <a:rPr lang="es-ES" i="1" dirty="0" err="1"/>
              <a:t>Gamer</a:t>
            </a:r>
            <a:r>
              <a:rPr lang="es-ES" i="1" dirty="0"/>
              <a:t> </a:t>
            </a:r>
            <a:r>
              <a:rPr lang="es-ES" i="1" dirty="0" err="1"/>
              <a:t>tester</a:t>
            </a:r>
            <a:r>
              <a:rPr lang="es-ES" i="1" dirty="0"/>
              <a:t> ´´(Online) </a:t>
            </a:r>
            <a:r>
              <a:rPr lang="es-ES" b="1" dirty="0" err="1"/>
              <a:t>Available</a:t>
            </a:r>
            <a:r>
              <a:rPr lang="es-ES" b="1" dirty="0"/>
              <a:t> at : </a:t>
            </a:r>
            <a:r>
              <a:rPr lang="en-GB" sz="1800" b="0" i="0" dirty="0">
                <a:effectLst/>
                <a:latin typeface="Calibri" panose="020F0502020204030204" pitchFamily="34" charset="0"/>
                <a:hlinkClick r:id="rId2"/>
              </a:rPr>
              <a:t>https://www.technojobs.co.uk/info/it-job-roles/the-role-of-a-computer-games-tester.phtml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</a:rPr>
              <a:t>Merriamwebster.com (2019) ´´</a:t>
            </a:r>
            <a:r>
              <a:rPr lang="en-GB" i="1" dirty="0">
                <a:latin typeface="Calibri" panose="020F0502020204030204" pitchFamily="34" charset="0"/>
              </a:rPr>
              <a:t>Definition of videogame ‘’ (Online) .</a:t>
            </a:r>
          </a:p>
          <a:p>
            <a:r>
              <a:rPr lang="en-GB" i="1" dirty="0">
                <a:latin typeface="Calibri" panose="020F0502020204030204" pitchFamily="34" charset="0"/>
              </a:rPr>
              <a:t>	</a:t>
            </a:r>
            <a:r>
              <a:rPr lang="en-GB" dirty="0">
                <a:latin typeface="Calibri" panose="020F0502020204030204" pitchFamily="34" charset="0"/>
              </a:rPr>
              <a:t>Available at :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dirty="0">
                <a:effectLst/>
                <a:latin typeface="Calibri" panose="020F0502020204030204" pitchFamily="34" charset="0"/>
                <a:hlinkClick r:id="rId3"/>
              </a:rPr>
              <a:t>https://www.merriam-webster.com/dictionary/video%20game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</a:rPr>
              <a:t>Indeed Career Guide. (N.D) ´´</a:t>
            </a:r>
            <a:r>
              <a:rPr lang="en-GB" i="1" dirty="0">
                <a:latin typeface="Calibri" panose="020F0502020204030204" pitchFamily="34" charset="0"/>
              </a:rPr>
              <a:t>How to become a Game Tester ´´ (online).</a:t>
            </a:r>
          </a:p>
          <a:p>
            <a:r>
              <a:rPr lang="en-GB" i="1" dirty="0">
                <a:latin typeface="Calibri" panose="020F0502020204030204" pitchFamily="34" charset="0"/>
              </a:rPr>
              <a:t>	</a:t>
            </a:r>
            <a:r>
              <a:rPr lang="en-GB" dirty="0">
                <a:latin typeface="Calibri" panose="020F0502020204030204" pitchFamily="34" charset="0"/>
              </a:rPr>
              <a:t>Available at </a:t>
            </a:r>
            <a:r>
              <a:rPr lang="en-GB" i="1" dirty="0">
                <a:latin typeface="Calibri" panose="020F0502020204030204" pitchFamily="34" charset="0"/>
              </a:rPr>
              <a:t>: </a:t>
            </a:r>
            <a:r>
              <a:rPr lang="en-GB" dirty="0">
                <a:latin typeface="Calibri" panose="020F0502020204030204" pitchFamily="34" charset="0"/>
                <a:hlinkClick r:id="rId4"/>
              </a:rPr>
              <a:t>https://www.indeed.com/career-advice/career-development/how-to-become-a-game-tester#:~:text=Steps%20to%20becoming%20a%20game%20tester%201%20Earn,is%20more%20than%20simply%20playing%20the%20game.%20</a:t>
            </a:r>
            <a:endParaRPr lang="en-GB" dirty="0">
              <a:latin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err="1">
                <a:latin typeface="Calibri" panose="020F0502020204030204" pitchFamily="34" charset="0"/>
              </a:rPr>
              <a:t>Hamre,E</a:t>
            </a:r>
            <a:r>
              <a:rPr lang="en-GB" dirty="0">
                <a:latin typeface="Calibri" panose="020F0502020204030204" pitchFamily="34" charset="0"/>
              </a:rPr>
              <a:t>. (2020) </a:t>
            </a:r>
            <a:r>
              <a:rPr lang="en-GB" i="1" dirty="0">
                <a:latin typeface="Calibri" panose="020F0502020204030204" pitchFamily="34" charset="0"/>
              </a:rPr>
              <a:t>´´7 Ways to improve your ability to learn new skills´´ (Online).</a:t>
            </a:r>
          </a:p>
          <a:p>
            <a:r>
              <a:rPr lang="en-GB" i="1" dirty="0">
                <a:latin typeface="Calibri" panose="020F0502020204030204" pitchFamily="34" charset="0"/>
              </a:rPr>
              <a:t>	</a:t>
            </a:r>
            <a:r>
              <a:rPr lang="en-GB" dirty="0">
                <a:latin typeface="Calibri" panose="020F0502020204030204" pitchFamily="34" charset="0"/>
              </a:rPr>
              <a:t>Available at :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 https://medium.com/skilluped/8-proven-ways-to-improve-your-ability-to-learn-new-skills-9540899d67ca</a:t>
            </a:r>
            <a:endParaRPr lang="en-GB" dirty="0">
              <a:latin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7949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Picture 98">
            <a:extLst>
              <a:ext uri="{FF2B5EF4-FFF2-40B4-BE49-F238E27FC236}">
                <a16:creationId xmlns:a16="http://schemas.microsoft.com/office/drawing/2014/main" id="{F3812132-56AD-436D-A522-B55990A6A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C776B2F-BCD6-476D-8E4B-35F2DCC2D4FD}"/>
              </a:ext>
            </a:extLst>
          </p:cNvPr>
          <p:cNvSpPr/>
          <p:nvPr/>
        </p:nvSpPr>
        <p:spPr>
          <a:xfrm>
            <a:off x="-891548" y="2656757"/>
            <a:ext cx="5860143" cy="10761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 !</a:t>
            </a:r>
            <a:endParaRPr lang="en-US" sz="4800" b="1" cap="all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189" name="Freeform 5">
            <a:extLst>
              <a:ext uri="{FF2B5EF4-FFF2-40B4-BE49-F238E27FC236}">
                <a16:creationId xmlns:a16="http://schemas.microsoft.com/office/drawing/2014/main" id="{9CDA5D36-CABB-4B66-A6AE-98C32891C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90" name="Freeform 14">
            <a:extLst>
              <a:ext uri="{FF2B5EF4-FFF2-40B4-BE49-F238E27FC236}">
                <a16:creationId xmlns:a16="http://schemas.microsoft.com/office/drawing/2014/main" id="{D3610325-2E01-4A10-9699-F3F047A5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1" name="Group 104">
            <a:extLst>
              <a:ext uri="{FF2B5EF4-FFF2-40B4-BE49-F238E27FC236}">
                <a16:creationId xmlns:a16="http://schemas.microsoft.com/office/drawing/2014/main" id="{5603367D-E67B-4C5F-B32C-A4DCE175E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87CA7E52-2D3D-4A73-897A-26DDD937F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E01C8991-ADCE-42D9-B956-AFFC4536C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2DA75D41-B910-4C91-B4BE-D4FB46A46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41570BA5-42E4-4D3E-A518-EA1F06E2E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C5901F9-B873-4903-9717-A43C760D6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547C1BF2-F77A-47C2-9A0D-CC49E8B7C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0FAE46F6-3AE4-477B-AEA3-11B074A8C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80A038F7-9DE7-4A90-976F-265DC39F4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CAB583C2-FAE0-4D6A-AFD5-DD89396A9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DA2A74C6-E21E-467A-B257-2B505400C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39DB7A5F-BE4E-48A6-8FD1-140BC738A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CC9C85FA-3456-477D-81BE-A3EB39593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1BBEC98F-AEC8-4B6C-976B-267E2E4245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4C16410C-2DB8-44BC-9A8B-412D647F5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7E1F5255-23E6-429D-907D-BB0D8DE02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49AF50CA-9180-4E13-BEA7-F7D00C2AF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FC069D2C-E4AD-4123-BD71-326C78310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4CD958AE-AD6D-4F3C-B158-89D96BCA0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75177CA3-31C7-4B83-ADD2-3E134D7ED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BFF55632-4C25-474D-A467-2DB156C2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2D300455-DEA8-43BC-8A82-AC73AB720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6A0DCE2B-5A7B-411A-9BFD-9CF85117C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C7456CD2-651D-40AD-842D-2763E44521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5ECC08F9-CA6C-4861-BFD9-4EC8A1007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7129ED64-1037-4D22-A49D-1A386DF49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A03C2550-397B-40FA-AB0B-6DC5DC174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EABF628F-72E5-4D37-9BB7-E749C094B7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B01C00F6-48F5-478D-8735-42A8CBB91A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5894B964-D6C8-4219-871B-16F63834A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688B5F16-FE81-461F-BF9B-BA90A232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099FFA72-A8D7-4E27-9EA7-2A4FE0059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AD14C873-96AC-4BBA-8DDC-202B32B0E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643C47B3-DCF2-44C0-BE29-7A82FBCF41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34BDB1D8-88E3-4DDA-8EAB-BE8A7FA19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027351A6-002F-4F42-A3A2-B7525D443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AB6CA314-C827-4076-959B-4E9C724565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57CCD13F-BB71-4B7A-811D-917B080A4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B01E49FC-E040-4D26-ABF7-303DA6780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3B9282B3-B1A9-4A8B-AEE1-BACEC0F709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CDC10BE6-BFCA-4E4F-B77D-218CD06F2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EDC84183-5841-4B87-9A2C-CF2AC9972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67742C9B-AE29-4445-B243-84B550891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9C398CF4-01B7-41AB-9926-7E58D139F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14155282-B603-49AB-BA9B-B78E2949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D82CA815-891E-40AF-81C8-DFB4157D3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C6DAC98D-BE44-4ABA-BCF4-56775DCB6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05E4AFA3-3F0C-40B0-94EC-2D9339CA1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53CA4E88-C418-452C-9D74-E356B528A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E8872687-B2DB-4538-A3D2-BC4580353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435CB7F4-FEAA-495F-893D-A28F8B608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00D480FF-7392-40FB-9A3E-5E2D15668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3490509C-B09E-4642-8975-91BB4684F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44F7D4DE-5DB4-458D-B9B4-38297AE799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ED4F1B18-9CCF-41A3-BF2A-97D97456A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FAAFD58E-86CB-4189-BD27-2939C3591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366A8561-E65D-4675-B448-0FA92CBD1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7F49DE23-2BC7-4056-A75C-5CA0F8E24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CD8C256C-D573-4B6F-92A9-23DBC5189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A0286D0D-A1C1-4640-B8A9-2A842ED12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1E270C88-6227-41FD-8459-3B74B1568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F035D064-A6BD-495D-A380-45435595C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347B65C1-C657-492F-854E-E9F2382FE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BBD5ED32-5D83-42BA-B06B-2FCC5EDFF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88F1EC87-926B-4C53-A72F-801C0C5EF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69EA41EC-1758-4554-A707-6D35448A2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326B22D2-C2E2-4723-AE14-F19DFBB0B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19AEBD37-2AEB-4C71-B9B0-A65659682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1EE3DECB-B2B9-4556-AF30-42D7B0192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F1D37BD9-CB45-439F-823A-F639912D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576A752C-7054-4446-84CC-DED60E485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D12337DE-B7CF-41C4-A4BA-B32E05239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52DC00D2-FF99-4E56-91C9-DAC2390515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E947083D-4ACF-478F-94DA-9038980D9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096FE15D-CDE5-49DB-91FD-B4599688D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B778DB54-2246-4529-8D48-2081DD9C35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BD10A58C-A6DC-4C2F-8CDD-D8ED7AFB4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09342724-2DAE-453E-B79B-1C44334D3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4C638F2B-13C6-4449-B7B0-846B57FF0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41737E24-E287-459D-89EF-8AE95F0505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4679" y="2604687"/>
            <a:ext cx="5124328" cy="286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5957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334</TotalTime>
  <Words>556</Words>
  <Application>Microsoft Office PowerPoint</Application>
  <PresentationFormat>Panorámica</PresentationFormat>
  <Paragraphs>83</Paragraphs>
  <Slides>10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Celestial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REFERENCES 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 Mera</dc:creator>
  <cp:lastModifiedBy>Lilia Lisseth Mera Vera (2113990)</cp:lastModifiedBy>
  <cp:revision>6</cp:revision>
  <dcterms:created xsi:type="dcterms:W3CDTF">2021-11-22T12:47:58Z</dcterms:created>
  <dcterms:modified xsi:type="dcterms:W3CDTF">2021-12-07T15:56:44Z</dcterms:modified>
</cp:coreProperties>
</file>