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63" r:id="rId3"/>
    <p:sldId id="257" r:id="rId4"/>
    <p:sldId id="267" r:id="rId5"/>
    <p:sldId id="258" r:id="rId6"/>
    <p:sldId id="268" r:id="rId7"/>
    <p:sldId id="269" r:id="rId8"/>
    <p:sldId id="265" r:id="rId9"/>
    <p:sldId id="260" r:id="rId10"/>
    <p:sldId id="261" r:id="rId11"/>
    <p:sldId id="266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9325A8-C6F6-EF9F-6EFA-36103B7996E8}" v="23" dt="2025-10-06T08:42:20.7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1210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0494C8-7A4E-4849-93DE-669C4066F327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88167F9-F899-4041-977F-B1110D9BC5E2}">
      <dgm:prSet/>
      <dgm:spPr/>
      <dgm:t>
        <a:bodyPr/>
        <a:lstStyle/>
        <a:p>
          <a:r>
            <a:rPr lang="en-US"/>
            <a:t>• What: 30% fall in in-store sales, rising costs, outdated website</a:t>
          </a:r>
        </a:p>
      </dgm:t>
    </dgm:pt>
    <dgm:pt modelId="{82D8E423-5E58-4F8A-812F-124CAB376812}" type="parTrans" cxnId="{D8019BD6-1E02-490F-94C5-0D4E5AA22250}">
      <dgm:prSet/>
      <dgm:spPr/>
      <dgm:t>
        <a:bodyPr/>
        <a:lstStyle/>
        <a:p>
          <a:endParaRPr lang="en-US"/>
        </a:p>
      </dgm:t>
    </dgm:pt>
    <dgm:pt modelId="{C5FD83BA-57E3-4695-920D-54E358331C66}" type="sibTrans" cxnId="{D8019BD6-1E02-490F-94C5-0D4E5AA22250}">
      <dgm:prSet/>
      <dgm:spPr/>
      <dgm:t>
        <a:bodyPr/>
        <a:lstStyle/>
        <a:p>
          <a:endParaRPr lang="en-US"/>
        </a:p>
      </dgm:t>
    </dgm:pt>
    <dgm:pt modelId="{CDA8613D-A021-41C1-975F-D1B4AD02FEF1}">
      <dgm:prSet/>
      <dgm:spPr/>
      <dgm:t>
        <a:bodyPr/>
        <a:lstStyle/>
        <a:p>
          <a:r>
            <a:rPr lang="en-US"/>
            <a:t>• Why: Competition, consumer </a:t>
          </a:r>
          <a:r>
            <a:rPr lang="en-US" err="1"/>
            <a:t>behaviour</a:t>
          </a:r>
          <a:r>
            <a:rPr lang="en-US"/>
            <a:t>, inflation</a:t>
          </a:r>
        </a:p>
      </dgm:t>
    </dgm:pt>
    <dgm:pt modelId="{10EB1A30-1344-4F50-BBEA-F1529728FFA3}" type="parTrans" cxnId="{115EB448-1297-448F-A478-764EE03C803A}">
      <dgm:prSet/>
      <dgm:spPr/>
      <dgm:t>
        <a:bodyPr/>
        <a:lstStyle/>
        <a:p>
          <a:endParaRPr lang="en-US"/>
        </a:p>
      </dgm:t>
    </dgm:pt>
    <dgm:pt modelId="{D4794289-6FDE-4A7A-ABFA-F0026BE1153A}" type="sibTrans" cxnId="{115EB448-1297-448F-A478-764EE03C803A}">
      <dgm:prSet/>
      <dgm:spPr/>
      <dgm:t>
        <a:bodyPr/>
        <a:lstStyle/>
        <a:p>
          <a:endParaRPr lang="en-US"/>
        </a:p>
      </dgm:t>
    </dgm:pt>
    <dgm:pt modelId="{6FC60456-E8ED-4D6D-BA1D-74C36B9334FD}">
      <dgm:prSet/>
      <dgm:spPr/>
      <dgm:t>
        <a:bodyPr/>
        <a:lstStyle/>
        <a:p>
          <a:r>
            <a:rPr lang="en-US"/>
            <a:t>• Where: Norwich high street – declining footfall</a:t>
          </a:r>
        </a:p>
      </dgm:t>
    </dgm:pt>
    <dgm:pt modelId="{56E7CDC1-5326-40F7-B1F4-DF7D09F743B2}" type="parTrans" cxnId="{87D3D939-50A4-46D5-9CB8-38862FC2FF7C}">
      <dgm:prSet/>
      <dgm:spPr/>
      <dgm:t>
        <a:bodyPr/>
        <a:lstStyle/>
        <a:p>
          <a:endParaRPr lang="en-US"/>
        </a:p>
      </dgm:t>
    </dgm:pt>
    <dgm:pt modelId="{F06FC454-2612-42A2-B69F-53688AFEDFF9}" type="sibTrans" cxnId="{87D3D939-50A4-46D5-9CB8-38862FC2FF7C}">
      <dgm:prSet/>
      <dgm:spPr/>
      <dgm:t>
        <a:bodyPr/>
        <a:lstStyle/>
        <a:p>
          <a:endParaRPr lang="en-US"/>
        </a:p>
      </dgm:t>
    </dgm:pt>
    <dgm:pt modelId="{EA3B97A7-8287-4C4D-AA88-9C1AF0844F74}">
      <dgm:prSet/>
      <dgm:spPr/>
      <dgm:t>
        <a:bodyPr/>
        <a:lstStyle/>
        <a:p>
          <a:r>
            <a:rPr lang="en-US"/>
            <a:t>• When: Last 12 months</a:t>
          </a:r>
        </a:p>
      </dgm:t>
    </dgm:pt>
    <dgm:pt modelId="{5C773C4C-1C3F-492A-88F6-19F7C11C287D}" type="parTrans" cxnId="{526FC388-B331-492D-A40B-42C682AC1389}">
      <dgm:prSet/>
      <dgm:spPr/>
      <dgm:t>
        <a:bodyPr/>
        <a:lstStyle/>
        <a:p>
          <a:endParaRPr lang="en-US"/>
        </a:p>
      </dgm:t>
    </dgm:pt>
    <dgm:pt modelId="{1614525E-627F-41C8-B3C2-12234CE26983}" type="sibTrans" cxnId="{526FC388-B331-492D-A40B-42C682AC1389}">
      <dgm:prSet/>
      <dgm:spPr/>
      <dgm:t>
        <a:bodyPr/>
        <a:lstStyle/>
        <a:p>
          <a:endParaRPr lang="en-US"/>
        </a:p>
      </dgm:t>
    </dgm:pt>
    <dgm:pt modelId="{29F39E77-5779-40C3-BB8D-2899F07569A2}">
      <dgm:prSet/>
      <dgm:spPr/>
      <dgm:t>
        <a:bodyPr/>
        <a:lstStyle/>
        <a:p>
          <a:r>
            <a:rPr lang="en-US"/>
            <a:t>• Who: Owners (Liam &amp; Priya), walk-in &amp; online customers</a:t>
          </a:r>
        </a:p>
      </dgm:t>
    </dgm:pt>
    <dgm:pt modelId="{4FB486FE-0D2D-4407-B890-7F57382AB830}" type="parTrans" cxnId="{AF65AA91-5E77-48DE-9955-DD377C85DC7C}">
      <dgm:prSet/>
      <dgm:spPr/>
      <dgm:t>
        <a:bodyPr/>
        <a:lstStyle/>
        <a:p>
          <a:endParaRPr lang="en-US"/>
        </a:p>
      </dgm:t>
    </dgm:pt>
    <dgm:pt modelId="{542ADF4E-6FD5-4C40-B122-538035D35631}" type="sibTrans" cxnId="{AF65AA91-5E77-48DE-9955-DD377C85DC7C}">
      <dgm:prSet/>
      <dgm:spPr/>
      <dgm:t>
        <a:bodyPr/>
        <a:lstStyle/>
        <a:p>
          <a:endParaRPr lang="en-US"/>
        </a:p>
      </dgm:t>
    </dgm:pt>
    <dgm:pt modelId="{E476CE4B-8F54-4100-AB1F-A85F5891EA66}">
      <dgm:prSet/>
      <dgm:spPr/>
      <dgm:t>
        <a:bodyPr/>
        <a:lstStyle/>
        <a:p>
          <a:r>
            <a:rPr lang="en-US"/>
            <a:t>• How: Reliance on word-of-mouth, lack of digital adaptation</a:t>
          </a:r>
        </a:p>
      </dgm:t>
    </dgm:pt>
    <dgm:pt modelId="{2F731C84-B36D-46AA-9CFE-68EA70A63A94}" type="parTrans" cxnId="{E625B8BB-42A5-4C3F-8383-BF6FCF88B531}">
      <dgm:prSet/>
      <dgm:spPr/>
      <dgm:t>
        <a:bodyPr/>
        <a:lstStyle/>
        <a:p>
          <a:endParaRPr lang="en-US"/>
        </a:p>
      </dgm:t>
    </dgm:pt>
    <dgm:pt modelId="{8E3B2B9C-3438-41FD-B7A2-24E4FD57A7C5}" type="sibTrans" cxnId="{E625B8BB-42A5-4C3F-8383-BF6FCF88B531}">
      <dgm:prSet/>
      <dgm:spPr/>
      <dgm:t>
        <a:bodyPr/>
        <a:lstStyle/>
        <a:p>
          <a:endParaRPr lang="en-US"/>
        </a:p>
      </dgm:t>
    </dgm:pt>
    <dgm:pt modelId="{645A31CB-9FD6-4045-9EC1-3A3500248C00}">
      <dgm:prSet/>
      <dgm:spPr/>
      <dgm:t>
        <a:bodyPr/>
        <a:lstStyle/>
        <a:p>
          <a:r>
            <a:rPr lang="en-US"/>
            <a:t>• How much: Revenue loss, higher costs</a:t>
          </a:r>
        </a:p>
      </dgm:t>
    </dgm:pt>
    <dgm:pt modelId="{DC7CEA4C-7CED-4B4E-911A-94F4B8758E51}" type="parTrans" cxnId="{A95376EC-1510-4BC9-A165-8F98F82D2797}">
      <dgm:prSet/>
      <dgm:spPr/>
      <dgm:t>
        <a:bodyPr/>
        <a:lstStyle/>
        <a:p>
          <a:endParaRPr lang="en-US"/>
        </a:p>
      </dgm:t>
    </dgm:pt>
    <dgm:pt modelId="{26AE713C-683F-4D59-AE56-914329E2AAAC}" type="sibTrans" cxnId="{A95376EC-1510-4BC9-A165-8F98F82D2797}">
      <dgm:prSet/>
      <dgm:spPr/>
      <dgm:t>
        <a:bodyPr/>
        <a:lstStyle/>
        <a:p>
          <a:endParaRPr lang="en-US"/>
        </a:p>
      </dgm:t>
    </dgm:pt>
    <dgm:pt modelId="{FBC2B313-233A-43D4-8134-698D9F09206C}" type="pres">
      <dgm:prSet presAssocID="{F50494C8-7A4E-4849-93DE-669C4066F327}" presName="linear" presStyleCnt="0">
        <dgm:presLayoutVars>
          <dgm:dir/>
          <dgm:animLvl val="lvl"/>
          <dgm:resizeHandles val="exact"/>
        </dgm:presLayoutVars>
      </dgm:prSet>
      <dgm:spPr/>
    </dgm:pt>
    <dgm:pt modelId="{E639D4D7-E7AA-404C-8712-2AC1C61A529B}" type="pres">
      <dgm:prSet presAssocID="{988167F9-F899-4041-977F-B1110D9BC5E2}" presName="parentLin" presStyleCnt="0"/>
      <dgm:spPr/>
    </dgm:pt>
    <dgm:pt modelId="{AFAA3C05-2691-45EB-9C04-530D449611A2}" type="pres">
      <dgm:prSet presAssocID="{988167F9-F899-4041-977F-B1110D9BC5E2}" presName="parentLeftMargin" presStyleLbl="node1" presStyleIdx="0" presStyleCnt="7"/>
      <dgm:spPr/>
    </dgm:pt>
    <dgm:pt modelId="{B4B03142-090D-4CD3-BC19-EA7673B094B1}" type="pres">
      <dgm:prSet presAssocID="{988167F9-F899-4041-977F-B1110D9BC5E2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DA01BDF3-CC0B-4901-B722-0E8FD39D4AF8}" type="pres">
      <dgm:prSet presAssocID="{988167F9-F899-4041-977F-B1110D9BC5E2}" presName="negativeSpace" presStyleCnt="0"/>
      <dgm:spPr/>
    </dgm:pt>
    <dgm:pt modelId="{14C044CC-8200-4265-A374-9C2781CFF5D8}" type="pres">
      <dgm:prSet presAssocID="{988167F9-F899-4041-977F-B1110D9BC5E2}" presName="childText" presStyleLbl="conFgAcc1" presStyleIdx="0" presStyleCnt="7">
        <dgm:presLayoutVars>
          <dgm:bulletEnabled val="1"/>
        </dgm:presLayoutVars>
      </dgm:prSet>
      <dgm:spPr/>
    </dgm:pt>
    <dgm:pt modelId="{5BA4B1BD-F08C-4E73-BFA4-C630437555AF}" type="pres">
      <dgm:prSet presAssocID="{C5FD83BA-57E3-4695-920D-54E358331C66}" presName="spaceBetweenRectangles" presStyleCnt="0"/>
      <dgm:spPr/>
    </dgm:pt>
    <dgm:pt modelId="{DC857343-3FCA-4819-A534-DBF272158E57}" type="pres">
      <dgm:prSet presAssocID="{CDA8613D-A021-41C1-975F-D1B4AD02FEF1}" presName="parentLin" presStyleCnt="0"/>
      <dgm:spPr/>
    </dgm:pt>
    <dgm:pt modelId="{46B2D620-75B3-4E56-8426-CA1E03A27FDE}" type="pres">
      <dgm:prSet presAssocID="{CDA8613D-A021-41C1-975F-D1B4AD02FEF1}" presName="parentLeftMargin" presStyleLbl="node1" presStyleIdx="0" presStyleCnt="7"/>
      <dgm:spPr/>
    </dgm:pt>
    <dgm:pt modelId="{7A79DC65-8956-44D8-AC36-620F5B363C3D}" type="pres">
      <dgm:prSet presAssocID="{CDA8613D-A021-41C1-975F-D1B4AD02FEF1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4E696C98-23C9-4E9D-87C5-85D1F3312528}" type="pres">
      <dgm:prSet presAssocID="{CDA8613D-A021-41C1-975F-D1B4AD02FEF1}" presName="negativeSpace" presStyleCnt="0"/>
      <dgm:spPr/>
    </dgm:pt>
    <dgm:pt modelId="{675CD03D-5304-4A43-8A97-5446BAB57DA9}" type="pres">
      <dgm:prSet presAssocID="{CDA8613D-A021-41C1-975F-D1B4AD02FEF1}" presName="childText" presStyleLbl="conFgAcc1" presStyleIdx="1" presStyleCnt="7">
        <dgm:presLayoutVars>
          <dgm:bulletEnabled val="1"/>
        </dgm:presLayoutVars>
      </dgm:prSet>
      <dgm:spPr/>
    </dgm:pt>
    <dgm:pt modelId="{B2BED6D3-3F0A-4A78-B00B-28C9D03AE7B9}" type="pres">
      <dgm:prSet presAssocID="{D4794289-6FDE-4A7A-ABFA-F0026BE1153A}" presName="spaceBetweenRectangles" presStyleCnt="0"/>
      <dgm:spPr/>
    </dgm:pt>
    <dgm:pt modelId="{586D81EA-3B34-4BD5-A32F-04CA453C183D}" type="pres">
      <dgm:prSet presAssocID="{6FC60456-E8ED-4D6D-BA1D-74C36B9334FD}" presName="parentLin" presStyleCnt="0"/>
      <dgm:spPr/>
    </dgm:pt>
    <dgm:pt modelId="{D92FB72F-3AF9-45F3-BDC1-F02C5402D510}" type="pres">
      <dgm:prSet presAssocID="{6FC60456-E8ED-4D6D-BA1D-74C36B9334FD}" presName="parentLeftMargin" presStyleLbl="node1" presStyleIdx="1" presStyleCnt="7"/>
      <dgm:spPr/>
    </dgm:pt>
    <dgm:pt modelId="{B909B132-1E88-4345-A04C-B60EFFD534B4}" type="pres">
      <dgm:prSet presAssocID="{6FC60456-E8ED-4D6D-BA1D-74C36B9334FD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D807E9DB-02C2-4B0B-B339-7906D2378965}" type="pres">
      <dgm:prSet presAssocID="{6FC60456-E8ED-4D6D-BA1D-74C36B9334FD}" presName="negativeSpace" presStyleCnt="0"/>
      <dgm:spPr/>
    </dgm:pt>
    <dgm:pt modelId="{E8410A22-AC67-4910-A17A-51A23F30678D}" type="pres">
      <dgm:prSet presAssocID="{6FC60456-E8ED-4D6D-BA1D-74C36B9334FD}" presName="childText" presStyleLbl="conFgAcc1" presStyleIdx="2" presStyleCnt="7">
        <dgm:presLayoutVars>
          <dgm:bulletEnabled val="1"/>
        </dgm:presLayoutVars>
      </dgm:prSet>
      <dgm:spPr/>
    </dgm:pt>
    <dgm:pt modelId="{89B38343-66C0-42A4-9A27-4472A851C60B}" type="pres">
      <dgm:prSet presAssocID="{F06FC454-2612-42A2-B69F-53688AFEDFF9}" presName="spaceBetweenRectangles" presStyleCnt="0"/>
      <dgm:spPr/>
    </dgm:pt>
    <dgm:pt modelId="{242A0706-2C18-49E7-A8ED-17A087505175}" type="pres">
      <dgm:prSet presAssocID="{EA3B97A7-8287-4C4D-AA88-9C1AF0844F74}" presName="parentLin" presStyleCnt="0"/>
      <dgm:spPr/>
    </dgm:pt>
    <dgm:pt modelId="{E5A53688-C07D-4A1C-BD09-FABF0D70DB6E}" type="pres">
      <dgm:prSet presAssocID="{EA3B97A7-8287-4C4D-AA88-9C1AF0844F74}" presName="parentLeftMargin" presStyleLbl="node1" presStyleIdx="2" presStyleCnt="7"/>
      <dgm:spPr/>
    </dgm:pt>
    <dgm:pt modelId="{416F5847-1F67-40FE-A9E3-1154A819EC3B}" type="pres">
      <dgm:prSet presAssocID="{EA3B97A7-8287-4C4D-AA88-9C1AF0844F74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3809C8A5-A405-4F27-9620-BC972CAF8CAA}" type="pres">
      <dgm:prSet presAssocID="{EA3B97A7-8287-4C4D-AA88-9C1AF0844F74}" presName="negativeSpace" presStyleCnt="0"/>
      <dgm:spPr/>
    </dgm:pt>
    <dgm:pt modelId="{9413A1BE-63E4-4F61-B93E-ECD966DB4800}" type="pres">
      <dgm:prSet presAssocID="{EA3B97A7-8287-4C4D-AA88-9C1AF0844F74}" presName="childText" presStyleLbl="conFgAcc1" presStyleIdx="3" presStyleCnt="7">
        <dgm:presLayoutVars>
          <dgm:bulletEnabled val="1"/>
        </dgm:presLayoutVars>
      </dgm:prSet>
      <dgm:spPr/>
    </dgm:pt>
    <dgm:pt modelId="{E1350310-B7A9-4221-8882-E14344FB6B61}" type="pres">
      <dgm:prSet presAssocID="{1614525E-627F-41C8-B3C2-12234CE26983}" presName="spaceBetweenRectangles" presStyleCnt="0"/>
      <dgm:spPr/>
    </dgm:pt>
    <dgm:pt modelId="{29A22C6E-A525-48D8-81E4-B6B610AB8FC4}" type="pres">
      <dgm:prSet presAssocID="{29F39E77-5779-40C3-BB8D-2899F07569A2}" presName="parentLin" presStyleCnt="0"/>
      <dgm:spPr/>
    </dgm:pt>
    <dgm:pt modelId="{AC624548-1437-43EF-B408-FD8BA03AD6F1}" type="pres">
      <dgm:prSet presAssocID="{29F39E77-5779-40C3-BB8D-2899F07569A2}" presName="parentLeftMargin" presStyleLbl="node1" presStyleIdx="3" presStyleCnt="7"/>
      <dgm:spPr/>
    </dgm:pt>
    <dgm:pt modelId="{3FB09498-A351-4F73-A9CD-ECADC3B119F0}" type="pres">
      <dgm:prSet presAssocID="{29F39E77-5779-40C3-BB8D-2899F07569A2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7899C9AB-AD89-4DE8-A210-5ED76067F21E}" type="pres">
      <dgm:prSet presAssocID="{29F39E77-5779-40C3-BB8D-2899F07569A2}" presName="negativeSpace" presStyleCnt="0"/>
      <dgm:spPr/>
    </dgm:pt>
    <dgm:pt modelId="{47154460-E7E8-4A2B-8D67-83FED5D2E800}" type="pres">
      <dgm:prSet presAssocID="{29F39E77-5779-40C3-BB8D-2899F07569A2}" presName="childText" presStyleLbl="conFgAcc1" presStyleIdx="4" presStyleCnt="7">
        <dgm:presLayoutVars>
          <dgm:bulletEnabled val="1"/>
        </dgm:presLayoutVars>
      </dgm:prSet>
      <dgm:spPr/>
    </dgm:pt>
    <dgm:pt modelId="{A0B57889-46B8-4477-92EA-B3643CA889F6}" type="pres">
      <dgm:prSet presAssocID="{542ADF4E-6FD5-4C40-B122-538035D35631}" presName="spaceBetweenRectangles" presStyleCnt="0"/>
      <dgm:spPr/>
    </dgm:pt>
    <dgm:pt modelId="{6C266AC4-A4D9-4B83-A7A0-60C0F01D6509}" type="pres">
      <dgm:prSet presAssocID="{E476CE4B-8F54-4100-AB1F-A85F5891EA66}" presName="parentLin" presStyleCnt="0"/>
      <dgm:spPr/>
    </dgm:pt>
    <dgm:pt modelId="{E2A9815D-DA2B-4F72-A941-77521A4FA125}" type="pres">
      <dgm:prSet presAssocID="{E476CE4B-8F54-4100-AB1F-A85F5891EA66}" presName="parentLeftMargin" presStyleLbl="node1" presStyleIdx="4" presStyleCnt="7"/>
      <dgm:spPr/>
    </dgm:pt>
    <dgm:pt modelId="{AFF05048-3930-48C5-97C3-2F2C0705E1C8}" type="pres">
      <dgm:prSet presAssocID="{E476CE4B-8F54-4100-AB1F-A85F5891EA66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39F03DF4-F89A-4CB9-8CFD-E650FB906189}" type="pres">
      <dgm:prSet presAssocID="{E476CE4B-8F54-4100-AB1F-A85F5891EA66}" presName="negativeSpace" presStyleCnt="0"/>
      <dgm:spPr/>
    </dgm:pt>
    <dgm:pt modelId="{95C7E87E-1F5A-45F8-960E-95C8E3222052}" type="pres">
      <dgm:prSet presAssocID="{E476CE4B-8F54-4100-AB1F-A85F5891EA66}" presName="childText" presStyleLbl="conFgAcc1" presStyleIdx="5" presStyleCnt="7">
        <dgm:presLayoutVars>
          <dgm:bulletEnabled val="1"/>
        </dgm:presLayoutVars>
      </dgm:prSet>
      <dgm:spPr/>
    </dgm:pt>
    <dgm:pt modelId="{8365E186-5766-425C-831B-5696663CD32F}" type="pres">
      <dgm:prSet presAssocID="{8E3B2B9C-3438-41FD-B7A2-24E4FD57A7C5}" presName="spaceBetweenRectangles" presStyleCnt="0"/>
      <dgm:spPr/>
    </dgm:pt>
    <dgm:pt modelId="{DD2FC9CA-3D91-479A-97F0-D12775ACE9EA}" type="pres">
      <dgm:prSet presAssocID="{645A31CB-9FD6-4045-9EC1-3A3500248C00}" presName="parentLin" presStyleCnt="0"/>
      <dgm:spPr/>
    </dgm:pt>
    <dgm:pt modelId="{54042CAB-2453-4193-9CA2-CB729F07778F}" type="pres">
      <dgm:prSet presAssocID="{645A31CB-9FD6-4045-9EC1-3A3500248C00}" presName="parentLeftMargin" presStyleLbl="node1" presStyleIdx="5" presStyleCnt="7"/>
      <dgm:spPr/>
    </dgm:pt>
    <dgm:pt modelId="{82037935-00A9-4526-ACBC-A2A5584409E0}" type="pres">
      <dgm:prSet presAssocID="{645A31CB-9FD6-4045-9EC1-3A3500248C00}" presName="parentText" presStyleLbl="node1" presStyleIdx="6" presStyleCnt="7">
        <dgm:presLayoutVars>
          <dgm:chMax val="0"/>
          <dgm:bulletEnabled val="1"/>
        </dgm:presLayoutVars>
      </dgm:prSet>
      <dgm:spPr/>
    </dgm:pt>
    <dgm:pt modelId="{171C18C2-689A-4909-97FF-67A1026AD51C}" type="pres">
      <dgm:prSet presAssocID="{645A31CB-9FD6-4045-9EC1-3A3500248C00}" presName="negativeSpace" presStyleCnt="0"/>
      <dgm:spPr/>
    </dgm:pt>
    <dgm:pt modelId="{F1E2B37C-9897-440F-9D45-FCF66D50DE16}" type="pres">
      <dgm:prSet presAssocID="{645A31CB-9FD6-4045-9EC1-3A3500248C00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D1ACD207-4ED1-4561-9835-F31B353BDFF0}" type="presOf" srcId="{645A31CB-9FD6-4045-9EC1-3A3500248C00}" destId="{82037935-00A9-4526-ACBC-A2A5584409E0}" srcOrd="1" destOrd="0" presId="urn:microsoft.com/office/officeart/2005/8/layout/list1"/>
    <dgm:cxn modelId="{45890809-A78B-4A68-8981-EC4278A7BBA8}" type="presOf" srcId="{EA3B97A7-8287-4C4D-AA88-9C1AF0844F74}" destId="{E5A53688-C07D-4A1C-BD09-FABF0D70DB6E}" srcOrd="0" destOrd="0" presId="urn:microsoft.com/office/officeart/2005/8/layout/list1"/>
    <dgm:cxn modelId="{CC1D762D-6380-4278-8918-825AE86BD213}" type="presOf" srcId="{6FC60456-E8ED-4D6D-BA1D-74C36B9334FD}" destId="{D92FB72F-3AF9-45F3-BDC1-F02C5402D510}" srcOrd="0" destOrd="0" presId="urn:microsoft.com/office/officeart/2005/8/layout/list1"/>
    <dgm:cxn modelId="{87D3D939-50A4-46D5-9CB8-38862FC2FF7C}" srcId="{F50494C8-7A4E-4849-93DE-669C4066F327}" destId="{6FC60456-E8ED-4D6D-BA1D-74C36B9334FD}" srcOrd="2" destOrd="0" parTransId="{56E7CDC1-5326-40F7-B1F4-DF7D09F743B2}" sibTransId="{F06FC454-2612-42A2-B69F-53688AFEDFF9}"/>
    <dgm:cxn modelId="{8C18AD41-E57E-49C3-9DE5-62EB14580364}" type="presOf" srcId="{CDA8613D-A021-41C1-975F-D1B4AD02FEF1}" destId="{7A79DC65-8956-44D8-AC36-620F5B363C3D}" srcOrd="1" destOrd="0" presId="urn:microsoft.com/office/officeart/2005/8/layout/list1"/>
    <dgm:cxn modelId="{FC51FA65-D8DD-46DC-8FDC-1F5A4563B845}" type="presOf" srcId="{29F39E77-5779-40C3-BB8D-2899F07569A2}" destId="{AC624548-1437-43EF-B408-FD8BA03AD6F1}" srcOrd="0" destOrd="0" presId="urn:microsoft.com/office/officeart/2005/8/layout/list1"/>
    <dgm:cxn modelId="{115EB448-1297-448F-A478-764EE03C803A}" srcId="{F50494C8-7A4E-4849-93DE-669C4066F327}" destId="{CDA8613D-A021-41C1-975F-D1B4AD02FEF1}" srcOrd="1" destOrd="0" parTransId="{10EB1A30-1344-4F50-BBEA-F1529728FFA3}" sibTransId="{D4794289-6FDE-4A7A-ABFA-F0026BE1153A}"/>
    <dgm:cxn modelId="{AE2E3C4A-CC58-4245-B0A7-76062F8402B3}" type="presOf" srcId="{E476CE4B-8F54-4100-AB1F-A85F5891EA66}" destId="{AFF05048-3930-48C5-97C3-2F2C0705E1C8}" srcOrd="1" destOrd="0" presId="urn:microsoft.com/office/officeart/2005/8/layout/list1"/>
    <dgm:cxn modelId="{9A7D4172-EF34-448D-B591-ADD56CC08313}" type="presOf" srcId="{E476CE4B-8F54-4100-AB1F-A85F5891EA66}" destId="{E2A9815D-DA2B-4F72-A941-77521A4FA125}" srcOrd="0" destOrd="0" presId="urn:microsoft.com/office/officeart/2005/8/layout/list1"/>
    <dgm:cxn modelId="{3E8F7986-6463-484F-A895-6D0CD6B890B0}" type="presOf" srcId="{29F39E77-5779-40C3-BB8D-2899F07569A2}" destId="{3FB09498-A351-4F73-A9CD-ECADC3B119F0}" srcOrd="1" destOrd="0" presId="urn:microsoft.com/office/officeart/2005/8/layout/list1"/>
    <dgm:cxn modelId="{526FC388-B331-492D-A40B-42C682AC1389}" srcId="{F50494C8-7A4E-4849-93DE-669C4066F327}" destId="{EA3B97A7-8287-4C4D-AA88-9C1AF0844F74}" srcOrd="3" destOrd="0" parTransId="{5C773C4C-1C3F-492A-88F6-19F7C11C287D}" sibTransId="{1614525E-627F-41C8-B3C2-12234CE26983}"/>
    <dgm:cxn modelId="{05AB7C89-58B9-4D7C-93B7-E6275DD96D59}" type="presOf" srcId="{988167F9-F899-4041-977F-B1110D9BC5E2}" destId="{B4B03142-090D-4CD3-BC19-EA7673B094B1}" srcOrd="1" destOrd="0" presId="urn:microsoft.com/office/officeart/2005/8/layout/list1"/>
    <dgm:cxn modelId="{AF65AA91-5E77-48DE-9955-DD377C85DC7C}" srcId="{F50494C8-7A4E-4849-93DE-669C4066F327}" destId="{29F39E77-5779-40C3-BB8D-2899F07569A2}" srcOrd="4" destOrd="0" parTransId="{4FB486FE-0D2D-4407-B890-7F57382AB830}" sibTransId="{542ADF4E-6FD5-4C40-B122-538035D35631}"/>
    <dgm:cxn modelId="{029AE5A4-3BCC-4B87-97EF-618136BD884F}" type="presOf" srcId="{CDA8613D-A021-41C1-975F-D1B4AD02FEF1}" destId="{46B2D620-75B3-4E56-8426-CA1E03A27FDE}" srcOrd="0" destOrd="0" presId="urn:microsoft.com/office/officeart/2005/8/layout/list1"/>
    <dgm:cxn modelId="{70BEEAB0-6B4D-4889-9609-EF8C1CDDE826}" type="presOf" srcId="{645A31CB-9FD6-4045-9EC1-3A3500248C00}" destId="{54042CAB-2453-4193-9CA2-CB729F07778F}" srcOrd="0" destOrd="0" presId="urn:microsoft.com/office/officeart/2005/8/layout/list1"/>
    <dgm:cxn modelId="{63F421B3-59EC-4E9D-9C9B-9B4FA80B259C}" type="presOf" srcId="{988167F9-F899-4041-977F-B1110D9BC5E2}" destId="{AFAA3C05-2691-45EB-9C04-530D449611A2}" srcOrd="0" destOrd="0" presId="urn:microsoft.com/office/officeart/2005/8/layout/list1"/>
    <dgm:cxn modelId="{E625B8BB-42A5-4C3F-8383-BF6FCF88B531}" srcId="{F50494C8-7A4E-4849-93DE-669C4066F327}" destId="{E476CE4B-8F54-4100-AB1F-A85F5891EA66}" srcOrd="5" destOrd="0" parTransId="{2F731C84-B36D-46AA-9CFE-68EA70A63A94}" sibTransId="{8E3B2B9C-3438-41FD-B7A2-24E4FD57A7C5}"/>
    <dgm:cxn modelId="{B4BCF4BE-13F8-4409-8314-06E8DD1844C4}" type="presOf" srcId="{F50494C8-7A4E-4849-93DE-669C4066F327}" destId="{FBC2B313-233A-43D4-8134-698D9F09206C}" srcOrd="0" destOrd="0" presId="urn:microsoft.com/office/officeart/2005/8/layout/list1"/>
    <dgm:cxn modelId="{6AEF7BCE-D4FA-44EC-B383-2B51E514E37D}" type="presOf" srcId="{EA3B97A7-8287-4C4D-AA88-9C1AF0844F74}" destId="{416F5847-1F67-40FE-A9E3-1154A819EC3B}" srcOrd="1" destOrd="0" presId="urn:microsoft.com/office/officeart/2005/8/layout/list1"/>
    <dgm:cxn modelId="{D8019BD6-1E02-490F-94C5-0D4E5AA22250}" srcId="{F50494C8-7A4E-4849-93DE-669C4066F327}" destId="{988167F9-F899-4041-977F-B1110D9BC5E2}" srcOrd="0" destOrd="0" parTransId="{82D8E423-5E58-4F8A-812F-124CAB376812}" sibTransId="{C5FD83BA-57E3-4695-920D-54E358331C66}"/>
    <dgm:cxn modelId="{A95376EC-1510-4BC9-A165-8F98F82D2797}" srcId="{F50494C8-7A4E-4849-93DE-669C4066F327}" destId="{645A31CB-9FD6-4045-9EC1-3A3500248C00}" srcOrd="6" destOrd="0" parTransId="{DC7CEA4C-7CED-4B4E-911A-94F4B8758E51}" sibTransId="{26AE713C-683F-4D59-AE56-914329E2AAAC}"/>
    <dgm:cxn modelId="{D0307FEF-67F3-4B96-B836-322FCDB8599A}" type="presOf" srcId="{6FC60456-E8ED-4D6D-BA1D-74C36B9334FD}" destId="{B909B132-1E88-4345-A04C-B60EFFD534B4}" srcOrd="1" destOrd="0" presId="urn:microsoft.com/office/officeart/2005/8/layout/list1"/>
    <dgm:cxn modelId="{7B42F547-52D7-487A-B4D2-AC0D9314E60B}" type="presParOf" srcId="{FBC2B313-233A-43D4-8134-698D9F09206C}" destId="{E639D4D7-E7AA-404C-8712-2AC1C61A529B}" srcOrd="0" destOrd="0" presId="urn:microsoft.com/office/officeart/2005/8/layout/list1"/>
    <dgm:cxn modelId="{78BF43C0-F3FB-4EE7-AB91-E5F1AC992840}" type="presParOf" srcId="{E639D4D7-E7AA-404C-8712-2AC1C61A529B}" destId="{AFAA3C05-2691-45EB-9C04-530D449611A2}" srcOrd="0" destOrd="0" presId="urn:microsoft.com/office/officeart/2005/8/layout/list1"/>
    <dgm:cxn modelId="{22A66E5A-A094-433D-9093-BE55CF655B5D}" type="presParOf" srcId="{E639D4D7-E7AA-404C-8712-2AC1C61A529B}" destId="{B4B03142-090D-4CD3-BC19-EA7673B094B1}" srcOrd="1" destOrd="0" presId="urn:microsoft.com/office/officeart/2005/8/layout/list1"/>
    <dgm:cxn modelId="{6D78EC85-B28E-402D-8617-C4D791634F4A}" type="presParOf" srcId="{FBC2B313-233A-43D4-8134-698D9F09206C}" destId="{DA01BDF3-CC0B-4901-B722-0E8FD39D4AF8}" srcOrd="1" destOrd="0" presId="urn:microsoft.com/office/officeart/2005/8/layout/list1"/>
    <dgm:cxn modelId="{10994CC8-F982-421A-8ED9-4BDB9CF8A071}" type="presParOf" srcId="{FBC2B313-233A-43D4-8134-698D9F09206C}" destId="{14C044CC-8200-4265-A374-9C2781CFF5D8}" srcOrd="2" destOrd="0" presId="urn:microsoft.com/office/officeart/2005/8/layout/list1"/>
    <dgm:cxn modelId="{C3A90F8A-D217-459E-9A64-9B1804E3B3B8}" type="presParOf" srcId="{FBC2B313-233A-43D4-8134-698D9F09206C}" destId="{5BA4B1BD-F08C-4E73-BFA4-C630437555AF}" srcOrd="3" destOrd="0" presId="urn:microsoft.com/office/officeart/2005/8/layout/list1"/>
    <dgm:cxn modelId="{2E8D37CC-1A0C-4A35-9410-ED12C6ACEE40}" type="presParOf" srcId="{FBC2B313-233A-43D4-8134-698D9F09206C}" destId="{DC857343-3FCA-4819-A534-DBF272158E57}" srcOrd="4" destOrd="0" presId="urn:microsoft.com/office/officeart/2005/8/layout/list1"/>
    <dgm:cxn modelId="{A90C8070-9273-49D4-874A-709194D07EDF}" type="presParOf" srcId="{DC857343-3FCA-4819-A534-DBF272158E57}" destId="{46B2D620-75B3-4E56-8426-CA1E03A27FDE}" srcOrd="0" destOrd="0" presId="urn:microsoft.com/office/officeart/2005/8/layout/list1"/>
    <dgm:cxn modelId="{D6150B9C-9505-4FA2-8DD5-B507888ECECC}" type="presParOf" srcId="{DC857343-3FCA-4819-A534-DBF272158E57}" destId="{7A79DC65-8956-44D8-AC36-620F5B363C3D}" srcOrd="1" destOrd="0" presId="urn:microsoft.com/office/officeart/2005/8/layout/list1"/>
    <dgm:cxn modelId="{D777A575-521C-412B-B971-CB6E9D389511}" type="presParOf" srcId="{FBC2B313-233A-43D4-8134-698D9F09206C}" destId="{4E696C98-23C9-4E9D-87C5-85D1F3312528}" srcOrd="5" destOrd="0" presId="urn:microsoft.com/office/officeart/2005/8/layout/list1"/>
    <dgm:cxn modelId="{6223E1DB-FBDE-4391-BD50-CA12EA40B1AB}" type="presParOf" srcId="{FBC2B313-233A-43D4-8134-698D9F09206C}" destId="{675CD03D-5304-4A43-8A97-5446BAB57DA9}" srcOrd="6" destOrd="0" presId="urn:microsoft.com/office/officeart/2005/8/layout/list1"/>
    <dgm:cxn modelId="{DDA8EDDA-C9F6-46E0-B5A6-307383826A9D}" type="presParOf" srcId="{FBC2B313-233A-43D4-8134-698D9F09206C}" destId="{B2BED6D3-3F0A-4A78-B00B-28C9D03AE7B9}" srcOrd="7" destOrd="0" presId="urn:microsoft.com/office/officeart/2005/8/layout/list1"/>
    <dgm:cxn modelId="{E444C21C-90BD-48E2-9EFF-04D20F3254FA}" type="presParOf" srcId="{FBC2B313-233A-43D4-8134-698D9F09206C}" destId="{586D81EA-3B34-4BD5-A32F-04CA453C183D}" srcOrd="8" destOrd="0" presId="urn:microsoft.com/office/officeart/2005/8/layout/list1"/>
    <dgm:cxn modelId="{0BFD3A73-6500-4242-8432-A3C05544B822}" type="presParOf" srcId="{586D81EA-3B34-4BD5-A32F-04CA453C183D}" destId="{D92FB72F-3AF9-45F3-BDC1-F02C5402D510}" srcOrd="0" destOrd="0" presId="urn:microsoft.com/office/officeart/2005/8/layout/list1"/>
    <dgm:cxn modelId="{0550BA3B-239C-4EF9-84E5-514FEB171C11}" type="presParOf" srcId="{586D81EA-3B34-4BD5-A32F-04CA453C183D}" destId="{B909B132-1E88-4345-A04C-B60EFFD534B4}" srcOrd="1" destOrd="0" presId="urn:microsoft.com/office/officeart/2005/8/layout/list1"/>
    <dgm:cxn modelId="{816F506C-4AE3-411B-94A8-3259476B4D08}" type="presParOf" srcId="{FBC2B313-233A-43D4-8134-698D9F09206C}" destId="{D807E9DB-02C2-4B0B-B339-7906D2378965}" srcOrd="9" destOrd="0" presId="urn:microsoft.com/office/officeart/2005/8/layout/list1"/>
    <dgm:cxn modelId="{46D12D39-FEFE-42FF-ACE9-FAAD29AC70EE}" type="presParOf" srcId="{FBC2B313-233A-43D4-8134-698D9F09206C}" destId="{E8410A22-AC67-4910-A17A-51A23F30678D}" srcOrd="10" destOrd="0" presId="urn:microsoft.com/office/officeart/2005/8/layout/list1"/>
    <dgm:cxn modelId="{8D0AEEC4-3A40-4674-BF9F-26E91012C107}" type="presParOf" srcId="{FBC2B313-233A-43D4-8134-698D9F09206C}" destId="{89B38343-66C0-42A4-9A27-4472A851C60B}" srcOrd="11" destOrd="0" presId="urn:microsoft.com/office/officeart/2005/8/layout/list1"/>
    <dgm:cxn modelId="{45793BAC-A596-49D4-99CC-0346C16A482F}" type="presParOf" srcId="{FBC2B313-233A-43D4-8134-698D9F09206C}" destId="{242A0706-2C18-49E7-A8ED-17A087505175}" srcOrd="12" destOrd="0" presId="urn:microsoft.com/office/officeart/2005/8/layout/list1"/>
    <dgm:cxn modelId="{A0E867D4-6238-403B-829E-39CC6AAEB6FF}" type="presParOf" srcId="{242A0706-2C18-49E7-A8ED-17A087505175}" destId="{E5A53688-C07D-4A1C-BD09-FABF0D70DB6E}" srcOrd="0" destOrd="0" presId="urn:microsoft.com/office/officeart/2005/8/layout/list1"/>
    <dgm:cxn modelId="{BA5D85C9-3E3F-4B53-BAFC-E331AF6F43C9}" type="presParOf" srcId="{242A0706-2C18-49E7-A8ED-17A087505175}" destId="{416F5847-1F67-40FE-A9E3-1154A819EC3B}" srcOrd="1" destOrd="0" presId="urn:microsoft.com/office/officeart/2005/8/layout/list1"/>
    <dgm:cxn modelId="{9F845588-7E42-48E3-BE7A-525D2EF2F625}" type="presParOf" srcId="{FBC2B313-233A-43D4-8134-698D9F09206C}" destId="{3809C8A5-A405-4F27-9620-BC972CAF8CAA}" srcOrd="13" destOrd="0" presId="urn:microsoft.com/office/officeart/2005/8/layout/list1"/>
    <dgm:cxn modelId="{D32E3920-F83F-4D5C-81F2-B11E40353B95}" type="presParOf" srcId="{FBC2B313-233A-43D4-8134-698D9F09206C}" destId="{9413A1BE-63E4-4F61-B93E-ECD966DB4800}" srcOrd="14" destOrd="0" presId="urn:microsoft.com/office/officeart/2005/8/layout/list1"/>
    <dgm:cxn modelId="{8D546170-9017-4DFD-B5BE-68B71B97E97F}" type="presParOf" srcId="{FBC2B313-233A-43D4-8134-698D9F09206C}" destId="{E1350310-B7A9-4221-8882-E14344FB6B61}" srcOrd="15" destOrd="0" presId="urn:microsoft.com/office/officeart/2005/8/layout/list1"/>
    <dgm:cxn modelId="{0EDF7759-818E-4FCC-89D1-AB5B990ADE2D}" type="presParOf" srcId="{FBC2B313-233A-43D4-8134-698D9F09206C}" destId="{29A22C6E-A525-48D8-81E4-B6B610AB8FC4}" srcOrd="16" destOrd="0" presId="urn:microsoft.com/office/officeart/2005/8/layout/list1"/>
    <dgm:cxn modelId="{47A2C383-600C-4141-8A32-586A3F5A4996}" type="presParOf" srcId="{29A22C6E-A525-48D8-81E4-B6B610AB8FC4}" destId="{AC624548-1437-43EF-B408-FD8BA03AD6F1}" srcOrd="0" destOrd="0" presId="urn:microsoft.com/office/officeart/2005/8/layout/list1"/>
    <dgm:cxn modelId="{0D8C7976-429A-42E1-9EF8-3ADD00B34250}" type="presParOf" srcId="{29A22C6E-A525-48D8-81E4-B6B610AB8FC4}" destId="{3FB09498-A351-4F73-A9CD-ECADC3B119F0}" srcOrd="1" destOrd="0" presId="urn:microsoft.com/office/officeart/2005/8/layout/list1"/>
    <dgm:cxn modelId="{8D9C6794-05F8-45AC-AF66-0565039BFC38}" type="presParOf" srcId="{FBC2B313-233A-43D4-8134-698D9F09206C}" destId="{7899C9AB-AD89-4DE8-A210-5ED76067F21E}" srcOrd="17" destOrd="0" presId="urn:microsoft.com/office/officeart/2005/8/layout/list1"/>
    <dgm:cxn modelId="{005F01DE-F784-40D2-9329-F52B1A5299C4}" type="presParOf" srcId="{FBC2B313-233A-43D4-8134-698D9F09206C}" destId="{47154460-E7E8-4A2B-8D67-83FED5D2E800}" srcOrd="18" destOrd="0" presId="urn:microsoft.com/office/officeart/2005/8/layout/list1"/>
    <dgm:cxn modelId="{27F00FB7-5465-4D80-9692-864311F0F137}" type="presParOf" srcId="{FBC2B313-233A-43D4-8134-698D9F09206C}" destId="{A0B57889-46B8-4477-92EA-B3643CA889F6}" srcOrd="19" destOrd="0" presId="urn:microsoft.com/office/officeart/2005/8/layout/list1"/>
    <dgm:cxn modelId="{1CFF0A39-0FE5-418C-90C8-7F0C092EC484}" type="presParOf" srcId="{FBC2B313-233A-43D4-8134-698D9F09206C}" destId="{6C266AC4-A4D9-4B83-A7A0-60C0F01D6509}" srcOrd="20" destOrd="0" presId="urn:microsoft.com/office/officeart/2005/8/layout/list1"/>
    <dgm:cxn modelId="{894286ED-D68F-4A08-AE11-07982415CB01}" type="presParOf" srcId="{6C266AC4-A4D9-4B83-A7A0-60C0F01D6509}" destId="{E2A9815D-DA2B-4F72-A941-77521A4FA125}" srcOrd="0" destOrd="0" presId="urn:microsoft.com/office/officeart/2005/8/layout/list1"/>
    <dgm:cxn modelId="{716B4A52-B04F-44A4-A9EE-D1FB856CDD2D}" type="presParOf" srcId="{6C266AC4-A4D9-4B83-A7A0-60C0F01D6509}" destId="{AFF05048-3930-48C5-97C3-2F2C0705E1C8}" srcOrd="1" destOrd="0" presId="urn:microsoft.com/office/officeart/2005/8/layout/list1"/>
    <dgm:cxn modelId="{EA49872F-77E9-46F7-84EC-F0DCEC8ACF99}" type="presParOf" srcId="{FBC2B313-233A-43D4-8134-698D9F09206C}" destId="{39F03DF4-F89A-4CB9-8CFD-E650FB906189}" srcOrd="21" destOrd="0" presId="urn:microsoft.com/office/officeart/2005/8/layout/list1"/>
    <dgm:cxn modelId="{ADA95456-326E-400E-996F-C2F7A1F1EBD2}" type="presParOf" srcId="{FBC2B313-233A-43D4-8134-698D9F09206C}" destId="{95C7E87E-1F5A-45F8-960E-95C8E3222052}" srcOrd="22" destOrd="0" presId="urn:microsoft.com/office/officeart/2005/8/layout/list1"/>
    <dgm:cxn modelId="{CC972A65-19E8-471F-979D-0202D28F2908}" type="presParOf" srcId="{FBC2B313-233A-43D4-8134-698D9F09206C}" destId="{8365E186-5766-425C-831B-5696663CD32F}" srcOrd="23" destOrd="0" presId="urn:microsoft.com/office/officeart/2005/8/layout/list1"/>
    <dgm:cxn modelId="{0192EAA3-501A-405E-B2D0-4FBAB5B8F0A4}" type="presParOf" srcId="{FBC2B313-233A-43D4-8134-698D9F09206C}" destId="{DD2FC9CA-3D91-479A-97F0-D12775ACE9EA}" srcOrd="24" destOrd="0" presId="urn:microsoft.com/office/officeart/2005/8/layout/list1"/>
    <dgm:cxn modelId="{CE8DD172-3DE6-4D67-BFF0-379378066695}" type="presParOf" srcId="{DD2FC9CA-3D91-479A-97F0-D12775ACE9EA}" destId="{54042CAB-2453-4193-9CA2-CB729F07778F}" srcOrd="0" destOrd="0" presId="urn:microsoft.com/office/officeart/2005/8/layout/list1"/>
    <dgm:cxn modelId="{B4C726A1-7D0A-4538-AEBC-FF71A867F7E5}" type="presParOf" srcId="{DD2FC9CA-3D91-479A-97F0-D12775ACE9EA}" destId="{82037935-00A9-4526-ACBC-A2A5584409E0}" srcOrd="1" destOrd="0" presId="urn:microsoft.com/office/officeart/2005/8/layout/list1"/>
    <dgm:cxn modelId="{0A37CD15-3D12-4D3F-AC8B-006753AA7F79}" type="presParOf" srcId="{FBC2B313-233A-43D4-8134-698D9F09206C}" destId="{171C18C2-689A-4909-97FF-67A1026AD51C}" srcOrd="25" destOrd="0" presId="urn:microsoft.com/office/officeart/2005/8/layout/list1"/>
    <dgm:cxn modelId="{A812496C-D11B-4D2B-BB54-28561AE10539}" type="presParOf" srcId="{FBC2B313-233A-43D4-8134-698D9F09206C}" destId="{F1E2B37C-9897-440F-9D45-FCF66D50DE16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2745A9-F3E6-4A6B-BFCF-1CEA7E8E9459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518DFC9-8507-4F11-8664-BC00C2B5C2AC}">
      <dgm:prSet/>
      <dgm:spPr/>
      <dgm:t>
        <a:bodyPr/>
        <a:lstStyle/>
        <a:p>
          <a:r>
            <a:rPr lang="en-US"/>
            <a:t>• Political: Brexit &amp; trade policies affect imports</a:t>
          </a:r>
        </a:p>
      </dgm:t>
    </dgm:pt>
    <dgm:pt modelId="{7A831F2C-A316-4175-8495-5FAC04EC475E}" type="parTrans" cxnId="{5250AB49-F337-4BD7-85F8-AC39F636EDE4}">
      <dgm:prSet/>
      <dgm:spPr/>
      <dgm:t>
        <a:bodyPr/>
        <a:lstStyle/>
        <a:p>
          <a:endParaRPr lang="en-US"/>
        </a:p>
      </dgm:t>
    </dgm:pt>
    <dgm:pt modelId="{657D956B-C077-4200-8BC3-02A6AD64C645}" type="sibTrans" cxnId="{5250AB49-F337-4BD7-85F8-AC39F636EDE4}">
      <dgm:prSet/>
      <dgm:spPr/>
      <dgm:t>
        <a:bodyPr/>
        <a:lstStyle/>
        <a:p>
          <a:endParaRPr lang="en-US"/>
        </a:p>
      </dgm:t>
    </dgm:pt>
    <dgm:pt modelId="{19C39CE1-BE0F-44E1-ABE1-E0FE0C53DCA8}">
      <dgm:prSet/>
      <dgm:spPr/>
      <dgm:t>
        <a:bodyPr/>
        <a:lstStyle/>
        <a:p>
          <a:r>
            <a:rPr lang="en-US"/>
            <a:t>• Economic: Inflation &amp; rising supply chain costs</a:t>
          </a:r>
        </a:p>
      </dgm:t>
    </dgm:pt>
    <dgm:pt modelId="{09970ED2-C550-4119-8A02-A56AC8013DA2}" type="parTrans" cxnId="{AFE20741-76F0-4F2D-BE0B-F02C74B9388E}">
      <dgm:prSet/>
      <dgm:spPr/>
      <dgm:t>
        <a:bodyPr/>
        <a:lstStyle/>
        <a:p>
          <a:endParaRPr lang="en-US"/>
        </a:p>
      </dgm:t>
    </dgm:pt>
    <dgm:pt modelId="{8267BBCD-0C65-4A75-8DD0-84AF4827EB60}" type="sibTrans" cxnId="{AFE20741-76F0-4F2D-BE0B-F02C74B9388E}">
      <dgm:prSet/>
      <dgm:spPr/>
      <dgm:t>
        <a:bodyPr/>
        <a:lstStyle/>
        <a:p>
          <a:endParaRPr lang="en-US"/>
        </a:p>
      </dgm:t>
    </dgm:pt>
    <dgm:pt modelId="{60CA25BF-4892-4BCD-9C42-26219411EFF4}">
      <dgm:prSet/>
      <dgm:spPr/>
      <dgm:t>
        <a:bodyPr/>
        <a:lstStyle/>
        <a:p>
          <a:r>
            <a:rPr lang="en-US"/>
            <a:t>• Social: Shift towards online shopping, demand convenience</a:t>
          </a:r>
        </a:p>
      </dgm:t>
    </dgm:pt>
    <dgm:pt modelId="{8FEF1E77-9F15-46A2-BD2D-010B4847655B}" type="parTrans" cxnId="{A5170A24-B76F-41BE-9CDD-5F6323701EB0}">
      <dgm:prSet/>
      <dgm:spPr/>
      <dgm:t>
        <a:bodyPr/>
        <a:lstStyle/>
        <a:p>
          <a:endParaRPr lang="en-US"/>
        </a:p>
      </dgm:t>
    </dgm:pt>
    <dgm:pt modelId="{95F17312-4CD0-4904-AB9D-0222CCDD634E}" type="sibTrans" cxnId="{A5170A24-B76F-41BE-9CDD-5F6323701EB0}">
      <dgm:prSet/>
      <dgm:spPr/>
      <dgm:t>
        <a:bodyPr/>
        <a:lstStyle/>
        <a:p>
          <a:endParaRPr lang="en-US"/>
        </a:p>
      </dgm:t>
    </dgm:pt>
    <dgm:pt modelId="{5D3EA958-A0B7-4542-9DC3-0612BE744D43}">
      <dgm:prSet/>
      <dgm:spPr/>
      <dgm:t>
        <a:bodyPr/>
        <a:lstStyle/>
        <a:p>
          <a:r>
            <a:rPr lang="en-US"/>
            <a:t>• Technological: Competitors use digital marketing</a:t>
          </a:r>
        </a:p>
      </dgm:t>
    </dgm:pt>
    <dgm:pt modelId="{113C5A04-8F9C-4D94-975F-B1E2876EAAFE}" type="parTrans" cxnId="{B7A7E327-02FA-4E29-A8B1-90D920C0DEBB}">
      <dgm:prSet/>
      <dgm:spPr/>
      <dgm:t>
        <a:bodyPr/>
        <a:lstStyle/>
        <a:p>
          <a:endParaRPr lang="en-US"/>
        </a:p>
      </dgm:t>
    </dgm:pt>
    <dgm:pt modelId="{8FADFEA1-04A5-4BF6-9FD6-8F09C244C7D4}" type="sibTrans" cxnId="{B7A7E327-02FA-4E29-A8B1-90D920C0DEBB}">
      <dgm:prSet/>
      <dgm:spPr/>
      <dgm:t>
        <a:bodyPr/>
        <a:lstStyle/>
        <a:p>
          <a:endParaRPr lang="en-US"/>
        </a:p>
      </dgm:t>
    </dgm:pt>
    <dgm:pt modelId="{99337BCC-7A69-4DC5-88CA-50E62B6E1527}">
      <dgm:prSet/>
      <dgm:spPr/>
      <dgm:t>
        <a:bodyPr/>
        <a:lstStyle/>
        <a:p>
          <a:r>
            <a:rPr lang="en-US"/>
            <a:t>• Environmental: Preference for eco-friendly packaging</a:t>
          </a:r>
        </a:p>
      </dgm:t>
    </dgm:pt>
    <dgm:pt modelId="{3E4DDE6B-59CC-4E93-91C9-515266D6F590}" type="parTrans" cxnId="{A89EE19B-3D9D-4616-99C9-D998A2BFEA09}">
      <dgm:prSet/>
      <dgm:spPr/>
      <dgm:t>
        <a:bodyPr/>
        <a:lstStyle/>
        <a:p>
          <a:endParaRPr lang="en-US"/>
        </a:p>
      </dgm:t>
    </dgm:pt>
    <dgm:pt modelId="{49ABC949-37CD-4DD7-84BC-E57904D7B49D}" type="sibTrans" cxnId="{A89EE19B-3D9D-4616-99C9-D998A2BFEA09}">
      <dgm:prSet/>
      <dgm:spPr/>
      <dgm:t>
        <a:bodyPr/>
        <a:lstStyle/>
        <a:p>
          <a:endParaRPr lang="en-US"/>
        </a:p>
      </dgm:t>
    </dgm:pt>
    <dgm:pt modelId="{850C365D-1798-4AF3-844F-533948EB98E9}">
      <dgm:prSet/>
      <dgm:spPr/>
      <dgm:t>
        <a:bodyPr/>
        <a:lstStyle/>
        <a:p>
          <a:r>
            <a:rPr lang="en-US"/>
            <a:t>• Legal: Consumer protection &amp; delivery regulations</a:t>
          </a:r>
        </a:p>
      </dgm:t>
    </dgm:pt>
    <dgm:pt modelId="{AB53AD56-EC82-4E5B-95B1-F1CC22C77D4E}" type="parTrans" cxnId="{CBFC1538-F7D8-4542-B685-10791524A685}">
      <dgm:prSet/>
      <dgm:spPr/>
      <dgm:t>
        <a:bodyPr/>
        <a:lstStyle/>
        <a:p>
          <a:endParaRPr lang="en-US"/>
        </a:p>
      </dgm:t>
    </dgm:pt>
    <dgm:pt modelId="{F1F6F72D-616B-44F9-B2BF-CE0864DFEA6E}" type="sibTrans" cxnId="{CBFC1538-F7D8-4542-B685-10791524A685}">
      <dgm:prSet/>
      <dgm:spPr/>
      <dgm:t>
        <a:bodyPr/>
        <a:lstStyle/>
        <a:p>
          <a:endParaRPr lang="en-US"/>
        </a:p>
      </dgm:t>
    </dgm:pt>
    <dgm:pt modelId="{BFFD6ACD-A7B7-44BD-8BDB-165515D9A9BA}" type="pres">
      <dgm:prSet presAssocID="{8B2745A9-F3E6-4A6B-BFCF-1CEA7E8E9459}" presName="cycle" presStyleCnt="0">
        <dgm:presLayoutVars>
          <dgm:dir/>
          <dgm:resizeHandles val="exact"/>
        </dgm:presLayoutVars>
      </dgm:prSet>
      <dgm:spPr/>
    </dgm:pt>
    <dgm:pt modelId="{EA89261F-330E-4EA1-B633-AA7FF3B3346E}" type="pres">
      <dgm:prSet presAssocID="{8518DFC9-8507-4F11-8664-BC00C2B5C2AC}" presName="node" presStyleLbl="node1" presStyleIdx="0" presStyleCnt="6">
        <dgm:presLayoutVars>
          <dgm:bulletEnabled val="1"/>
        </dgm:presLayoutVars>
      </dgm:prSet>
      <dgm:spPr/>
    </dgm:pt>
    <dgm:pt modelId="{D205E8F0-37BC-40A5-8A15-F18D58B7525F}" type="pres">
      <dgm:prSet presAssocID="{657D956B-C077-4200-8BC3-02A6AD64C645}" presName="sibTrans" presStyleLbl="sibTrans2D1" presStyleIdx="0" presStyleCnt="6"/>
      <dgm:spPr/>
    </dgm:pt>
    <dgm:pt modelId="{9B0449CE-E13F-41EB-9535-AE7523890AB6}" type="pres">
      <dgm:prSet presAssocID="{657D956B-C077-4200-8BC3-02A6AD64C645}" presName="connectorText" presStyleLbl="sibTrans2D1" presStyleIdx="0" presStyleCnt="6"/>
      <dgm:spPr/>
    </dgm:pt>
    <dgm:pt modelId="{3D0C1152-4546-4CEA-8C82-03D0610E16FD}" type="pres">
      <dgm:prSet presAssocID="{19C39CE1-BE0F-44E1-ABE1-E0FE0C53DCA8}" presName="node" presStyleLbl="node1" presStyleIdx="1" presStyleCnt="6">
        <dgm:presLayoutVars>
          <dgm:bulletEnabled val="1"/>
        </dgm:presLayoutVars>
      </dgm:prSet>
      <dgm:spPr/>
    </dgm:pt>
    <dgm:pt modelId="{0517318D-D870-443E-9D31-F194999107F8}" type="pres">
      <dgm:prSet presAssocID="{8267BBCD-0C65-4A75-8DD0-84AF4827EB60}" presName="sibTrans" presStyleLbl="sibTrans2D1" presStyleIdx="1" presStyleCnt="6"/>
      <dgm:spPr/>
    </dgm:pt>
    <dgm:pt modelId="{FA3CE71E-227D-4AD7-B720-83CD94A8F7DB}" type="pres">
      <dgm:prSet presAssocID="{8267BBCD-0C65-4A75-8DD0-84AF4827EB60}" presName="connectorText" presStyleLbl="sibTrans2D1" presStyleIdx="1" presStyleCnt="6"/>
      <dgm:spPr/>
    </dgm:pt>
    <dgm:pt modelId="{73E8A1E6-7DBA-423F-A414-7174C8289B4F}" type="pres">
      <dgm:prSet presAssocID="{60CA25BF-4892-4BCD-9C42-26219411EFF4}" presName="node" presStyleLbl="node1" presStyleIdx="2" presStyleCnt="6">
        <dgm:presLayoutVars>
          <dgm:bulletEnabled val="1"/>
        </dgm:presLayoutVars>
      </dgm:prSet>
      <dgm:spPr/>
    </dgm:pt>
    <dgm:pt modelId="{785AC3AC-102A-4843-A7D1-E7F01320B382}" type="pres">
      <dgm:prSet presAssocID="{95F17312-4CD0-4904-AB9D-0222CCDD634E}" presName="sibTrans" presStyleLbl="sibTrans2D1" presStyleIdx="2" presStyleCnt="6"/>
      <dgm:spPr/>
    </dgm:pt>
    <dgm:pt modelId="{E096E782-7C15-4BE3-AF67-9E25C81C7861}" type="pres">
      <dgm:prSet presAssocID="{95F17312-4CD0-4904-AB9D-0222CCDD634E}" presName="connectorText" presStyleLbl="sibTrans2D1" presStyleIdx="2" presStyleCnt="6"/>
      <dgm:spPr/>
    </dgm:pt>
    <dgm:pt modelId="{92F0C01B-55C7-46C2-B99C-166AFC6CEF2E}" type="pres">
      <dgm:prSet presAssocID="{5D3EA958-A0B7-4542-9DC3-0612BE744D43}" presName="node" presStyleLbl="node1" presStyleIdx="3" presStyleCnt="6">
        <dgm:presLayoutVars>
          <dgm:bulletEnabled val="1"/>
        </dgm:presLayoutVars>
      </dgm:prSet>
      <dgm:spPr/>
    </dgm:pt>
    <dgm:pt modelId="{9E1C8FD9-2CCF-4E41-A113-5B4277BEF21C}" type="pres">
      <dgm:prSet presAssocID="{8FADFEA1-04A5-4BF6-9FD6-8F09C244C7D4}" presName="sibTrans" presStyleLbl="sibTrans2D1" presStyleIdx="3" presStyleCnt="6"/>
      <dgm:spPr/>
    </dgm:pt>
    <dgm:pt modelId="{CE082E14-E504-404D-A3DE-038DB830A4E2}" type="pres">
      <dgm:prSet presAssocID="{8FADFEA1-04A5-4BF6-9FD6-8F09C244C7D4}" presName="connectorText" presStyleLbl="sibTrans2D1" presStyleIdx="3" presStyleCnt="6"/>
      <dgm:spPr/>
    </dgm:pt>
    <dgm:pt modelId="{0B9729EA-B4B9-44E2-91CA-EE4FECEDA1D0}" type="pres">
      <dgm:prSet presAssocID="{99337BCC-7A69-4DC5-88CA-50E62B6E1527}" presName="node" presStyleLbl="node1" presStyleIdx="4" presStyleCnt="6">
        <dgm:presLayoutVars>
          <dgm:bulletEnabled val="1"/>
        </dgm:presLayoutVars>
      </dgm:prSet>
      <dgm:spPr/>
    </dgm:pt>
    <dgm:pt modelId="{4A04A15B-69AD-4C0E-BEDF-9543F873C114}" type="pres">
      <dgm:prSet presAssocID="{49ABC949-37CD-4DD7-84BC-E57904D7B49D}" presName="sibTrans" presStyleLbl="sibTrans2D1" presStyleIdx="4" presStyleCnt="6"/>
      <dgm:spPr/>
    </dgm:pt>
    <dgm:pt modelId="{70714247-A8DA-4D8B-85C3-C362C79C561D}" type="pres">
      <dgm:prSet presAssocID="{49ABC949-37CD-4DD7-84BC-E57904D7B49D}" presName="connectorText" presStyleLbl="sibTrans2D1" presStyleIdx="4" presStyleCnt="6"/>
      <dgm:spPr/>
    </dgm:pt>
    <dgm:pt modelId="{E14C53D0-33C3-4B5C-93D1-16FB07144DEF}" type="pres">
      <dgm:prSet presAssocID="{850C365D-1798-4AF3-844F-533948EB98E9}" presName="node" presStyleLbl="node1" presStyleIdx="5" presStyleCnt="6">
        <dgm:presLayoutVars>
          <dgm:bulletEnabled val="1"/>
        </dgm:presLayoutVars>
      </dgm:prSet>
      <dgm:spPr/>
    </dgm:pt>
    <dgm:pt modelId="{FF03EB37-4289-4C59-B69F-1920838B5495}" type="pres">
      <dgm:prSet presAssocID="{F1F6F72D-616B-44F9-B2BF-CE0864DFEA6E}" presName="sibTrans" presStyleLbl="sibTrans2D1" presStyleIdx="5" presStyleCnt="6"/>
      <dgm:spPr/>
    </dgm:pt>
    <dgm:pt modelId="{8825B09F-5CD2-4427-A252-F892DEA6A9A3}" type="pres">
      <dgm:prSet presAssocID="{F1F6F72D-616B-44F9-B2BF-CE0864DFEA6E}" presName="connectorText" presStyleLbl="sibTrans2D1" presStyleIdx="5" presStyleCnt="6"/>
      <dgm:spPr/>
    </dgm:pt>
  </dgm:ptLst>
  <dgm:cxnLst>
    <dgm:cxn modelId="{2D4C691D-4134-4112-B25C-0558DCC757E6}" type="presOf" srcId="{5D3EA958-A0B7-4542-9DC3-0612BE744D43}" destId="{92F0C01B-55C7-46C2-B99C-166AFC6CEF2E}" srcOrd="0" destOrd="0" presId="urn:microsoft.com/office/officeart/2005/8/layout/cycle2"/>
    <dgm:cxn modelId="{A5170A24-B76F-41BE-9CDD-5F6323701EB0}" srcId="{8B2745A9-F3E6-4A6B-BFCF-1CEA7E8E9459}" destId="{60CA25BF-4892-4BCD-9C42-26219411EFF4}" srcOrd="2" destOrd="0" parTransId="{8FEF1E77-9F15-46A2-BD2D-010B4847655B}" sibTransId="{95F17312-4CD0-4904-AB9D-0222CCDD634E}"/>
    <dgm:cxn modelId="{B7A7E327-02FA-4E29-A8B1-90D920C0DEBB}" srcId="{8B2745A9-F3E6-4A6B-BFCF-1CEA7E8E9459}" destId="{5D3EA958-A0B7-4542-9DC3-0612BE744D43}" srcOrd="3" destOrd="0" parTransId="{113C5A04-8F9C-4D94-975F-B1E2876EAAFE}" sibTransId="{8FADFEA1-04A5-4BF6-9FD6-8F09C244C7D4}"/>
    <dgm:cxn modelId="{CBFC1538-F7D8-4542-B685-10791524A685}" srcId="{8B2745A9-F3E6-4A6B-BFCF-1CEA7E8E9459}" destId="{850C365D-1798-4AF3-844F-533948EB98E9}" srcOrd="5" destOrd="0" parTransId="{AB53AD56-EC82-4E5B-95B1-F1CC22C77D4E}" sibTransId="{F1F6F72D-616B-44F9-B2BF-CE0864DFEA6E}"/>
    <dgm:cxn modelId="{AE69103C-1B7C-44FF-9735-633B712EB23A}" type="presOf" srcId="{8B2745A9-F3E6-4A6B-BFCF-1CEA7E8E9459}" destId="{BFFD6ACD-A7B7-44BD-8BDB-165515D9A9BA}" srcOrd="0" destOrd="0" presId="urn:microsoft.com/office/officeart/2005/8/layout/cycle2"/>
    <dgm:cxn modelId="{2FA1EB40-2E41-4DA2-AEEE-934622272555}" type="presOf" srcId="{8518DFC9-8507-4F11-8664-BC00C2B5C2AC}" destId="{EA89261F-330E-4EA1-B633-AA7FF3B3346E}" srcOrd="0" destOrd="0" presId="urn:microsoft.com/office/officeart/2005/8/layout/cycle2"/>
    <dgm:cxn modelId="{AFE20741-76F0-4F2D-BE0B-F02C74B9388E}" srcId="{8B2745A9-F3E6-4A6B-BFCF-1CEA7E8E9459}" destId="{19C39CE1-BE0F-44E1-ABE1-E0FE0C53DCA8}" srcOrd="1" destOrd="0" parTransId="{09970ED2-C550-4119-8A02-A56AC8013DA2}" sibTransId="{8267BBCD-0C65-4A75-8DD0-84AF4827EB60}"/>
    <dgm:cxn modelId="{5250AB49-F337-4BD7-85F8-AC39F636EDE4}" srcId="{8B2745A9-F3E6-4A6B-BFCF-1CEA7E8E9459}" destId="{8518DFC9-8507-4F11-8664-BC00C2B5C2AC}" srcOrd="0" destOrd="0" parTransId="{7A831F2C-A316-4175-8495-5FAC04EC475E}" sibTransId="{657D956B-C077-4200-8BC3-02A6AD64C645}"/>
    <dgm:cxn modelId="{5AF5306C-0C3E-4492-AF7C-56C318E9FC2F}" type="presOf" srcId="{8267BBCD-0C65-4A75-8DD0-84AF4827EB60}" destId="{0517318D-D870-443E-9D31-F194999107F8}" srcOrd="0" destOrd="0" presId="urn:microsoft.com/office/officeart/2005/8/layout/cycle2"/>
    <dgm:cxn modelId="{C8F3A44C-54FA-4838-A464-AFB0C134C967}" type="presOf" srcId="{49ABC949-37CD-4DD7-84BC-E57904D7B49D}" destId="{4A04A15B-69AD-4C0E-BEDF-9543F873C114}" srcOrd="0" destOrd="0" presId="urn:microsoft.com/office/officeart/2005/8/layout/cycle2"/>
    <dgm:cxn modelId="{E0BF5453-6242-4E9D-BB42-6E62420B5632}" type="presOf" srcId="{49ABC949-37CD-4DD7-84BC-E57904D7B49D}" destId="{70714247-A8DA-4D8B-85C3-C362C79C561D}" srcOrd="1" destOrd="0" presId="urn:microsoft.com/office/officeart/2005/8/layout/cycle2"/>
    <dgm:cxn modelId="{09571780-231D-4DA9-AD85-54A4A73470D3}" type="presOf" srcId="{8FADFEA1-04A5-4BF6-9FD6-8F09C244C7D4}" destId="{9E1C8FD9-2CCF-4E41-A113-5B4277BEF21C}" srcOrd="0" destOrd="0" presId="urn:microsoft.com/office/officeart/2005/8/layout/cycle2"/>
    <dgm:cxn modelId="{4CAB2186-3B19-4BD9-9286-4EB185401554}" type="presOf" srcId="{F1F6F72D-616B-44F9-B2BF-CE0864DFEA6E}" destId="{FF03EB37-4289-4C59-B69F-1920838B5495}" srcOrd="0" destOrd="0" presId="urn:microsoft.com/office/officeart/2005/8/layout/cycle2"/>
    <dgm:cxn modelId="{DF19B986-5E1D-427D-917D-6F9192D2AE21}" type="presOf" srcId="{850C365D-1798-4AF3-844F-533948EB98E9}" destId="{E14C53D0-33C3-4B5C-93D1-16FB07144DEF}" srcOrd="0" destOrd="0" presId="urn:microsoft.com/office/officeart/2005/8/layout/cycle2"/>
    <dgm:cxn modelId="{D09A8D8C-F002-4EC4-8039-51DF3810EAA7}" type="presOf" srcId="{95F17312-4CD0-4904-AB9D-0222CCDD634E}" destId="{785AC3AC-102A-4843-A7D1-E7F01320B382}" srcOrd="0" destOrd="0" presId="urn:microsoft.com/office/officeart/2005/8/layout/cycle2"/>
    <dgm:cxn modelId="{06E9E38D-3DA1-4B1D-84E2-FF4B27CE996C}" type="presOf" srcId="{60CA25BF-4892-4BCD-9C42-26219411EFF4}" destId="{73E8A1E6-7DBA-423F-A414-7174C8289B4F}" srcOrd="0" destOrd="0" presId="urn:microsoft.com/office/officeart/2005/8/layout/cycle2"/>
    <dgm:cxn modelId="{CA083494-4268-47D0-8565-8D6BCDA7A3A9}" type="presOf" srcId="{657D956B-C077-4200-8BC3-02A6AD64C645}" destId="{D205E8F0-37BC-40A5-8A15-F18D58B7525F}" srcOrd="0" destOrd="0" presId="urn:microsoft.com/office/officeart/2005/8/layout/cycle2"/>
    <dgm:cxn modelId="{A89EE19B-3D9D-4616-99C9-D998A2BFEA09}" srcId="{8B2745A9-F3E6-4A6B-BFCF-1CEA7E8E9459}" destId="{99337BCC-7A69-4DC5-88CA-50E62B6E1527}" srcOrd="4" destOrd="0" parTransId="{3E4DDE6B-59CC-4E93-91C9-515266D6F590}" sibTransId="{49ABC949-37CD-4DD7-84BC-E57904D7B49D}"/>
    <dgm:cxn modelId="{C8227BB7-CFCE-4059-9737-36B21D2C4665}" type="presOf" srcId="{8267BBCD-0C65-4A75-8DD0-84AF4827EB60}" destId="{FA3CE71E-227D-4AD7-B720-83CD94A8F7DB}" srcOrd="1" destOrd="0" presId="urn:microsoft.com/office/officeart/2005/8/layout/cycle2"/>
    <dgm:cxn modelId="{ABD2A4C0-ECAF-432D-A587-D8B9A26E55B0}" type="presOf" srcId="{F1F6F72D-616B-44F9-B2BF-CE0864DFEA6E}" destId="{8825B09F-5CD2-4427-A252-F892DEA6A9A3}" srcOrd="1" destOrd="0" presId="urn:microsoft.com/office/officeart/2005/8/layout/cycle2"/>
    <dgm:cxn modelId="{D8D66CC7-2621-41D4-916E-9CBB2653AA17}" type="presOf" srcId="{19C39CE1-BE0F-44E1-ABE1-E0FE0C53DCA8}" destId="{3D0C1152-4546-4CEA-8C82-03D0610E16FD}" srcOrd="0" destOrd="0" presId="urn:microsoft.com/office/officeart/2005/8/layout/cycle2"/>
    <dgm:cxn modelId="{D58521D4-F7A4-4A8F-AE1B-CF3E2F414243}" type="presOf" srcId="{8FADFEA1-04A5-4BF6-9FD6-8F09C244C7D4}" destId="{CE082E14-E504-404D-A3DE-038DB830A4E2}" srcOrd="1" destOrd="0" presId="urn:microsoft.com/office/officeart/2005/8/layout/cycle2"/>
    <dgm:cxn modelId="{73EC3DD7-EB41-4DAD-9D12-380A9F535D10}" type="presOf" srcId="{99337BCC-7A69-4DC5-88CA-50E62B6E1527}" destId="{0B9729EA-B4B9-44E2-91CA-EE4FECEDA1D0}" srcOrd="0" destOrd="0" presId="urn:microsoft.com/office/officeart/2005/8/layout/cycle2"/>
    <dgm:cxn modelId="{2A30E0DC-80E1-4021-A79F-F42F2E9C0339}" type="presOf" srcId="{657D956B-C077-4200-8BC3-02A6AD64C645}" destId="{9B0449CE-E13F-41EB-9535-AE7523890AB6}" srcOrd="1" destOrd="0" presId="urn:microsoft.com/office/officeart/2005/8/layout/cycle2"/>
    <dgm:cxn modelId="{D0E8A7DF-58CF-47B1-B0C0-96A07E7DF044}" type="presOf" srcId="{95F17312-4CD0-4904-AB9D-0222CCDD634E}" destId="{E096E782-7C15-4BE3-AF67-9E25C81C7861}" srcOrd="1" destOrd="0" presId="urn:microsoft.com/office/officeart/2005/8/layout/cycle2"/>
    <dgm:cxn modelId="{4AF4F6EE-A56B-44C7-AAD5-B01F437D72D2}" type="presParOf" srcId="{BFFD6ACD-A7B7-44BD-8BDB-165515D9A9BA}" destId="{EA89261F-330E-4EA1-B633-AA7FF3B3346E}" srcOrd="0" destOrd="0" presId="urn:microsoft.com/office/officeart/2005/8/layout/cycle2"/>
    <dgm:cxn modelId="{0155A3E6-B39F-4529-94B9-74B89696EE01}" type="presParOf" srcId="{BFFD6ACD-A7B7-44BD-8BDB-165515D9A9BA}" destId="{D205E8F0-37BC-40A5-8A15-F18D58B7525F}" srcOrd="1" destOrd="0" presId="urn:microsoft.com/office/officeart/2005/8/layout/cycle2"/>
    <dgm:cxn modelId="{5AB1EC90-2C3C-49C7-BAA2-6BD80337785F}" type="presParOf" srcId="{D205E8F0-37BC-40A5-8A15-F18D58B7525F}" destId="{9B0449CE-E13F-41EB-9535-AE7523890AB6}" srcOrd="0" destOrd="0" presId="urn:microsoft.com/office/officeart/2005/8/layout/cycle2"/>
    <dgm:cxn modelId="{48A6965D-17CF-45DE-9322-D1A7C6CFEA28}" type="presParOf" srcId="{BFFD6ACD-A7B7-44BD-8BDB-165515D9A9BA}" destId="{3D0C1152-4546-4CEA-8C82-03D0610E16FD}" srcOrd="2" destOrd="0" presId="urn:microsoft.com/office/officeart/2005/8/layout/cycle2"/>
    <dgm:cxn modelId="{54F5544B-7BE8-4DDF-A806-6911B3C152DD}" type="presParOf" srcId="{BFFD6ACD-A7B7-44BD-8BDB-165515D9A9BA}" destId="{0517318D-D870-443E-9D31-F194999107F8}" srcOrd="3" destOrd="0" presId="urn:microsoft.com/office/officeart/2005/8/layout/cycle2"/>
    <dgm:cxn modelId="{694D21D4-7E0A-4E24-94DF-70F7224A9056}" type="presParOf" srcId="{0517318D-D870-443E-9D31-F194999107F8}" destId="{FA3CE71E-227D-4AD7-B720-83CD94A8F7DB}" srcOrd="0" destOrd="0" presId="urn:microsoft.com/office/officeart/2005/8/layout/cycle2"/>
    <dgm:cxn modelId="{B31AE5EC-82CC-4954-B62D-2379A8B35382}" type="presParOf" srcId="{BFFD6ACD-A7B7-44BD-8BDB-165515D9A9BA}" destId="{73E8A1E6-7DBA-423F-A414-7174C8289B4F}" srcOrd="4" destOrd="0" presId="urn:microsoft.com/office/officeart/2005/8/layout/cycle2"/>
    <dgm:cxn modelId="{232E6BE7-136A-4912-B030-89148C0FFBF8}" type="presParOf" srcId="{BFFD6ACD-A7B7-44BD-8BDB-165515D9A9BA}" destId="{785AC3AC-102A-4843-A7D1-E7F01320B382}" srcOrd="5" destOrd="0" presId="urn:microsoft.com/office/officeart/2005/8/layout/cycle2"/>
    <dgm:cxn modelId="{7C104E83-33D4-4207-9F88-D71CF7CF2C36}" type="presParOf" srcId="{785AC3AC-102A-4843-A7D1-E7F01320B382}" destId="{E096E782-7C15-4BE3-AF67-9E25C81C7861}" srcOrd="0" destOrd="0" presId="urn:microsoft.com/office/officeart/2005/8/layout/cycle2"/>
    <dgm:cxn modelId="{E504207E-E671-4468-BFBE-2BC2F34EFFA9}" type="presParOf" srcId="{BFFD6ACD-A7B7-44BD-8BDB-165515D9A9BA}" destId="{92F0C01B-55C7-46C2-B99C-166AFC6CEF2E}" srcOrd="6" destOrd="0" presId="urn:microsoft.com/office/officeart/2005/8/layout/cycle2"/>
    <dgm:cxn modelId="{3F76392D-ED51-4351-BF85-B7BA111BF84E}" type="presParOf" srcId="{BFFD6ACD-A7B7-44BD-8BDB-165515D9A9BA}" destId="{9E1C8FD9-2CCF-4E41-A113-5B4277BEF21C}" srcOrd="7" destOrd="0" presId="urn:microsoft.com/office/officeart/2005/8/layout/cycle2"/>
    <dgm:cxn modelId="{1136E3FF-BECA-4939-B642-BFE1D72E0580}" type="presParOf" srcId="{9E1C8FD9-2CCF-4E41-A113-5B4277BEF21C}" destId="{CE082E14-E504-404D-A3DE-038DB830A4E2}" srcOrd="0" destOrd="0" presId="urn:microsoft.com/office/officeart/2005/8/layout/cycle2"/>
    <dgm:cxn modelId="{0A4DF941-BF95-4BE0-9B3A-783F38A18231}" type="presParOf" srcId="{BFFD6ACD-A7B7-44BD-8BDB-165515D9A9BA}" destId="{0B9729EA-B4B9-44E2-91CA-EE4FECEDA1D0}" srcOrd="8" destOrd="0" presId="urn:microsoft.com/office/officeart/2005/8/layout/cycle2"/>
    <dgm:cxn modelId="{AD518D5E-1276-44F8-967D-27E88F233EC5}" type="presParOf" srcId="{BFFD6ACD-A7B7-44BD-8BDB-165515D9A9BA}" destId="{4A04A15B-69AD-4C0E-BEDF-9543F873C114}" srcOrd="9" destOrd="0" presId="urn:microsoft.com/office/officeart/2005/8/layout/cycle2"/>
    <dgm:cxn modelId="{2C8B9AF1-2158-4941-B9E5-F15313336925}" type="presParOf" srcId="{4A04A15B-69AD-4C0E-BEDF-9543F873C114}" destId="{70714247-A8DA-4D8B-85C3-C362C79C561D}" srcOrd="0" destOrd="0" presId="urn:microsoft.com/office/officeart/2005/8/layout/cycle2"/>
    <dgm:cxn modelId="{9B5E7472-F81A-4CB2-9D9F-11EC13D2EFDE}" type="presParOf" srcId="{BFFD6ACD-A7B7-44BD-8BDB-165515D9A9BA}" destId="{E14C53D0-33C3-4B5C-93D1-16FB07144DEF}" srcOrd="10" destOrd="0" presId="urn:microsoft.com/office/officeart/2005/8/layout/cycle2"/>
    <dgm:cxn modelId="{384719A4-5B7C-4310-BC84-76A9714C317E}" type="presParOf" srcId="{BFFD6ACD-A7B7-44BD-8BDB-165515D9A9BA}" destId="{FF03EB37-4289-4C59-B69F-1920838B5495}" srcOrd="11" destOrd="0" presId="urn:microsoft.com/office/officeart/2005/8/layout/cycle2"/>
    <dgm:cxn modelId="{2FA832CD-6267-42D7-8854-3F117BB4DB62}" type="presParOf" srcId="{FF03EB37-4289-4C59-B69F-1920838B5495}" destId="{8825B09F-5CD2-4427-A252-F892DEA6A9A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06A06FC-5E67-4AE5-A291-E96185EF3EE0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47ACBC6-EF84-440B-A712-92EC774A340C}">
      <dgm:prSet/>
      <dgm:spPr/>
      <dgm:t>
        <a:bodyPr/>
        <a:lstStyle/>
        <a:p>
          <a:r>
            <a:rPr lang="en-US"/>
            <a:t>•Shift towards online sales &amp; subscriptions</a:t>
          </a:r>
        </a:p>
      </dgm:t>
    </dgm:pt>
    <dgm:pt modelId="{5F55FACD-7EA9-4983-909B-6D668819FFBA}" type="parTrans" cxnId="{24627949-1335-4D2C-8BE9-3AA9C56B99C6}">
      <dgm:prSet/>
      <dgm:spPr/>
      <dgm:t>
        <a:bodyPr/>
        <a:lstStyle/>
        <a:p>
          <a:endParaRPr lang="en-US"/>
        </a:p>
      </dgm:t>
    </dgm:pt>
    <dgm:pt modelId="{21808742-0D4C-4383-B72D-3FA71B1DED4D}" type="sibTrans" cxnId="{24627949-1335-4D2C-8BE9-3AA9C56B99C6}">
      <dgm:prSet/>
      <dgm:spPr/>
      <dgm:t>
        <a:bodyPr/>
        <a:lstStyle/>
        <a:p>
          <a:endParaRPr lang="en-US"/>
        </a:p>
      </dgm:t>
    </dgm:pt>
    <dgm:pt modelId="{6EEABFDC-9A56-4397-8C02-DA3BA6D0DDDB}">
      <dgm:prSet/>
      <dgm:spPr/>
      <dgm:t>
        <a:bodyPr/>
        <a:lstStyle/>
        <a:p>
          <a:r>
            <a:rPr lang="en-US"/>
            <a:t>• Consumers expect same-day delivery &amp; pricing options</a:t>
          </a:r>
        </a:p>
      </dgm:t>
    </dgm:pt>
    <dgm:pt modelId="{78BAE20A-7CCB-4B38-8082-E153B7122082}" type="parTrans" cxnId="{CAFE8260-E011-421C-A6A5-94A70E93C5E7}">
      <dgm:prSet/>
      <dgm:spPr/>
      <dgm:t>
        <a:bodyPr/>
        <a:lstStyle/>
        <a:p>
          <a:endParaRPr lang="en-US"/>
        </a:p>
      </dgm:t>
    </dgm:pt>
    <dgm:pt modelId="{B5157065-2710-49C7-BDFC-C370B6F6C641}" type="sibTrans" cxnId="{CAFE8260-E011-421C-A6A5-94A70E93C5E7}">
      <dgm:prSet/>
      <dgm:spPr/>
      <dgm:t>
        <a:bodyPr/>
        <a:lstStyle/>
        <a:p>
          <a:endParaRPr lang="en-US"/>
        </a:p>
      </dgm:t>
    </dgm:pt>
    <dgm:pt modelId="{9034DBA6-5DE0-4EEC-B8A1-E5BE0263886A}">
      <dgm:prSet/>
      <dgm:spPr/>
      <dgm:t>
        <a:bodyPr/>
        <a:lstStyle/>
        <a:p>
          <a:r>
            <a:rPr lang="en-US"/>
            <a:t>• Eco-friendly products gaining traction</a:t>
          </a:r>
        </a:p>
      </dgm:t>
    </dgm:pt>
    <dgm:pt modelId="{DA32E506-54BD-4CB0-B8DC-8F9A123B23ED}" type="parTrans" cxnId="{D16C4B61-9490-47FF-8D15-93A0BC021A88}">
      <dgm:prSet/>
      <dgm:spPr/>
      <dgm:t>
        <a:bodyPr/>
        <a:lstStyle/>
        <a:p>
          <a:endParaRPr lang="en-US"/>
        </a:p>
      </dgm:t>
    </dgm:pt>
    <dgm:pt modelId="{4E4A7FAC-AB75-4170-87BD-8BFA4915FC69}" type="sibTrans" cxnId="{D16C4B61-9490-47FF-8D15-93A0BC021A88}">
      <dgm:prSet/>
      <dgm:spPr/>
      <dgm:t>
        <a:bodyPr/>
        <a:lstStyle/>
        <a:p>
          <a:endParaRPr lang="en-US"/>
        </a:p>
      </dgm:t>
    </dgm:pt>
    <dgm:pt modelId="{2473F784-1A44-43A5-9B2F-F32C80CB752F}">
      <dgm:prSet/>
      <dgm:spPr/>
      <dgm:t>
        <a:bodyPr/>
        <a:lstStyle/>
        <a:p>
          <a:r>
            <a:rPr lang="en-US"/>
            <a:t>• Digital-first strategies, sustainability, personalisation</a:t>
          </a:r>
        </a:p>
      </dgm:t>
    </dgm:pt>
    <dgm:pt modelId="{4EBE8EB4-6E66-456F-9960-84B304CD7ADF}" type="parTrans" cxnId="{39914233-A341-4CE7-AD54-B937C3BB4E80}">
      <dgm:prSet/>
      <dgm:spPr/>
      <dgm:t>
        <a:bodyPr/>
        <a:lstStyle/>
        <a:p>
          <a:endParaRPr lang="en-US"/>
        </a:p>
      </dgm:t>
    </dgm:pt>
    <dgm:pt modelId="{041DFCEB-B479-4644-A16F-CB7B71326D87}" type="sibTrans" cxnId="{39914233-A341-4CE7-AD54-B937C3BB4E80}">
      <dgm:prSet/>
      <dgm:spPr/>
      <dgm:t>
        <a:bodyPr/>
        <a:lstStyle/>
        <a:p>
          <a:endParaRPr lang="en-US"/>
        </a:p>
      </dgm:t>
    </dgm:pt>
    <dgm:pt modelId="{0629B4B5-2F45-45A6-972D-E79728FC8F64}">
      <dgm:prSet/>
      <dgm:spPr/>
      <dgm:t>
        <a:bodyPr/>
        <a:lstStyle/>
        <a:p>
          <a:r>
            <a:rPr lang="en-US"/>
            <a:t>• Cut flowers market projected growth despite price pressures</a:t>
          </a:r>
        </a:p>
      </dgm:t>
    </dgm:pt>
    <dgm:pt modelId="{9B07B3A3-91FD-4B24-B96D-B1829081538D}" type="parTrans" cxnId="{F709BB0D-42BD-4B03-83D5-DA83FF0DDA5B}">
      <dgm:prSet/>
      <dgm:spPr/>
      <dgm:t>
        <a:bodyPr/>
        <a:lstStyle/>
        <a:p>
          <a:endParaRPr lang="en-US"/>
        </a:p>
      </dgm:t>
    </dgm:pt>
    <dgm:pt modelId="{A0FCAC6F-39BB-477C-A863-FE3ECCA26773}" type="sibTrans" cxnId="{F709BB0D-42BD-4B03-83D5-DA83FF0DDA5B}">
      <dgm:prSet/>
      <dgm:spPr/>
      <dgm:t>
        <a:bodyPr/>
        <a:lstStyle/>
        <a:p>
          <a:endParaRPr lang="en-US"/>
        </a:p>
      </dgm:t>
    </dgm:pt>
    <dgm:pt modelId="{C57F5AC0-3A88-4782-9EDF-DD25E41CE147}" type="pres">
      <dgm:prSet presAssocID="{806A06FC-5E67-4AE5-A291-E96185EF3EE0}" presName="Name0" presStyleCnt="0">
        <dgm:presLayoutVars>
          <dgm:dir/>
          <dgm:animLvl val="lvl"/>
          <dgm:resizeHandles val="exact"/>
        </dgm:presLayoutVars>
      </dgm:prSet>
      <dgm:spPr/>
    </dgm:pt>
    <dgm:pt modelId="{7645B143-2464-402B-9724-D996282FF47D}" type="pres">
      <dgm:prSet presAssocID="{0629B4B5-2F45-45A6-972D-E79728FC8F64}" presName="boxAndChildren" presStyleCnt="0"/>
      <dgm:spPr/>
    </dgm:pt>
    <dgm:pt modelId="{CDE0468D-001C-40BC-974C-5539D4903660}" type="pres">
      <dgm:prSet presAssocID="{0629B4B5-2F45-45A6-972D-E79728FC8F64}" presName="parentTextBox" presStyleLbl="node1" presStyleIdx="0" presStyleCnt="5"/>
      <dgm:spPr/>
    </dgm:pt>
    <dgm:pt modelId="{1618375D-126E-4959-959B-37CCE9E2AB38}" type="pres">
      <dgm:prSet presAssocID="{041DFCEB-B479-4644-A16F-CB7B71326D87}" presName="sp" presStyleCnt="0"/>
      <dgm:spPr/>
    </dgm:pt>
    <dgm:pt modelId="{2D566423-787E-449B-B9DF-2B94EC7F7EA0}" type="pres">
      <dgm:prSet presAssocID="{2473F784-1A44-43A5-9B2F-F32C80CB752F}" presName="arrowAndChildren" presStyleCnt="0"/>
      <dgm:spPr/>
    </dgm:pt>
    <dgm:pt modelId="{874D60C7-E81A-49FF-B854-A50C6AA30271}" type="pres">
      <dgm:prSet presAssocID="{2473F784-1A44-43A5-9B2F-F32C80CB752F}" presName="parentTextArrow" presStyleLbl="node1" presStyleIdx="1" presStyleCnt="5"/>
      <dgm:spPr/>
    </dgm:pt>
    <dgm:pt modelId="{01195BCE-9A36-441E-95E2-267936EED260}" type="pres">
      <dgm:prSet presAssocID="{4E4A7FAC-AB75-4170-87BD-8BFA4915FC69}" presName="sp" presStyleCnt="0"/>
      <dgm:spPr/>
    </dgm:pt>
    <dgm:pt modelId="{3B53168C-513A-4019-B9D1-5A503BA392C0}" type="pres">
      <dgm:prSet presAssocID="{9034DBA6-5DE0-4EEC-B8A1-E5BE0263886A}" presName="arrowAndChildren" presStyleCnt="0"/>
      <dgm:spPr/>
    </dgm:pt>
    <dgm:pt modelId="{64DB50CE-C19C-4576-AE13-06FC7216601A}" type="pres">
      <dgm:prSet presAssocID="{9034DBA6-5DE0-4EEC-B8A1-E5BE0263886A}" presName="parentTextArrow" presStyleLbl="node1" presStyleIdx="2" presStyleCnt="5"/>
      <dgm:spPr/>
    </dgm:pt>
    <dgm:pt modelId="{55CFE4EA-E511-4D55-9C82-F847B105ED09}" type="pres">
      <dgm:prSet presAssocID="{B5157065-2710-49C7-BDFC-C370B6F6C641}" presName="sp" presStyleCnt="0"/>
      <dgm:spPr/>
    </dgm:pt>
    <dgm:pt modelId="{E30415A8-BFAA-48D0-87C3-948BBBD6B3F4}" type="pres">
      <dgm:prSet presAssocID="{6EEABFDC-9A56-4397-8C02-DA3BA6D0DDDB}" presName="arrowAndChildren" presStyleCnt="0"/>
      <dgm:spPr/>
    </dgm:pt>
    <dgm:pt modelId="{912C19A6-EC6F-48AE-88C1-DF069C17E4F6}" type="pres">
      <dgm:prSet presAssocID="{6EEABFDC-9A56-4397-8C02-DA3BA6D0DDDB}" presName="parentTextArrow" presStyleLbl="node1" presStyleIdx="3" presStyleCnt="5"/>
      <dgm:spPr/>
    </dgm:pt>
    <dgm:pt modelId="{A650AE74-2158-4C98-ABCD-69FD6026E292}" type="pres">
      <dgm:prSet presAssocID="{21808742-0D4C-4383-B72D-3FA71B1DED4D}" presName="sp" presStyleCnt="0"/>
      <dgm:spPr/>
    </dgm:pt>
    <dgm:pt modelId="{52B5DC32-AAC9-46F6-B5E4-A3980329B9E3}" type="pres">
      <dgm:prSet presAssocID="{B47ACBC6-EF84-440B-A712-92EC774A340C}" presName="arrowAndChildren" presStyleCnt="0"/>
      <dgm:spPr/>
    </dgm:pt>
    <dgm:pt modelId="{80F9F33C-1588-4DE5-8E93-D1657F3F1E71}" type="pres">
      <dgm:prSet presAssocID="{B47ACBC6-EF84-440B-A712-92EC774A340C}" presName="parentTextArrow" presStyleLbl="node1" presStyleIdx="4" presStyleCnt="5"/>
      <dgm:spPr/>
    </dgm:pt>
  </dgm:ptLst>
  <dgm:cxnLst>
    <dgm:cxn modelId="{F709BB0D-42BD-4B03-83D5-DA83FF0DDA5B}" srcId="{806A06FC-5E67-4AE5-A291-E96185EF3EE0}" destId="{0629B4B5-2F45-45A6-972D-E79728FC8F64}" srcOrd="4" destOrd="0" parTransId="{9B07B3A3-91FD-4B24-B96D-B1829081538D}" sibTransId="{A0FCAC6F-39BB-477C-A863-FE3ECCA26773}"/>
    <dgm:cxn modelId="{39914233-A341-4CE7-AD54-B937C3BB4E80}" srcId="{806A06FC-5E67-4AE5-A291-E96185EF3EE0}" destId="{2473F784-1A44-43A5-9B2F-F32C80CB752F}" srcOrd="3" destOrd="0" parTransId="{4EBE8EB4-6E66-456F-9960-84B304CD7ADF}" sibTransId="{041DFCEB-B479-4644-A16F-CB7B71326D87}"/>
    <dgm:cxn modelId="{CAFE8260-E011-421C-A6A5-94A70E93C5E7}" srcId="{806A06FC-5E67-4AE5-A291-E96185EF3EE0}" destId="{6EEABFDC-9A56-4397-8C02-DA3BA6D0DDDB}" srcOrd="1" destOrd="0" parTransId="{78BAE20A-7CCB-4B38-8082-E153B7122082}" sibTransId="{B5157065-2710-49C7-BDFC-C370B6F6C641}"/>
    <dgm:cxn modelId="{D16C4B61-9490-47FF-8D15-93A0BC021A88}" srcId="{806A06FC-5E67-4AE5-A291-E96185EF3EE0}" destId="{9034DBA6-5DE0-4EEC-B8A1-E5BE0263886A}" srcOrd="2" destOrd="0" parTransId="{DA32E506-54BD-4CB0-B8DC-8F9A123B23ED}" sibTransId="{4E4A7FAC-AB75-4170-87BD-8BFA4915FC69}"/>
    <dgm:cxn modelId="{24627949-1335-4D2C-8BE9-3AA9C56B99C6}" srcId="{806A06FC-5E67-4AE5-A291-E96185EF3EE0}" destId="{B47ACBC6-EF84-440B-A712-92EC774A340C}" srcOrd="0" destOrd="0" parTransId="{5F55FACD-7EA9-4983-909B-6D668819FFBA}" sibTransId="{21808742-0D4C-4383-B72D-3FA71B1DED4D}"/>
    <dgm:cxn modelId="{E72DE97A-C1C2-42EB-9311-6DD995AF8C00}" type="presOf" srcId="{2473F784-1A44-43A5-9B2F-F32C80CB752F}" destId="{874D60C7-E81A-49FF-B854-A50C6AA30271}" srcOrd="0" destOrd="0" presId="urn:microsoft.com/office/officeart/2005/8/layout/process4"/>
    <dgm:cxn modelId="{DF28E9A1-5320-4646-9021-CBB983B3B1B8}" type="presOf" srcId="{9034DBA6-5DE0-4EEC-B8A1-E5BE0263886A}" destId="{64DB50CE-C19C-4576-AE13-06FC7216601A}" srcOrd="0" destOrd="0" presId="urn:microsoft.com/office/officeart/2005/8/layout/process4"/>
    <dgm:cxn modelId="{33DFD0AC-23D3-4137-9F24-53EFB7ABB799}" type="presOf" srcId="{B47ACBC6-EF84-440B-A712-92EC774A340C}" destId="{80F9F33C-1588-4DE5-8E93-D1657F3F1E71}" srcOrd="0" destOrd="0" presId="urn:microsoft.com/office/officeart/2005/8/layout/process4"/>
    <dgm:cxn modelId="{C5469EB3-311E-4699-8D15-D2AC6A86A1D8}" type="presOf" srcId="{806A06FC-5E67-4AE5-A291-E96185EF3EE0}" destId="{C57F5AC0-3A88-4782-9EDF-DD25E41CE147}" srcOrd="0" destOrd="0" presId="urn:microsoft.com/office/officeart/2005/8/layout/process4"/>
    <dgm:cxn modelId="{2E236FD6-A2B6-416A-8672-33E2D6DCCE54}" type="presOf" srcId="{6EEABFDC-9A56-4397-8C02-DA3BA6D0DDDB}" destId="{912C19A6-EC6F-48AE-88C1-DF069C17E4F6}" srcOrd="0" destOrd="0" presId="urn:microsoft.com/office/officeart/2005/8/layout/process4"/>
    <dgm:cxn modelId="{71197AFF-C0B5-4928-9B9D-CFDEE4AFB852}" type="presOf" srcId="{0629B4B5-2F45-45A6-972D-E79728FC8F64}" destId="{CDE0468D-001C-40BC-974C-5539D4903660}" srcOrd="0" destOrd="0" presId="urn:microsoft.com/office/officeart/2005/8/layout/process4"/>
    <dgm:cxn modelId="{37A0E6EC-5F3A-482E-8BE4-8216589479D7}" type="presParOf" srcId="{C57F5AC0-3A88-4782-9EDF-DD25E41CE147}" destId="{7645B143-2464-402B-9724-D996282FF47D}" srcOrd="0" destOrd="0" presId="urn:microsoft.com/office/officeart/2005/8/layout/process4"/>
    <dgm:cxn modelId="{3906A99B-6C97-4DCB-AF89-7D60B2622E20}" type="presParOf" srcId="{7645B143-2464-402B-9724-D996282FF47D}" destId="{CDE0468D-001C-40BC-974C-5539D4903660}" srcOrd="0" destOrd="0" presId="urn:microsoft.com/office/officeart/2005/8/layout/process4"/>
    <dgm:cxn modelId="{63530DDF-8530-4970-82DC-377380904501}" type="presParOf" srcId="{C57F5AC0-3A88-4782-9EDF-DD25E41CE147}" destId="{1618375D-126E-4959-959B-37CCE9E2AB38}" srcOrd="1" destOrd="0" presId="urn:microsoft.com/office/officeart/2005/8/layout/process4"/>
    <dgm:cxn modelId="{49051EAC-6040-4CCE-A8EC-BBF25E930903}" type="presParOf" srcId="{C57F5AC0-3A88-4782-9EDF-DD25E41CE147}" destId="{2D566423-787E-449B-B9DF-2B94EC7F7EA0}" srcOrd="2" destOrd="0" presId="urn:microsoft.com/office/officeart/2005/8/layout/process4"/>
    <dgm:cxn modelId="{167FF736-3298-471A-AF9E-081DCFDAC76F}" type="presParOf" srcId="{2D566423-787E-449B-B9DF-2B94EC7F7EA0}" destId="{874D60C7-E81A-49FF-B854-A50C6AA30271}" srcOrd="0" destOrd="0" presId="urn:microsoft.com/office/officeart/2005/8/layout/process4"/>
    <dgm:cxn modelId="{663C5180-CAA3-4EEC-B723-87C944B8D8C9}" type="presParOf" srcId="{C57F5AC0-3A88-4782-9EDF-DD25E41CE147}" destId="{01195BCE-9A36-441E-95E2-267936EED260}" srcOrd="3" destOrd="0" presId="urn:microsoft.com/office/officeart/2005/8/layout/process4"/>
    <dgm:cxn modelId="{C858EA30-ABF4-4AA1-9493-C9068B83AD11}" type="presParOf" srcId="{C57F5AC0-3A88-4782-9EDF-DD25E41CE147}" destId="{3B53168C-513A-4019-B9D1-5A503BA392C0}" srcOrd="4" destOrd="0" presId="urn:microsoft.com/office/officeart/2005/8/layout/process4"/>
    <dgm:cxn modelId="{6217BF09-7086-458E-8616-E648C94DFA56}" type="presParOf" srcId="{3B53168C-513A-4019-B9D1-5A503BA392C0}" destId="{64DB50CE-C19C-4576-AE13-06FC7216601A}" srcOrd="0" destOrd="0" presId="urn:microsoft.com/office/officeart/2005/8/layout/process4"/>
    <dgm:cxn modelId="{DD4E0BCB-8005-4E35-8C5C-1015E8FC81C9}" type="presParOf" srcId="{C57F5AC0-3A88-4782-9EDF-DD25E41CE147}" destId="{55CFE4EA-E511-4D55-9C82-F847B105ED09}" srcOrd="5" destOrd="0" presId="urn:microsoft.com/office/officeart/2005/8/layout/process4"/>
    <dgm:cxn modelId="{6238EB02-53FD-47B8-9F99-3C997A8D1D40}" type="presParOf" srcId="{C57F5AC0-3A88-4782-9EDF-DD25E41CE147}" destId="{E30415A8-BFAA-48D0-87C3-948BBBD6B3F4}" srcOrd="6" destOrd="0" presId="urn:microsoft.com/office/officeart/2005/8/layout/process4"/>
    <dgm:cxn modelId="{AFB1CE5B-FE09-4D54-8608-54BE1558ABF6}" type="presParOf" srcId="{E30415A8-BFAA-48D0-87C3-948BBBD6B3F4}" destId="{912C19A6-EC6F-48AE-88C1-DF069C17E4F6}" srcOrd="0" destOrd="0" presId="urn:microsoft.com/office/officeart/2005/8/layout/process4"/>
    <dgm:cxn modelId="{73B256FA-8F7D-4764-A067-EE27529D1C7A}" type="presParOf" srcId="{C57F5AC0-3A88-4782-9EDF-DD25E41CE147}" destId="{A650AE74-2158-4C98-ABCD-69FD6026E292}" srcOrd="7" destOrd="0" presId="urn:microsoft.com/office/officeart/2005/8/layout/process4"/>
    <dgm:cxn modelId="{73DB8D7C-38F7-4DAA-BD79-2576C4569A06}" type="presParOf" srcId="{C57F5AC0-3A88-4782-9EDF-DD25E41CE147}" destId="{52B5DC32-AAC9-46F6-B5E4-A3980329B9E3}" srcOrd="8" destOrd="0" presId="urn:microsoft.com/office/officeart/2005/8/layout/process4"/>
    <dgm:cxn modelId="{45FDCF8D-A1EB-410C-85C8-3AF96EE71136}" type="presParOf" srcId="{52B5DC32-AAC9-46F6-B5E4-A3980329B9E3}" destId="{80F9F33C-1588-4DE5-8E93-D1657F3F1E7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C044CC-8200-4265-A374-9C2781CFF5D8}">
      <dsp:nvSpPr>
        <dsp:cNvPr id="0" name=""/>
        <dsp:cNvSpPr/>
      </dsp:nvSpPr>
      <dsp:spPr>
        <a:xfrm>
          <a:off x="0" y="622022"/>
          <a:ext cx="7236541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B03142-090D-4CD3-BC19-EA7673B094B1}">
      <dsp:nvSpPr>
        <dsp:cNvPr id="0" name=""/>
        <dsp:cNvSpPr/>
      </dsp:nvSpPr>
      <dsp:spPr>
        <a:xfrm>
          <a:off x="361827" y="444902"/>
          <a:ext cx="5065578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467" tIns="0" rIns="191467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• What: 30% fall in in-store sales, rising costs, outdated website</a:t>
          </a:r>
        </a:p>
      </dsp:txBody>
      <dsp:txXfrm>
        <a:off x="379120" y="462195"/>
        <a:ext cx="5030992" cy="319654"/>
      </dsp:txXfrm>
    </dsp:sp>
    <dsp:sp modelId="{675CD03D-5304-4A43-8A97-5446BAB57DA9}">
      <dsp:nvSpPr>
        <dsp:cNvPr id="0" name=""/>
        <dsp:cNvSpPr/>
      </dsp:nvSpPr>
      <dsp:spPr>
        <a:xfrm>
          <a:off x="0" y="1166342"/>
          <a:ext cx="7236541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79DC65-8956-44D8-AC36-620F5B363C3D}">
      <dsp:nvSpPr>
        <dsp:cNvPr id="0" name=""/>
        <dsp:cNvSpPr/>
      </dsp:nvSpPr>
      <dsp:spPr>
        <a:xfrm>
          <a:off x="361827" y="989222"/>
          <a:ext cx="5065578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467" tIns="0" rIns="191467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• Why: Competition, consumer </a:t>
          </a:r>
          <a:r>
            <a:rPr lang="en-US" sz="1200" kern="1200" err="1"/>
            <a:t>behaviour</a:t>
          </a:r>
          <a:r>
            <a:rPr lang="en-US" sz="1200" kern="1200"/>
            <a:t>, inflation</a:t>
          </a:r>
        </a:p>
      </dsp:txBody>
      <dsp:txXfrm>
        <a:off x="379120" y="1006515"/>
        <a:ext cx="5030992" cy="319654"/>
      </dsp:txXfrm>
    </dsp:sp>
    <dsp:sp modelId="{E8410A22-AC67-4910-A17A-51A23F30678D}">
      <dsp:nvSpPr>
        <dsp:cNvPr id="0" name=""/>
        <dsp:cNvSpPr/>
      </dsp:nvSpPr>
      <dsp:spPr>
        <a:xfrm>
          <a:off x="0" y="1710662"/>
          <a:ext cx="7236541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09B132-1E88-4345-A04C-B60EFFD534B4}">
      <dsp:nvSpPr>
        <dsp:cNvPr id="0" name=""/>
        <dsp:cNvSpPr/>
      </dsp:nvSpPr>
      <dsp:spPr>
        <a:xfrm>
          <a:off x="361827" y="1533542"/>
          <a:ext cx="5065578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467" tIns="0" rIns="191467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• Where: Norwich high street – declining footfall</a:t>
          </a:r>
        </a:p>
      </dsp:txBody>
      <dsp:txXfrm>
        <a:off x="379120" y="1550835"/>
        <a:ext cx="5030992" cy="319654"/>
      </dsp:txXfrm>
    </dsp:sp>
    <dsp:sp modelId="{9413A1BE-63E4-4F61-B93E-ECD966DB4800}">
      <dsp:nvSpPr>
        <dsp:cNvPr id="0" name=""/>
        <dsp:cNvSpPr/>
      </dsp:nvSpPr>
      <dsp:spPr>
        <a:xfrm>
          <a:off x="0" y="2254981"/>
          <a:ext cx="7236541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6F5847-1F67-40FE-A9E3-1154A819EC3B}">
      <dsp:nvSpPr>
        <dsp:cNvPr id="0" name=""/>
        <dsp:cNvSpPr/>
      </dsp:nvSpPr>
      <dsp:spPr>
        <a:xfrm>
          <a:off x="361827" y="2077862"/>
          <a:ext cx="5065578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467" tIns="0" rIns="191467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• When: Last 12 months</a:t>
          </a:r>
        </a:p>
      </dsp:txBody>
      <dsp:txXfrm>
        <a:off x="379120" y="2095155"/>
        <a:ext cx="5030992" cy="319654"/>
      </dsp:txXfrm>
    </dsp:sp>
    <dsp:sp modelId="{47154460-E7E8-4A2B-8D67-83FED5D2E800}">
      <dsp:nvSpPr>
        <dsp:cNvPr id="0" name=""/>
        <dsp:cNvSpPr/>
      </dsp:nvSpPr>
      <dsp:spPr>
        <a:xfrm>
          <a:off x="0" y="2799301"/>
          <a:ext cx="7236541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B09498-A351-4F73-A9CD-ECADC3B119F0}">
      <dsp:nvSpPr>
        <dsp:cNvPr id="0" name=""/>
        <dsp:cNvSpPr/>
      </dsp:nvSpPr>
      <dsp:spPr>
        <a:xfrm>
          <a:off x="361827" y="2622181"/>
          <a:ext cx="5065578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467" tIns="0" rIns="191467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• Who: Owners (Liam &amp; Priya), walk-in &amp; online customers</a:t>
          </a:r>
        </a:p>
      </dsp:txBody>
      <dsp:txXfrm>
        <a:off x="379120" y="2639474"/>
        <a:ext cx="5030992" cy="319654"/>
      </dsp:txXfrm>
    </dsp:sp>
    <dsp:sp modelId="{95C7E87E-1F5A-45F8-960E-95C8E3222052}">
      <dsp:nvSpPr>
        <dsp:cNvPr id="0" name=""/>
        <dsp:cNvSpPr/>
      </dsp:nvSpPr>
      <dsp:spPr>
        <a:xfrm>
          <a:off x="0" y="3343621"/>
          <a:ext cx="7236541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F05048-3930-48C5-97C3-2F2C0705E1C8}">
      <dsp:nvSpPr>
        <dsp:cNvPr id="0" name=""/>
        <dsp:cNvSpPr/>
      </dsp:nvSpPr>
      <dsp:spPr>
        <a:xfrm>
          <a:off x="361827" y="3166501"/>
          <a:ext cx="5065578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467" tIns="0" rIns="191467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• How: Reliance on word-of-mouth, lack of digital adaptation</a:t>
          </a:r>
        </a:p>
      </dsp:txBody>
      <dsp:txXfrm>
        <a:off x="379120" y="3183794"/>
        <a:ext cx="5030992" cy="319654"/>
      </dsp:txXfrm>
    </dsp:sp>
    <dsp:sp modelId="{F1E2B37C-9897-440F-9D45-FCF66D50DE16}">
      <dsp:nvSpPr>
        <dsp:cNvPr id="0" name=""/>
        <dsp:cNvSpPr/>
      </dsp:nvSpPr>
      <dsp:spPr>
        <a:xfrm>
          <a:off x="0" y="3887942"/>
          <a:ext cx="7236541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037935-00A9-4526-ACBC-A2A5584409E0}">
      <dsp:nvSpPr>
        <dsp:cNvPr id="0" name=""/>
        <dsp:cNvSpPr/>
      </dsp:nvSpPr>
      <dsp:spPr>
        <a:xfrm>
          <a:off x="361827" y="3710822"/>
          <a:ext cx="5065578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467" tIns="0" rIns="191467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• How much: Revenue loss, higher costs</a:t>
          </a:r>
        </a:p>
      </dsp:txBody>
      <dsp:txXfrm>
        <a:off x="379120" y="3728115"/>
        <a:ext cx="5030992" cy="3196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89261F-330E-4EA1-B633-AA7FF3B3346E}">
      <dsp:nvSpPr>
        <dsp:cNvPr id="0" name=""/>
        <dsp:cNvSpPr/>
      </dsp:nvSpPr>
      <dsp:spPr>
        <a:xfrm>
          <a:off x="2891932" y="744"/>
          <a:ext cx="1221075" cy="12210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• Political: Brexit &amp; trade policies affect imports</a:t>
          </a:r>
        </a:p>
      </dsp:txBody>
      <dsp:txXfrm>
        <a:off x="3070754" y="179566"/>
        <a:ext cx="863431" cy="863431"/>
      </dsp:txXfrm>
    </dsp:sp>
    <dsp:sp modelId="{D205E8F0-37BC-40A5-8A15-F18D58B7525F}">
      <dsp:nvSpPr>
        <dsp:cNvPr id="0" name=""/>
        <dsp:cNvSpPr/>
      </dsp:nvSpPr>
      <dsp:spPr>
        <a:xfrm rot="1800000">
          <a:off x="4125923" y="858652"/>
          <a:ext cx="323807" cy="4121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4132430" y="916790"/>
        <a:ext cx="226665" cy="247267"/>
      </dsp:txXfrm>
    </dsp:sp>
    <dsp:sp modelId="{3D0C1152-4546-4CEA-8C82-03D0610E16FD}">
      <dsp:nvSpPr>
        <dsp:cNvPr id="0" name=""/>
        <dsp:cNvSpPr/>
      </dsp:nvSpPr>
      <dsp:spPr>
        <a:xfrm>
          <a:off x="4478519" y="916761"/>
          <a:ext cx="1221075" cy="12210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• Economic: Inflation &amp; rising supply chain costs</a:t>
          </a:r>
        </a:p>
      </dsp:txBody>
      <dsp:txXfrm>
        <a:off x="4657341" y="1095583"/>
        <a:ext cx="863431" cy="863431"/>
      </dsp:txXfrm>
    </dsp:sp>
    <dsp:sp modelId="{0517318D-D870-443E-9D31-F194999107F8}">
      <dsp:nvSpPr>
        <dsp:cNvPr id="0" name=""/>
        <dsp:cNvSpPr/>
      </dsp:nvSpPr>
      <dsp:spPr>
        <a:xfrm rot="5400000">
          <a:off x="4927153" y="2228095"/>
          <a:ext cx="323807" cy="4121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4975724" y="2261947"/>
        <a:ext cx="226665" cy="247267"/>
      </dsp:txXfrm>
    </dsp:sp>
    <dsp:sp modelId="{73E8A1E6-7DBA-423F-A414-7174C8289B4F}">
      <dsp:nvSpPr>
        <dsp:cNvPr id="0" name=""/>
        <dsp:cNvSpPr/>
      </dsp:nvSpPr>
      <dsp:spPr>
        <a:xfrm>
          <a:off x="4478519" y="2748794"/>
          <a:ext cx="1221075" cy="12210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• Social: Shift towards online shopping, demand convenience</a:t>
          </a:r>
        </a:p>
      </dsp:txBody>
      <dsp:txXfrm>
        <a:off x="4657341" y="2927616"/>
        <a:ext cx="863431" cy="863431"/>
      </dsp:txXfrm>
    </dsp:sp>
    <dsp:sp modelId="{785AC3AC-102A-4843-A7D1-E7F01320B382}">
      <dsp:nvSpPr>
        <dsp:cNvPr id="0" name=""/>
        <dsp:cNvSpPr/>
      </dsp:nvSpPr>
      <dsp:spPr>
        <a:xfrm rot="9000000">
          <a:off x="4141796" y="3606702"/>
          <a:ext cx="323807" cy="4121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4232431" y="3664840"/>
        <a:ext cx="226665" cy="247267"/>
      </dsp:txXfrm>
    </dsp:sp>
    <dsp:sp modelId="{92F0C01B-55C7-46C2-B99C-166AFC6CEF2E}">
      <dsp:nvSpPr>
        <dsp:cNvPr id="0" name=""/>
        <dsp:cNvSpPr/>
      </dsp:nvSpPr>
      <dsp:spPr>
        <a:xfrm>
          <a:off x="2891932" y="3664811"/>
          <a:ext cx="1221075" cy="12210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• Technological: Competitors use digital marketing</a:t>
          </a:r>
        </a:p>
      </dsp:txBody>
      <dsp:txXfrm>
        <a:off x="3070754" y="3843633"/>
        <a:ext cx="863431" cy="863431"/>
      </dsp:txXfrm>
    </dsp:sp>
    <dsp:sp modelId="{9E1C8FD9-2CCF-4E41-A113-5B4277BEF21C}">
      <dsp:nvSpPr>
        <dsp:cNvPr id="0" name=""/>
        <dsp:cNvSpPr/>
      </dsp:nvSpPr>
      <dsp:spPr>
        <a:xfrm rot="12600000">
          <a:off x="2555209" y="3615866"/>
          <a:ext cx="323807" cy="4121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2645844" y="3722575"/>
        <a:ext cx="226665" cy="247267"/>
      </dsp:txXfrm>
    </dsp:sp>
    <dsp:sp modelId="{0B9729EA-B4B9-44E2-91CA-EE4FECEDA1D0}">
      <dsp:nvSpPr>
        <dsp:cNvPr id="0" name=""/>
        <dsp:cNvSpPr/>
      </dsp:nvSpPr>
      <dsp:spPr>
        <a:xfrm>
          <a:off x="1305344" y="2748794"/>
          <a:ext cx="1221075" cy="12210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• Environmental: Preference for eco-friendly packaging</a:t>
          </a:r>
        </a:p>
      </dsp:txBody>
      <dsp:txXfrm>
        <a:off x="1484166" y="2927616"/>
        <a:ext cx="863431" cy="863431"/>
      </dsp:txXfrm>
    </dsp:sp>
    <dsp:sp modelId="{4A04A15B-69AD-4C0E-BEDF-9543F873C114}">
      <dsp:nvSpPr>
        <dsp:cNvPr id="0" name=""/>
        <dsp:cNvSpPr/>
      </dsp:nvSpPr>
      <dsp:spPr>
        <a:xfrm rot="16200000">
          <a:off x="1753978" y="2246423"/>
          <a:ext cx="323807" cy="4121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802549" y="2377417"/>
        <a:ext cx="226665" cy="247267"/>
      </dsp:txXfrm>
    </dsp:sp>
    <dsp:sp modelId="{E14C53D0-33C3-4B5C-93D1-16FB07144DEF}">
      <dsp:nvSpPr>
        <dsp:cNvPr id="0" name=""/>
        <dsp:cNvSpPr/>
      </dsp:nvSpPr>
      <dsp:spPr>
        <a:xfrm>
          <a:off x="1305344" y="916761"/>
          <a:ext cx="1221075" cy="12210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• Legal: Consumer protection &amp; delivery regulations</a:t>
          </a:r>
        </a:p>
      </dsp:txBody>
      <dsp:txXfrm>
        <a:off x="1484166" y="1095583"/>
        <a:ext cx="863431" cy="863431"/>
      </dsp:txXfrm>
    </dsp:sp>
    <dsp:sp modelId="{FF03EB37-4289-4C59-B69F-1920838B5495}">
      <dsp:nvSpPr>
        <dsp:cNvPr id="0" name=""/>
        <dsp:cNvSpPr/>
      </dsp:nvSpPr>
      <dsp:spPr>
        <a:xfrm rot="19800000">
          <a:off x="2539335" y="867816"/>
          <a:ext cx="323807" cy="4121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545842" y="974525"/>
        <a:ext cx="226665" cy="24726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E0468D-001C-40BC-974C-5539D4903660}">
      <dsp:nvSpPr>
        <dsp:cNvPr id="0" name=""/>
        <dsp:cNvSpPr/>
      </dsp:nvSpPr>
      <dsp:spPr>
        <a:xfrm>
          <a:off x="0" y="4104801"/>
          <a:ext cx="7020232" cy="6734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Cut flowers market projected growth despite price pressures</a:t>
          </a:r>
        </a:p>
      </dsp:txBody>
      <dsp:txXfrm>
        <a:off x="0" y="4104801"/>
        <a:ext cx="7020232" cy="673426"/>
      </dsp:txXfrm>
    </dsp:sp>
    <dsp:sp modelId="{874D60C7-E81A-49FF-B854-A50C6AA30271}">
      <dsp:nvSpPr>
        <dsp:cNvPr id="0" name=""/>
        <dsp:cNvSpPr/>
      </dsp:nvSpPr>
      <dsp:spPr>
        <a:xfrm rot="10800000">
          <a:off x="0" y="3079172"/>
          <a:ext cx="7020232" cy="103573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Digital-first strategies, sustainability, personalisation</a:t>
          </a:r>
        </a:p>
      </dsp:txBody>
      <dsp:txXfrm rot="10800000">
        <a:off x="0" y="3079172"/>
        <a:ext cx="7020232" cy="672986"/>
      </dsp:txXfrm>
    </dsp:sp>
    <dsp:sp modelId="{64DB50CE-C19C-4576-AE13-06FC7216601A}">
      <dsp:nvSpPr>
        <dsp:cNvPr id="0" name=""/>
        <dsp:cNvSpPr/>
      </dsp:nvSpPr>
      <dsp:spPr>
        <a:xfrm rot="10800000">
          <a:off x="0" y="2053543"/>
          <a:ext cx="7020232" cy="103573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Eco-friendly products gaining traction</a:t>
          </a:r>
        </a:p>
      </dsp:txBody>
      <dsp:txXfrm rot="10800000">
        <a:off x="0" y="2053543"/>
        <a:ext cx="7020232" cy="672986"/>
      </dsp:txXfrm>
    </dsp:sp>
    <dsp:sp modelId="{912C19A6-EC6F-48AE-88C1-DF069C17E4F6}">
      <dsp:nvSpPr>
        <dsp:cNvPr id="0" name=""/>
        <dsp:cNvSpPr/>
      </dsp:nvSpPr>
      <dsp:spPr>
        <a:xfrm rot="10800000">
          <a:off x="0" y="1027914"/>
          <a:ext cx="7020232" cy="103573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 Consumers expect same-day delivery &amp; pricing options</a:t>
          </a:r>
        </a:p>
      </dsp:txBody>
      <dsp:txXfrm rot="10800000">
        <a:off x="0" y="1027914"/>
        <a:ext cx="7020232" cy="672986"/>
      </dsp:txXfrm>
    </dsp:sp>
    <dsp:sp modelId="{80F9F33C-1588-4DE5-8E93-D1657F3F1E71}">
      <dsp:nvSpPr>
        <dsp:cNvPr id="0" name=""/>
        <dsp:cNvSpPr/>
      </dsp:nvSpPr>
      <dsp:spPr>
        <a:xfrm rot="10800000">
          <a:off x="0" y="2285"/>
          <a:ext cx="7020232" cy="103573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•Shift towards online sales &amp; subscriptions</a:t>
          </a:r>
        </a:p>
      </dsp:txBody>
      <dsp:txXfrm rot="10800000">
        <a:off x="0" y="2285"/>
        <a:ext cx="7020232" cy="6729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946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809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90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399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160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328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43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659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252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761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29661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258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1667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5444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9352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646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049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s/photo/1395813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s/photo/61466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shproduce.com/siteassets/files/floral/2025-floral-consumer-trends-mid-year-update.pdf" TargetMode="External"/><Relationship Id="rId2" Type="http://schemas.openxmlformats.org/officeDocument/2006/relationships/hyperlink" Target="https://www.freshproduce.com/resources/floral/2025-floral-industry-trend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randviewresearch.com/industry-analysis/cut-flowers-market-report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s/photo/1395813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A94DED7-0A28-4AD9-8747-E94113225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171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6F175609-91A3-416E-BC3D-7548FDE029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715" y="-1"/>
            <a:ext cx="915543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A3B0D54-9DF0-4FF8-A0AA-B4234DF35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3479799" cy="68580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9909991D-1EB7-9D91-BAAF-7A5F7B17E5F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405209" y="1795849"/>
            <a:ext cx="2834152" cy="3114818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400" b="1">
                <a:solidFill>
                  <a:srgbClr val="FEFFFF"/>
                </a:solidFill>
                <a:latin typeface="+mn-lt"/>
                <a:cs typeface="Arial"/>
              </a:rPr>
              <a:t>Student Name:	</a:t>
            </a:r>
            <a:r>
              <a:rPr lang="en-GB" sz="1400">
                <a:solidFill>
                  <a:srgbClr val="FEFFFF"/>
                </a:solidFill>
                <a:latin typeface="+mn-lt"/>
                <a:cs typeface="Arial"/>
              </a:rPr>
              <a:t>Luciana de Lara Franco</a:t>
            </a:r>
          </a:p>
          <a:p>
            <a:pPr>
              <a:lnSpc>
                <a:spcPct val="90000"/>
              </a:lnSpc>
            </a:pPr>
            <a:endParaRPr lang="en-GB" sz="1400">
              <a:solidFill>
                <a:srgbClr val="FEFFFF"/>
              </a:solidFill>
              <a:latin typeface="+mn-lt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400" b="1">
                <a:solidFill>
                  <a:srgbClr val="FEFFFF"/>
                </a:solidFill>
                <a:latin typeface="+mn-lt"/>
                <a:cs typeface="Arial"/>
              </a:rPr>
              <a:t>Student ID:		</a:t>
            </a:r>
            <a:r>
              <a:rPr lang="en-GB" sz="1400">
                <a:solidFill>
                  <a:srgbClr val="FEFFFF"/>
                </a:solidFill>
                <a:latin typeface="+mn-lt"/>
                <a:cs typeface="Arial"/>
              </a:rPr>
              <a:t>2431984</a:t>
            </a:r>
          </a:p>
          <a:p>
            <a:pPr>
              <a:lnSpc>
                <a:spcPct val="90000"/>
              </a:lnSpc>
            </a:pPr>
            <a:endParaRPr lang="en-GB" sz="1400">
              <a:solidFill>
                <a:srgbClr val="FEFFFF"/>
              </a:solidFill>
              <a:latin typeface="+mn-lt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400" b="1">
                <a:solidFill>
                  <a:srgbClr val="FEFFFF"/>
                </a:solidFill>
                <a:latin typeface="+mn-lt"/>
                <a:cs typeface="Arial"/>
              </a:rPr>
              <a:t>Lecturer’s Name:	 </a:t>
            </a:r>
            <a:r>
              <a:rPr lang="en-GB" sz="1400">
                <a:solidFill>
                  <a:srgbClr val="FEFFFF"/>
                </a:solidFill>
                <a:latin typeface="+mn-lt"/>
                <a:cs typeface="Arial"/>
              </a:rPr>
              <a:t>Annamarie Dufficy</a:t>
            </a:r>
            <a:endParaRPr lang="en-GB" sz="1400">
              <a:solidFill>
                <a:srgbClr val="FEFFFF"/>
              </a:solidFill>
              <a:latin typeface="+mn-lt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400">
              <a:solidFill>
                <a:srgbClr val="FEFFFF"/>
              </a:solidFill>
              <a:latin typeface="+mn-lt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400" b="1">
                <a:solidFill>
                  <a:srgbClr val="FEFFFF"/>
                </a:solidFill>
                <a:latin typeface="+mn-lt"/>
                <a:cs typeface="Arial"/>
              </a:rPr>
              <a:t>Module Code: 	</a:t>
            </a:r>
            <a:r>
              <a:rPr lang="en-GB" sz="1400">
                <a:solidFill>
                  <a:srgbClr val="FEFFFF"/>
                </a:solidFill>
                <a:latin typeface="+mn-lt"/>
                <a:cs typeface="Arial"/>
              </a:rPr>
              <a:t>LCLM 4004</a:t>
            </a:r>
          </a:p>
          <a:p>
            <a:pPr>
              <a:lnSpc>
                <a:spcPct val="90000"/>
              </a:lnSpc>
            </a:pPr>
            <a:endParaRPr lang="en-GB" sz="1400">
              <a:solidFill>
                <a:srgbClr val="FEFFFF"/>
              </a:solidFill>
              <a:latin typeface="+mn-lt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400" b="1">
                <a:solidFill>
                  <a:srgbClr val="FEFFFF"/>
                </a:solidFill>
                <a:latin typeface="+mn-lt"/>
                <a:cs typeface="Arial"/>
              </a:rPr>
              <a:t>Module Name: </a:t>
            </a:r>
            <a:r>
              <a:rPr lang="en-GB" sz="1400">
                <a:solidFill>
                  <a:srgbClr val="FEFFFF"/>
                </a:solidFill>
                <a:latin typeface="+mn-lt"/>
                <a:cs typeface="Arial"/>
              </a:rPr>
              <a:t>Problem Solving and Decision-Making</a:t>
            </a:r>
          </a:p>
          <a:p>
            <a:pPr>
              <a:lnSpc>
                <a:spcPct val="90000"/>
              </a:lnSpc>
            </a:pPr>
            <a:br>
              <a:rPr lang="en-GB" sz="1400" b="1">
                <a:latin typeface="+mn-lt"/>
                <a:cs typeface="Arial" panose="020B0604020202020204" pitchFamily="34" charset="0"/>
              </a:rPr>
            </a:br>
            <a:r>
              <a:rPr lang="en-GB" sz="1400" b="1">
                <a:solidFill>
                  <a:srgbClr val="FEFFFF"/>
                </a:solidFill>
                <a:latin typeface="+mn-lt"/>
                <a:cs typeface="Arial"/>
              </a:rPr>
              <a:t>Component 1: 	</a:t>
            </a:r>
            <a:r>
              <a:rPr lang="en-GB" sz="1400">
                <a:solidFill>
                  <a:srgbClr val="FEFFFF"/>
                </a:solidFill>
                <a:latin typeface="+mn-lt"/>
                <a:cs typeface="Arial"/>
              </a:rPr>
              <a:t>Green Haven Florists</a:t>
            </a:r>
          </a:p>
        </p:txBody>
      </p:sp>
      <p:pic>
        <p:nvPicPr>
          <p:cNvPr id="12" name="Imagem 11" descr="Flor vermelha com folhas verdes&#10;&#10;O conteúdo gerado por IA pode estar incorreto.">
            <a:extLst>
              <a:ext uri="{FF2B5EF4-FFF2-40B4-BE49-F238E27FC236}">
                <a16:creationId xmlns:a16="http://schemas.microsoft.com/office/drawing/2014/main" id="{D1682FAB-BF78-55DF-7BB3-2C3FF77046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4439" r="21876" b="9091"/>
          <a:stretch>
            <a:fillRect/>
          </a:stretch>
        </p:blipFill>
        <p:spPr>
          <a:xfrm>
            <a:off x="3483462" y="10"/>
            <a:ext cx="5675631" cy="6857990"/>
          </a:xfrm>
          <a:prstGeom prst="rect">
            <a:avLst/>
          </a:prstGeom>
        </p:spPr>
      </p:pic>
      <p:sp>
        <p:nvSpPr>
          <p:cNvPr id="23" name="Freeform 5">
            <a:extLst>
              <a:ext uri="{FF2B5EF4-FFF2-40B4-BE49-F238E27FC236}">
                <a16:creationId xmlns:a16="http://schemas.microsoft.com/office/drawing/2014/main" id="{64D236DE-BD07-488F-B236-DDEEFFF720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4053016" cy="857047"/>
          </a:xfrm>
          <a:custGeom>
            <a:avLst/>
            <a:gdLst>
              <a:gd name="T0" fmla="*/ 1114 w 1117"/>
              <a:gd name="T1" fmla="*/ 77 h 163"/>
              <a:gd name="T2" fmla="*/ 1040 w 1117"/>
              <a:gd name="T3" fmla="*/ 3 h 163"/>
              <a:gd name="T4" fmla="*/ 1039 w 1117"/>
              <a:gd name="T5" fmla="*/ 2 h 163"/>
              <a:gd name="T6" fmla="*/ 1034 w 1117"/>
              <a:gd name="T7" fmla="*/ 0 h 163"/>
              <a:gd name="T8" fmla="*/ 578 w 1117"/>
              <a:gd name="T9" fmla="*/ 0 h 163"/>
              <a:gd name="T10" fmla="*/ 562 w 1117"/>
              <a:gd name="T11" fmla="*/ 0 h 163"/>
              <a:gd name="T12" fmla="*/ 440 w 1117"/>
              <a:gd name="T13" fmla="*/ 0 h 163"/>
              <a:gd name="T14" fmla="*/ 106 w 1117"/>
              <a:gd name="T15" fmla="*/ 0 h 163"/>
              <a:gd name="T16" fmla="*/ 0 w 1117"/>
              <a:gd name="T17" fmla="*/ 0 h 163"/>
              <a:gd name="T18" fmla="*/ 0 w 1117"/>
              <a:gd name="T19" fmla="*/ 163 h 163"/>
              <a:gd name="T20" fmla="*/ 106 w 1117"/>
              <a:gd name="T21" fmla="*/ 163 h 163"/>
              <a:gd name="T22" fmla="*/ 440 w 1117"/>
              <a:gd name="T23" fmla="*/ 163 h 163"/>
              <a:gd name="T24" fmla="*/ 562 w 1117"/>
              <a:gd name="T25" fmla="*/ 163 h 163"/>
              <a:gd name="T26" fmla="*/ 578 w 1117"/>
              <a:gd name="T27" fmla="*/ 163 h 163"/>
              <a:gd name="T28" fmla="*/ 1034 w 1117"/>
              <a:gd name="T29" fmla="*/ 163 h 163"/>
              <a:gd name="T30" fmla="*/ 1039 w 1117"/>
              <a:gd name="T31" fmla="*/ 161 h 163"/>
              <a:gd name="T32" fmla="*/ 1040 w 1117"/>
              <a:gd name="T33" fmla="*/ 160 h 163"/>
              <a:gd name="T34" fmla="*/ 1114 w 1117"/>
              <a:gd name="T35" fmla="*/ 86 h 163"/>
              <a:gd name="T36" fmla="*/ 1114 w 1117"/>
              <a:gd name="T37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7" h="163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oup 49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0" y="228600"/>
            <a:ext cx="2138628" cy="6638625"/>
            <a:chOff x="2487613" y="285750"/>
            <a:chExt cx="2428875" cy="5654676"/>
          </a:xfrm>
        </p:grpSpPr>
        <p:sp>
          <p:nvSpPr>
            <p:cNvPr id="51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412" y="-786"/>
            <a:ext cx="1767505" cy="6854040"/>
            <a:chOff x="6627813" y="194833"/>
            <a:chExt cx="1952625" cy="5678918"/>
          </a:xfrm>
        </p:grpSpPr>
        <p:sp>
          <p:nvSpPr>
            <p:cNvPr id="65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8" name="Rectangle 77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80" name="Freeform 11">
            <a:extLst>
              <a:ext uri="{FF2B5EF4-FFF2-40B4-BE49-F238E27FC236}">
                <a16:creationId xmlns:a16="http://schemas.microsoft.com/office/drawing/2014/main" id="{A57352BE-A213-4040-BE8E-D4A925AD9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3141" y="714375"/>
            <a:ext cx="1191394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 useBgFill="1">
        <p:nvSpPr>
          <p:cNvPr id="82" name="Rectangle 81">
            <a:extLst>
              <a:ext uri="{FF2B5EF4-FFF2-40B4-BE49-F238E27FC236}">
                <a16:creationId xmlns:a16="http://schemas.microsoft.com/office/drawing/2014/main" id="{2B258D2B-6AC3-4B3A-A87C-FD7E65178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715" y="-1"/>
            <a:ext cx="915543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" name="Imagem 9" descr="Flor vermelha e amarela&#10;&#10;O conteúdo gerado por IA pode estar incorreto.">
            <a:extLst>
              <a:ext uri="{FF2B5EF4-FFF2-40B4-BE49-F238E27FC236}">
                <a16:creationId xmlns:a16="http://schemas.microsoft.com/office/drawing/2014/main" id="{739B610B-7D19-8C7B-3F17-E6F1730A8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7872" r="5859" b="-1"/>
          <a:stretch>
            <a:fillRect/>
          </a:stretch>
        </p:blipFill>
        <p:spPr>
          <a:xfrm>
            <a:off x="20" y="10"/>
            <a:ext cx="5680810" cy="6857990"/>
          </a:xfrm>
          <a:prstGeom prst="rect">
            <a:avLst/>
          </a:prstGeom>
        </p:spPr>
      </p:pic>
      <p:sp>
        <p:nvSpPr>
          <p:cNvPr id="84" name="Freeform 5">
            <a:extLst>
              <a:ext uri="{FF2B5EF4-FFF2-40B4-BE49-F238E27FC236}">
                <a16:creationId xmlns:a16="http://schemas.microsoft.com/office/drawing/2014/main" id="{8D55DD8B-9BF9-4B91-A22D-2D3F2AEFF1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659027"/>
            <a:ext cx="6782018" cy="1035152"/>
          </a:xfrm>
          <a:custGeom>
            <a:avLst/>
            <a:gdLst>
              <a:gd name="T0" fmla="*/ 1900 w 1902"/>
              <a:gd name="T1" fmla="*/ 77 h 163"/>
              <a:gd name="T2" fmla="*/ 1826 w 1902"/>
              <a:gd name="T3" fmla="*/ 3 h 163"/>
              <a:gd name="T4" fmla="*/ 1825 w 1902"/>
              <a:gd name="T5" fmla="*/ 2 h 163"/>
              <a:gd name="T6" fmla="*/ 1819 w 1902"/>
              <a:gd name="T7" fmla="*/ 0 h 163"/>
              <a:gd name="T8" fmla="*/ 1363 w 1902"/>
              <a:gd name="T9" fmla="*/ 0 h 163"/>
              <a:gd name="T10" fmla="*/ 1348 w 1902"/>
              <a:gd name="T11" fmla="*/ 0 h 163"/>
              <a:gd name="T12" fmla="*/ 1225 w 1902"/>
              <a:gd name="T13" fmla="*/ 0 h 163"/>
              <a:gd name="T14" fmla="*/ 1033 w 1902"/>
              <a:gd name="T15" fmla="*/ 0 h 163"/>
              <a:gd name="T16" fmla="*/ 892 w 1902"/>
              <a:gd name="T17" fmla="*/ 0 h 163"/>
              <a:gd name="T18" fmla="*/ 786 w 1902"/>
              <a:gd name="T19" fmla="*/ 0 h 163"/>
              <a:gd name="T20" fmla="*/ 577 w 1902"/>
              <a:gd name="T21" fmla="*/ 0 h 163"/>
              <a:gd name="T22" fmla="*/ 562 w 1902"/>
              <a:gd name="T23" fmla="*/ 0 h 163"/>
              <a:gd name="T24" fmla="*/ 439 w 1902"/>
              <a:gd name="T25" fmla="*/ 0 h 163"/>
              <a:gd name="T26" fmla="*/ 106 w 1902"/>
              <a:gd name="T27" fmla="*/ 0 h 163"/>
              <a:gd name="T28" fmla="*/ 0 w 1902"/>
              <a:gd name="T29" fmla="*/ 0 h 163"/>
              <a:gd name="T30" fmla="*/ 0 w 1902"/>
              <a:gd name="T31" fmla="*/ 163 h 163"/>
              <a:gd name="T32" fmla="*/ 106 w 1902"/>
              <a:gd name="T33" fmla="*/ 163 h 163"/>
              <a:gd name="T34" fmla="*/ 439 w 1902"/>
              <a:gd name="T35" fmla="*/ 163 h 163"/>
              <a:gd name="T36" fmla="*/ 562 w 1902"/>
              <a:gd name="T37" fmla="*/ 163 h 163"/>
              <a:gd name="T38" fmla="*/ 577 w 1902"/>
              <a:gd name="T39" fmla="*/ 163 h 163"/>
              <a:gd name="T40" fmla="*/ 786 w 1902"/>
              <a:gd name="T41" fmla="*/ 163 h 163"/>
              <a:gd name="T42" fmla="*/ 892 w 1902"/>
              <a:gd name="T43" fmla="*/ 163 h 163"/>
              <a:gd name="T44" fmla="*/ 1033 w 1902"/>
              <a:gd name="T45" fmla="*/ 163 h 163"/>
              <a:gd name="T46" fmla="*/ 1225 w 1902"/>
              <a:gd name="T47" fmla="*/ 163 h 163"/>
              <a:gd name="T48" fmla="*/ 1348 w 1902"/>
              <a:gd name="T49" fmla="*/ 163 h 163"/>
              <a:gd name="T50" fmla="*/ 1363 w 1902"/>
              <a:gd name="T51" fmla="*/ 163 h 163"/>
              <a:gd name="T52" fmla="*/ 1819 w 1902"/>
              <a:gd name="T53" fmla="*/ 163 h 163"/>
              <a:gd name="T54" fmla="*/ 1825 w 1902"/>
              <a:gd name="T55" fmla="*/ 161 h 163"/>
              <a:gd name="T56" fmla="*/ 1826 w 1902"/>
              <a:gd name="T57" fmla="*/ 160 h 163"/>
              <a:gd name="T58" fmla="*/ 1900 w 1902"/>
              <a:gd name="T59" fmla="*/ 86 h 163"/>
              <a:gd name="T60" fmla="*/ 1900 w 1902"/>
              <a:gd name="T61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902" h="163">
                <a:moveTo>
                  <a:pt x="1900" y="77"/>
                </a:moveTo>
                <a:cubicBezTo>
                  <a:pt x="1826" y="3"/>
                  <a:pt x="1826" y="3"/>
                  <a:pt x="1826" y="3"/>
                </a:cubicBezTo>
                <a:cubicBezTo>
                  <a:pt x="1825" y="2"/>
                  <a:pt x="1825" y="2"/>
                  <a:pt x="1825" y="2"/>
                </a:cubicBezTo>
                <a:cubicBezTo>
                  <a:pt x="1823" y="1"/>
                  <a:pt x="1821" y="0"/>
                  <a:pt x="1819" y="0"/>
                </a:cubicBezTo>
                <a:cubicBezTo>
                  <a:pt x="1363" y="0"/>
                  <a:pt x="1363" y="0"/>
                  <a:pt x="1363" y="0"/>
                </a:cubicBezTo>
                <a:cubicBezTo>
                  <a:pt x="1348" y="0"/>
                  <a:pt x="1348" y="0"/>
                  <a:pt x="1348" y="0"/>
                </a:cubicBezTo>
                <a:cubicBezTo>
                  <a:pt x="1225" y="0"/>
                  <a:pt x="1225" y="0"/>
                  <a:pt x="1225" y="0"/>
                </a:cubicBezTo>
                <a:cubicBezTo>
                  <a:pt x="1033" y="0"/>
                  <a:pt x="1033" y="0"/>
                  <a:pt x="1033" y="0"/>
                </a:cubicBezTo>
                <a:cubicBezTo>
                  <a:pt x="892" y="0"/>
                  <a:pt x="892" y="0"/>
                  <a:pt x="892" y="0"/>
                </a:cubicBezTo>
                <a:cubicBezTo>
                  <a:pt x="786" y="0"/>
                  <a:pt x="786" y="0"/>
                  <a:pt x="786" y="0"/>
                </a:cubicBezTo>
                <a:cubicBezTo>
                  <a:pt x="577" y="0"/>
                  <a:pt x="577" y="0"/>
                  <a:pt x="577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39" y="0"/>
                  <a:pt x="439" y="0"/>
                  <a:pt x="439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39" y="163"/>
                  <a:pt x="439" y="163"/>
                  <a:pt x="439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7" y="163"/>
                  <a:pt x="577" y="163"/>
                  <a:pt x="577" y="163"/>
                </a:cubicBezTo>
                <a:cubicBezTo>
                  <a:pt x="786" y="163"/>
                  <a:pt x="786" y="163"/>
                  <a:pt x="786" y="163"/>
                </a:cubicBezTo>
                <a:cubicBezTo>
                  <a:pt x="892" y="163"/>
                  <a:pt x="892" y="163"/>
                  <a:pt x="892" y="163"/>
                </a:cubicBezTo>
                <a:cubicBezTo>
                  <a:pt x="1033" y="163"/>
                  <a:pt x="1033" y="163"/>
                  <a:pt x="1033" y="163"/>
                </a:cubicBezTo>
                <a:cubicBezTo>
                  <a:pt x="1225" y="163"/>
                  <a:pt x="1225" y="163"/>
                  <a:pt x="1225" y="163"/>
                </a:cubicBezTo>
                <a:cubicBezTo>
                  <a:pt x="1348" y="163"/>
                  <a:pt x="1348" y="163"/>
                  <a:pt x="1348" y="163"/>
                </a:cubicBezTo>
                <a:cubicBezTo>
                  <a:pt x="1363" y="163"/>
                  <a:pt x="1363" y="163"/>
                  <a:pt x="1363" y="163"/>
                </a:cubicBezTo>
                <a:cubicBezTo>
                  <a:pt x="1819" y="163"/>
                  <a:pt x="1819" y="163"/>
                  <a:pt x="1819" y="163"/>
                </a:cubicBezTo>
                <a:cubicBezTo>
                  <a:pt x="1821" y="163"/>
                  <a:pt x="1823" y="162"/>
                  <a:pt x="1825" y="161"/>
                </a:cubicBezTo>
                <a:cubicBezTo>
                  <a:pt x="1825" y="160"/>
                  <a:pt x="1825" y="160"/>
                  <a:pt x="1826" y="160"/>
                </a:cubicBezTo>
                <a:cubicBezTo>
                  <a:pt x="1900" y="86"/>
                  <a:pt x="1900" y="86"/>
                  <a:pt x="1900" y="86"/>
                </a:cubicBezTo>
                <a:cubicBezTo>
                  <a:pt x="1902" y="83"/>
                  <a:pt x="1902" y="79"/>
                  <a:pt x="1900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8CCE723-5568-4774-0355-62B2151BF1FA}"/>
              </a:ext>
            </a:extLst>
          </p:cNvPr>
          <p:cNvSpPr txBox="1">
            <a:spLocks/>
          </p:cNvSpPr>
          <p:nvPr/>
        </p:nvSpPr>
        <p:spPr>
          <a:xfrm>
            <a:off x="406400" y="787400"/>
            <a:ext cx="5359399" cy="7789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b="1">
                <a:solidFill>
                  <a:srgbClr val="FEFFFF"/>
                </a:solidFill>
              </a:rPr>
              <a:t>Green Haven Florists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b="1">
                <a:solidFill>
                  <a:srgbClr val="FEFFFF"/>
                </a:solidFill>
              </a:rPr>
              <a:t>Case Study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1A8B5C96-C46E-9C35-B313-E909A55DE091}"/>
              </a:ext>
            </a:extLst>
          </p:cNvPr>
          <p:cNvSpPr txBox="1">
            <a:spLocks/>
          </p:cNvSpPr>
          <p:nvPr/>
        </p:nvSpPr>
        <p:spPr>
          <a:xfrm>
            <a:off x="5680830" y="1822552"/>
            <a:ext cx="3286189" cy="43764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schemeClr val="tx1">
                    <a:lumMod val="95000"/>
                    <a:lumOff val="5000"/>
                  </a:schemeClr>
                </a:solidFill>
              </a:rPr>
              <a:t> Independent flower shop in Norwich, UK</a:t>
            </a:r>
          </a:p>
          <a:p>
            <a:r>
              <a:rPr lang="en-US">
                <a:solidFill>
                  <a:schemeClr val="tx1">
                    <a:lumMod val="95000"/>
                    <a:lumOff val="5000"/>
                  </a:schemeClr>
                </a:solidFill>
              </a:rPr>
              <a:t>Founded in 2016, sustainable ethos, bespoke arrangements</a:t>
            </a:r>
          </a:p>
          <a:p>
            <a:r>
              <a:rPr lang="en-US">
                <a:solidFill>
                  <a:schemeClr val="tx1">
                    <a:lumMod val="95000"/>
                    <a:lumOff val="5000"/>
                  </a:schemeClr>
                </a:solidFill>
              </a:rPr>
              <a:t>Current challenge: revenue decline &amp; strong competition.</a:t>
            </a:r>
          </a:p>
        </p:txBody>
      </p:sp>
    </p:spTree>
    <p:extLst>
      <p:ext uri="{BB962C8B-B14F-4D97-AF65-F5344CB8AC3E}">
        <p14:creationId xmlns:p14="http://schemas.microsoft.com/office/powerpoint/2010/main" val="2259811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330" y="378542"/>
            <a:ext cx="7236541" cy="1280890"/>
          </a:xfr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txBody>
          <a:bodyPr>
            <a:normAutofit/>
          </a:bodyPr>
          <a:lstStyle/>
          <a:p>
            <a:pPr algn="ctr"/>
            <a:r>
              <a:rPr sz="3200" b="1"/>
              <a:t>5W2H</a:t>
            </a:r>
            <a:br>
              <a:rPr lang="en-GB" sz="3200" b="1"/>
            </a:br>
            <a:r>
              <a:rPr sz="3200" b="1"/>
              <a:t>Nature &amp; Scope of the Problem</a:t>
            </a:r>
          </a:p>
        </p:txBody>
      </p:sp>
      <p:graphicFrame>
        <p:nvGraphicFramePr>
          <p:cNvPr id="5" name="Espaço Reservado para Conteúdo 4">
            <a:extLst>
              <a:ext uri="{FF2B5EF4-FFF2-40B4-BE49-F238E27FC236}">
                <a16:creationId xmlns:a16="http://schemas.microsoft.com/office/drawing/2014/main" id="{A626D229-D325-3D00-B21C-C97093E572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821862"/>
              </p:ext>
            </p:extLst>
          </p:nvPr>
        </p:nvGraphicFramePr>
        <p:xfrm>
          <a:off x="1563329" y="1647569"/>
          <a:ext cx="7236541" cy="46352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AAEA8A-98F0-17A9-E300-A6B6243A4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8129" y="624110"/>
            <a:ext cx="6666271" cy="1280890"/>
          </a:xfr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txBody>
          <a:bodyPr>
            <a:normAutofit/>
          </a:bodyPr>
          <a:lstStyle/>
          <a:p>
            <a:pPr algn="ctr"/>
            <a:r>
              <a:rPr lang="en-GB" sz="3200" b="1">
                <a:solidFill>
                  <a:schemeClr val="tx1"/>
                </a:solidFill>
                <a:cs typeface="Arial" panose="020B0604020202020204" pitchFamily="34" charset="0"/>
              </a:rPr>
              <a:t>PESTEL Framework: Green Haven Florists</a:t>
            </a:r>
            <a:endParaRPr lang="en-US" sz="3200" b="1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016634D-249B-A1BE-A4DA-F54EE0F49B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1"/>
              <a:t>What is a PESTEL Framework?</a:t>
            </a:r>
          </a:p>
          <a:p>
            <a:r>
              <a:rPr lang="en-GB"/>
              <a:t>The PESTEL framework (Political, Economic, Social, Technological, Environmental, and Legal) is a strategic tool used to examine the external macro-environmental factors that can affect a business.</a:t>
            </a:r>
            <a:br>
              <a:rPr lang="en-GB"/>
            </a:br>
            <a:r>
              <a:rPr lang="en-GB"/>
              <a:t>For Green Haven Florists, it helps to identify the external pressures influencing its operations, performance, and sustainability in the changing retail landscape.</a:t>
            </a:r>
            <a:br>
              <a:rPr lang="en-GB"/>
            </a:br>
            <a:endParaRPr lang="en-GB"/>
          </a:p>
          <a:p>
            <a:r>
              <a:rPr lang="en-GB" b="1"/>
              <a:t>Why is it Used?</a:t>
            </a:r>
          </a:p>
          <a:p>
            <a:r>
              <a:rPr lang="en-GB"/>
              <a:t>Green Haven Florists can use the PESTEL framework to: Understand external challenges such as inflation, digital competition, and environmental expectations.</a:t>
            </a:r>
          </a:p>
          <a:p>
            <a:r>
              <a:rPr lang="en-GB"/>
              <a:t>Anticipate opportunities for innovation and modernisation.</a:t>
            </a:r>
          </a:p>
          <a:p>
            <a:r>
              <a:rPr lang="en-GB"/>
              <a:t>Adapt their strategic decisions to survive and thrive despite market shifts.</a:t>
            </a:r>
          </a:p>
          <a:p>
            <a:r>
              <a:rPr lang="en-GB"/>
              <a:t>It supports Liam and Priya in making informed decisions about marketing, pricing, and sustainability practices.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624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7717" y="624110"/>
            <a:ext cx="7004940" cy="1280890"/>
          </a:xfr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txBody>
          <a:bodyPr>
            <a:normAutofit/>
          </a:bodyPr>
          <a:lstStyle/>
          <a:p>
            <a:r>
              <a:rPr sz="3200" b="1"/>
              <a:t>PESTEL Analysis – External Factors</a:t>
            </a:r>
          </a:p>
        </p:txBody>
      </p:sp>
      <p:graphicFrame>
        <p:nvGraphicFramePr>
          <p:cNvPr id="4" name="Espaço Reservado para Conteúdo 3">
            <a:extLst>
              <a:ext uri="{FF2B5EF4-FFF2-40B4-BE49-F238E27FC236}">
                <a16:creationId xmlns:a16="http://schemas.microsoft.com/office/drawing/2014/main" id="{8C5153AE-DCA9-3F3D-CA0C-310980C97D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975650"/>
              </p:ext>
            </p:extLst>
          </p:nvPr>
        </p:nvGraphicFramePr>
        <p:xfrm>
          <a:off x="1381976" y="1750142"/>
          <a:ext cx="7004940" cy="4886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CED0A0-0B47-C93D-05FD-E227A1814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2385" y="91347"/>
            <a:ext cx="6589199" cy="1280890"/>
          </a:xfr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en-GB" b="1">
                <a:solidFill>
                  <a:schemeClr val="tx1"/>
                </a:solidFill>
              </a:rPr>
              <a:t>Where/How is it Used?</a:t>
            </a:r>
            <a:br>
              <a:rPr lang="en-GB" b="1"/>
            </a:br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6172AC5-1FA2-EB9F-02F0-A42C86644D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2255" y="1488512"/>
            <a:ext cx="7825435" cy="3777622"/>
          </a:xfrm>
        </p:spPr>
        <p:txBody>
          <a:bodyPr>
            <a:normAutofit fontScale="85000" lnSpcReduction="20000"/>
          </a:bodyPr>
          <a:lstStyle/>
          <a:p>
            <a:r>
              <a:rPr lang="en-GB"/>
              <a:t>In this case, PESTEL is used to analyse the external </a:t>
            </a:r>
            <a:r>
              <a:rPr lang="en-GB" err="1"/>
              <a:t>enviroaffecting</a:t>
            </a:r>
            <a:r>
              <a:rPr lang="en-GB"/>
              <a:t> Green Haven Florists’ decline in sales and </a:t>
            </a:r>
            <a:r>
              <a:rPr lang="en-GB" err="1"/>
              <a:t>competitivenessnment</a:t>
            </a:r>
            <a:r>
              <a:rPr lang="en-GB"/>
              <a:t> :</a:t>
            </a:r>
          </a:p>
          <a:p>
            <a:r>
              <a:rPr lang="en-GB" b="1"/>
              <a:t>Political:</a:t>
            </a:r>
            <a:r>
              <a:rPr lang="en-GB"/>
              <a:t> Import regulations and post-Brexit trade policies have increased flower import costs.</a:t>
            </a:r>
          </a:p>
          <a:p>
            <a:r>
              <a:rPr lang="en-GB" b="1"/>
              <a:t>Economic:</a:t>
            </a:r>
            <a:r>
              <a:rPr lang="en-GB"/>
              <a:t> Inflation and higher transport costs have raised prices, reducing profit margins.</a:t>
            </a:r>
          </a:p>
          <a:p>
            <a:r>
              <a:rPr lang="en-GB" b="1"/>
              <a:t>Social:</a:t>
            </a:r>
            <a:r>
              <a:rPr lang="en-GB"/>
              <a:t> Consumers are shifting towards online shopping and convenience-based services such as subscriptions.</a:t>
            </a:r>
          </a:p>
          <a:p>
            <a:r>
              <a:rPr lang="en-GB" b="1"/>
              <a:t>Technological:</a:t>
            </a:r>
            <a:r>
              <a:rPr lang="en-GB"/>
              <a:t> Competitors with strong digital marketing and user-friendly websites are attracting Green Haven’s traditional customers.</a:t>
            </a:r>
          </a:p>
          <a:p>
            <a:r>
              <a:rPr lang="en-GB" b="1"/>
              <a:t>Environmental:</a:t>
            </a:r>
            <a:r>
              <a:rPr lang="en-GB"/>
              <a:t> The commitment to eco-friendly packaging and locally sourced flowers increases costs but aligns with consumer expectations for sustainability.</a:t>
            </a:r>
          </a:p>
          <a:p>
            <a:r>
              <a:rPr lang="en-GB" b="1"/>
              <a:t>Legal:</a:t>
            </a:r>
            <a:r>
              <a:rPr lang="en-GB"/>
              <a:t> Compliance with sustainability standards and consumer protection laws requires additional investment and administrative effort.</a:t>
            </a:r>
          </a:p>
          <a:p>
            <a:endParaRPr lang="en-US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BC111ADD-D76D-1D53-10DF-75128DB644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2255" y="5290078"/>
            <a:ext cx="782543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Brooks, I., Weatherston, J. and Wilkinson, G. (2011) </a:t>
            </a:r>
            <a:r>
              <a:rPr kumimoji="0" lang="en-US" altLang="en-US" sz="120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The international business environment: challenges and changes</a:t>
            </a:r>
            <a:r>
              <a:rPr kumimoji="0" lang="en-US" altLang="en-US" sz="120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. 2nd ed. Harlow: Financial Times/Prentice Hall.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Sproull, R. (2018) </a:t>
            </a:r>
            <a:r>
              <a:rPr kumimoji="0" lang="en-US" altLang="en-US" sz="120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The problem-solving, problem-prevention, and decision-making guide: organized and systematic roadmaps for managers</a:t>
            </a:r>
            <a:r>
              <a:rPr kumimoji="0" lang="en-US" altLang="en-US" sz="120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. New York: Taylor &amp; Francis.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Solving problems and making decisions</a:t>
            </a:r>
            <a:r>
              <a:rPr kumimoji="0" lang="en-US" altLang="en-US" sz="120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(2007) 5th ed. Amsterdam: Pergamon Flexible Learning.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2025 Floral Industry Trends</a:t>
            </a:r>
            <a:r>
              <a:rPr kumimoji="0" lang="en-US" altLang="en-US" sz="120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[Online] (Accessed: 21 September 2025).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Cut Flowers Market Size and Share</a:t>
            </a:r>
            <a:r>
              <a:rPr kumimoji="0" lang="en-US" altLang="en-US" sz="120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[Online] (Accessed: 21 September 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2025).</a:t>
            </a:r>
          </a:p>
        </p:txBody>
      </p:sp>
    </p:spTree>
    <p:extLst>
      <p:ext uri="{BB962C8B-B14F-4D97-AF65-F5344CB8AC3E}">
        <p14:creationId xmlns:p14="http://schemas.microsoft.com/office/powerpoint/2010/main" val="1887111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5C432E-6D51-6858-B6F0-B0234F0BD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3085" y="103239"/>
            <a:ext cx="6589199" cy="1280890"/>
          </a:xfr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txBody>
          <a:bodyPr>
            <a:normAutofit/>
          </a:bodyPr>
          <a:lstStyle/>
          <a:p>
            <a:pPr algn="ctr"/>
            <a:r>
              <a:rPr lang="en-GB" sz="3200" b="1">
                <a:solidFill>
                  <a:schemeClr val="tx1"/>
                </a:solidFill>
              </a:rPr>
              <a:t>Cause and Effect (Fishbone) Model –   Haven Florists</a:t>
            </a:r>
            <a:endParaRPr lang="en-US" sz="3200" b="1">
              <a:solidFill>
                <a:schemeClr val="tx1"/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CA4BFE1-F595-8C67-22F6-9EA5101E0C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084" y="1386348"/>
            <a:ext cx="8268929" cy="5368413"/>
          </a:xfrm>
        </p:spPr>
        <p:txBody>
          <a:bodyPr numCol="2"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r>
              <a:rPr lang="en-GB" sz="5600" b="1"/>
              <a:t>What is the Cause-and-Effect Model?</a:t>
            </a:r>
          </a:p>
          <a:p>
            <a:pPr>
              <a:lnSpc>
                <a:spcPct val="120000"/>
              </a:lnSpc>
            </a:pPr>
            <a:r>
              <a:rPr lang="en-GB" sz="5600"/>
              <a:t>The Cause-and-Effect Model, also known as the Fishbone or Ishikawa Diagram, is a problem-solving tool that identifies and organises the root causes of a specific problem.</a:t>
            </a:r>
            <a:br>
              <a:rPr lang="en-GB" sz="5600"/>
            </a:br>
            <a:r>
              <a:rPr lang="en-GB" sz="5600"/>
              <a:t>It visually maps out possible causes under categories such as </a:t>
            </a:r>
            <a:r>
              <a:rPr lang="en-GB" sz="5600" i="1"/>
              <a:t>People, Process, Equipment, Materials, Environment,</a:t>
            </a:r>
            <a:r>
              <a:rPr lang="en-GB" sz="5600"/>
              <a:t> and </a:t>
            </a:r>
            <a:r>
              <a:rPr lang="en-GB" sz="5600" i="1"/>
              <a:t>Management</a:t>
            </a:r>
            <a:r>
              <a:rPr lang="en-GB" sz="5600"/>
              <a:t> to find the most significant contributors.</a:t>
            </a:r>
          </a:p>
          <a:p>
            <a:pPr>
              <a:lnSpc>
                <a:spcPct val="120000"/>
              </a:lnSpc>
            </a:pPr>
            <a:r>
              <a:rPr lang="en-GB" sz="5600" b="1"/>
              <a:t>Why is it Used?</a:t>
            </a:r>
          </a:p>
          <a:p>
            <a:pPr>
              <a:lnSpc>
                <a:spcPct val="120000"/>
              </a:lnSpc>
            </a:pPr>
            <a:r>
              <a:rPr lang="en-GB" sz="5600"/>
              <a:t>For </a:t>
            </a:r>
            <a:r>
              <a:rPr lang="en-GB" sz="5600" b="1"/>
              <a:t>Green Haven Florists</a:t>
            </a:r>
            <a:r>
              <a:rPr lang="en-GB" sz="5600"/>
              <a:t>, the model helps identify </a:t>
            </a:r>
            <a:r>
              <a:rPr lang="en-GB" sz="5600" b="1"/>
              <a:t>why</a:t>
            </a:r>
            <a:r>
              <a:rPr lang="en-GB" sz="5600"/>
              <a:t> revenue and customer traffic have declined.</a:t>
            </a:r>
            <a:br>
              <a:rPr lang="en-GB" sz="5600"/>
            </a:br>
            <a:r>
              <a:rPr lang="en-GB" sz="5600"/>
              <a:t>By visualising relationships between causes and effects, Liam and Priya can:</a:t>
            </a:r>
          </a:p>
          <a:p>
            <a:pPr>
              <a:lnSpc>
                <a:spcPct val="120000"/>
              </a:lnSpc>
            </a:pPr>
            <a:r>
              <a:rPr lang="en-GB" sz="5600"/>
              <a:t>Detect operational weaknesses.</a:t>
            </a:r>
          </a:p>
          <a:p>
            <a:pPr>
              <a:lnSpc>
                <a:spcPct val="120000"/>
              </a:lnSpc>
            </a:pPr>
            <a:r>
              <a:rPr lang="en-GB" sz="5600"/>
              <a:t>Prioritise areas for improvement.</a:t>
            </a:r>
          </a:p>
          <a:p>
            <a:pPr>
              <a:lnSpc>
                <a:spcPct val="120000"/>
              </a:lnSpc>
            </a:pPr>
            <a:r>
              <a:rPr lang="en-GB" sz="5600"/>
              <a:t>Design targeted solutions rather than addressing symptoms.</a:t>
            </a:r>
            <a:br>
              <a:rPr lang="en-GB" sz="5600"/>
            </a:br>
            <a:endParaRPr lang="en-GB" sz="5600"/>
          </a:p>
          <a:p>
            <a:pPr>
              <a:lnSpc>
                <a:spcPct val="120000"/>
              </a:lnSpc>
            </a:pPr>
            <a:r>
              <a:rPr lang="en-GB" sz="5600" b="1"/>
              <a:t>Where/How is it Used?</a:t>
            </a:r>
          </a:p>
          <a:p>
            <a:pPr>
              <a:lnSpc>
                <a:spcPct val="120000"/>
              </a:lnSpc>
            </a:pPr>
            <a:r>
              <a:rPr lang="en-GB" sz="5600"/>
              <a:t>In this case, the model was used to </a:t>
            </a:r>
            <a:r>
              <a:rPr lang="en-GB" sz="5600" b="1"/>
              <a:t>examine declining in-store sales and reduced competitiveness:</a:t>
            </a:r>
          </a:p>
          <a:p>
            <a:pPr>
              <a:lnSpc>
                <a:spcPct val="120000"/>
              </a:lnSpc>
            </a:pPr>
            <a:r>
              <a:rPr lang="en-GB" sz="5600" b="1"/>
              <a:t>People:</a:t>
            </a:r>
            <a:r>
              <a:rPr lang="en-GB" sz="5600"/>
              <a:t> Limited digital marketing skills.</a:t>
            </a:r>
          </a:p>
          <a:p>
            <a:pPr>
              <a:lnSpc>
                <a:spcPct val="120000"/>
              </a:lnSpc>
            </a:pPr>
            <a:r>
              <a:rPr lang="en-GB" sz="5600" b="1"/>
              <a:t>Process:</a:t>
            </a:r>
            <a:r>
              <a:rPr lang="en-GB" sz="5600"/>
              <a:t> Outdated website and lack of delivery flexibility.</a:t>
            </a:r>
          </a:p>
          <a:p>
            <a:pPr>
              <a:lnSpc>
                <a:spcPct val="120000"/>
              </a:lnSpc>
            </a:pPr>
            <a:r>
              <a:rPr lang="en-GB" sz="5600" b="1"/>
              <a:t>Equipment/Technology:</a:t>
            </a:r>
            <a:r>
              <a:rPr lang="en-GB" sz="5600"/>
              <a:t> Inefficient online ordering system.</a:t>
            </a:r>
          </a:p>
          <a:p>
            <a:pPr>
              <a:lnSpc>
                <a:spcPct val="120000"/>
              </a:lnSpc>
            </a:pPr>
            <a:r>
              <a:rPr lang="en-GB" sz="5600" b="1"/>
              <a:t>Materials:</a:t>
            </a:r>
            <a:r>
              <a:rPr lang="en-GB" sz="5600"/>
              <a:t> Increased costs of sustainable packaging and imported flowers.</a:t>
            </a:r>
          </a:p>
          <a:p>
            <a:pPr>
              <a:lnSpc>
                <a:spcPct val="120000"/>
              </a:lnSpc>
            </a:pPr>
            <a:r>
              <a:rPr lang="en-GB" sz="5600" b="1"/>
              <a:t>Environment:</a:t>
            </a:r>
            <a:r>
              <a:rPr lang="en-GB" sz="5600"/>
              <a:t> Reduced foot traffic due to nearby store closures.</a:t>
            </a:r>
          </a:p>
          <a:p>
            <a:pPr>
              <a:lnSpc>
                <a:spcPct val="120000"/>
              </a:lnSpc>
            </a:pPr>
            <a:r>
              <a:rPr lang="en-GB" sz="5600" b="1"/>
              <a:t>Management:</a:t>
            </a:r>
            <a:r>
              <a:rPr lang="en-GB" sz="5600"/>
              <a:t> Slow adaptation to market and digital trends.</a:t>
            </a:r>
          </a:p>
          <a:p>
            <a:pPr>
              <a:lnSpc>
                <a:spcPct val="120000"/>
              </a:lnSpc>
            </a:pPr>
            <a:r>
              <a:rPr lang="en-GB" sz="5600"/>
              <a:t>These categories show how internal inefficiencies and external pressures interact to cause Green Haven’s business decline.</a:t>
            </a:r>
          </a:p>
          <a:p>
            <a:endParaRPr lang="en-US" sz="7200"/>
          </a:p>
        </p:txBody>
      </p:sp>
    </p:spTree>
    <p:extLst>
      <p:ext uri="{BB962C8B-B14F-4D97-AF65-F5344CB8AC3E}">
        <p14:creationId xmlns:p14="http://schemas.microsoft.com/office/powerpoint/2010/main" val="4250493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ector de Seta Reta 2">
            <a:extLst>
              <a:ext uri="{FF2B5EF4-FFF2-40B4-BE49-F238E27FC236}">
                <a16:creationId xmlns:a16="http://schemas.microsoft.com/office/drawing/2014/main" id="{878AA1F1-736A-6E83-8B4D-51656CDA6A97}"/>
              </a:ext>
            </a:extLst>
          </p:cNvPr>
          <p:cNvCxnSpPr>
            <a:cxnSpLocks/>
          </p:cNvCxnSpPr>
          <p:nvPr/>
        </p:nvCxnSpPr>
        <p:spPr>
          <a:xfrm flipH="1" flipV="1">
            <a:off x="6217418" y="3003178"/>
            <a:ext cx="897727" cy="718332"/>
          </a:xfrm>
          <a:prstGeom prst="straightConnector1">
            <a:avLst/>
          </a:prstGeom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7" name="Conector de Seta Reta 6">
            <a:extLst>
              <a:ext uri="{FF2B5EF4-FFF2-40B4-BE49-F238E27FC236}">
                <a16:creationId xmlns:a16="http://schemas.microsoft.com/office/drawing/2014/main" id="{ACC5CB00-592D-C252-EDEB-B76C23EA3CC5}"/>
              </a:ext>
            </a:extLst>
          </p:cNvPr>
          <p:cNvCxnSpPr>
            <a:cxnSpLocks/>
          </p:cNvCxnSpPr>
          <p:nvPr/>
        </p:nvCxnSpPr>
        <p:spPr>
          <a:xfrm>
            <a:off x="1324489" y="3740238"/>
            <a:ext cx="6495604" cy="25411"/>
          </a:xfrm>
          <a:prstGeom prst="straightConnector1">
            <a:avLst/>
          </a:prstGeom>
          <a:ln w="104775">
            <a:solidFill>
              <a:schemeClr val="accent1">
                <a:shade val="9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0FCA6866-C977-F44F-FD44-02C574FA04AD}"/>
              </a:ext>
            </a:extLst>
          </p:cNvPr>
          <p:cNvCxnSpPr>
            <a:cxnSpLocks/>
          </p:cNvCxnSpPr>
          <p:nvPr/>
        </p:nvCxnSpPr>
        <p:spPr>
          <a:xfrm flipH="1" flipV="1">
            <a:off x="4426146" y="2957623"/>
            <a:ext cx="676817" cy="755556"/>
          </a:xfrm>
          <a:prstGeom prst="straightConnector1">
            <a:avLst/>
          </a:prstGeom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7" name="Conector de Seta Reta 16">
            <a:extLst>
              <a:ext uri="{FF2B5EF4-FFF2-40B4-BE49-F238E27FC236}">
                <a16:creationId xmlns:a16="http://schemas.microsoft.com/office/drawing/2014/main" id="{72C88ED8-870A-A7E8-560C-E600F7E78793}"/>
              </a:ext>
            </a:extLst>
          </p:cNvPr>
          <p:cNvCxnSpPr>
            <a:cxnSpLocks/>
          </p:cNvCxnSpPr>
          <p:nvPr/>
        </p:nvCxnSpPr>
        <p:spPr>
          <a:xfrm flipH="1" flipV="1">
            <a:off x="2348239" y="2974258"/>
            <a:ext cx="907496" cy="747252"/>
          </a:xfrm>
          <a:prstGeom prst="straightConnector1">
            <a:avLst/>
          </a:prstGeom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46CA03A1-4DCA-779E-EE67-70882E16F70A}"/>
              </a:ext>
            </a:extLst>
          </p:cNvPr>
          <p:cNvCxnSpPr>
            <a:cxnSpLocks/>
          </p:cNvCxnSpPr>
          <p:nvPr/>
        </p:nvCxnSpPr>
        <p:spPr>
          <a:xfrm flipH="1">
            <a:off x="2471836" y="3747893"/>
            <a:ext cx="809692" cy="827598"/>
          </a:xfrm>
          <a:prstGeom prst="straightConnector1">
            <a:avLst/>
          </a:prstGeom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4" name="Conector de Seta Reta 23">
            <a:extLst>
              <a:ext uri="{FF2B5EF4-FFF2-40B4-BE49-F238E27FC236}">
                <a16:creationId xmlns:a16="http://schemas.microsoft.com/office/drawing/2014/main" id="{131FA571-FD2D-5D45-5362-67920C482166}"/>
              </a:ext>
            </a:extLst>
          </p:cNvPr>
          <p:cNvCxnSpPr>
            <a:cxnSpLocks/>
          </p:cNvCxnSpPr>
          <p:nvPr/>
        </p:nvCxnSpPr>
        <p:spPr>
          <a:xfrm flipH="1">
            <a:off x="4348023" y="3747893"/>
            <a:ext cx="835706" cy="827598"/>
          </a:xfrm>
          <a:prstGeom prst="straightConnector1">
            <a:avLst/>
          </a:prstGeom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5" name="Conector de Seta Reta 24">
            <a:extLst>
              <a:ext uri="{FF2B5EF4-FFF2-40B4-BE49-F238E27FC236}">
                <a16:creationId xmlns:a16="http://schemas.microsoft.com/office/drawing/2014/main" id="{C8552053-D12A-1C89-5F93-20A7ACE0918F}"/>
              </a:ext>
            </a:extLst>
          </p:cNvPr>
          <p:cNvCxnSpPr>
            <a:cxnSpLocks/>
          </p:cNvCxnSpPr>
          <p:nvPr/>
        </p:nvCxnSpPr>
        <p:spPr>
          <a:xfrm flipH="1">
            <a:off x="6497492" y="3712487"/>
            <a:ext cx="713313" cy="880846"/>
          </a:xfrm>
          <a:prstGeom prst="straightConnector1">
            <a:avLst/>
          </a:prstGeom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6" name="Seta: Divisa 25">
            <a:extLst>
              <a:ext uri="{FF2B5EF4-FFF2-40B4-BE49-F238E27FC236}">
                <a16:creationId xmlns:a16="http://schemas.microsoft.com/office/drawing/2014/main" id="{47C36334-0C33-E03C-FF62-FDE2CEAEE28A}"/>
              </a:ext>
            </a:extLst>
          </p:cNvPr>
          <p:cNvSpPr/>
          <p:nvPr/>
        </p:nvSpPr>
        <p:spPr>
          <a:xfrm>
            <a:off x="587961" y="3292052"/>
            <a:ext cx="1480204" cy="860859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33FDDA8A-05FB-29A0-E2F8-5955C443873E}"/>
              </a:ext>
            </a:extLst>
          </p:cNvPr>
          <p:cNvSpPr txBox="1"/>
          <p:nvPr/>
        </p:nvSpPr>
        <p:spPr>
          <a:xfrm>
            <a:off x="1304488" y="2094091"/>
            <a:ext cx="1350628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err="1"/>
              <a:t>Methods</a:t>
            </a:r>
            <a:r>
              <a:rPr lang="pt-BR" sz="1600"/>
              <a:t> </a:t>
            </a:r>
            <a:endParaRPr lang="en-US" sz="160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F83C813-E7C3-A034-68F9-18493B144FC7}"/>
              </a:ext>
            </a:extLst>
          </p:cNvPr>
          <p:cNvSpPr txBox="1"/>
          <p:nvPr/>
        </p:nvSpPr>
        <p:spPr>
          <a:xfrm>
            <a:off x="3453468" y="2091664"/>
            <a:ext cx="1350628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err="1"/>
              <a:t>Machines</a:t>
            </a:r>
            <a:r>
              <a:rPr lang="pt-BR" sz="1600"/>
              <a:t> </a:t>
            </a:r>
            <a:endParaRPr lang="en-US" sz="160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A0ECF94-D844-56E2-5E84-04F2193250B4}"/>
              </a:ext>
            </a:extLst>
          </p:cNvPr>
          <p:cNvSpPr txBox="1"/>
          <p:nvPr/>
        </p:nvSpPr>
        <p:spPr>
          <a:xfrm>
            <a:off x="5386768" y="2091664"/>
            <a:ext cx="1350628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/>
              <a:t>People</a:t>
            </a:r>
            <a:r>
              <a:rPr lang="pt-BR" sz="1600"/>
              <a:t> </a:t>
            </a:r>
            <a:endParaRPr lang="en-US" sz="1600"/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6E1A06ED-1BF4-D507-A7DC-DF1F21F4FEE9}"/>
              </a:ext>
            </a:extLst>
          </p:cNvPr>
          <p:cNvSpPr txBox="1"/>
          <p:nvPr/>
        </p:nvSpPr>
        <p:spPr>
          <a:xfrm>
            <a:off x="1324489" y="4605421"/>
            <a:ext cx="1350628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err="1"/>
              <a:t>Materials</a:t>
            </a:r>
            <a:r>
              <a:rPr lang="pt-BR" sz="1600"/>
              <a:t> </a:t>
            </a:r>
            <a:endParaRPr lang="en-US" sz="1600"/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CD29222A-51CA-99A7-1834-BDBDA9CEB45A}"/>
              </a:ext>
            </a:extLst>
          </p:cNvPr>
          <p:cNvSpPr txBox="1"/>
          <p:nvPr/>
        </p:nvSpPr>
        <p:spPr>
          <a:xfrm>
            <a:off x="3453468" y="4630757"/>
            <a:ext cx="1682689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err="1"/>
              <a:t>Measurement</a:t>
            </a:r>
            <a:r>
              <a:rPr lang="pt-BR" sz="1600" b="1"/>
              <a:t> </a:t>
            </a:r>
            <a:r>
              <a:rPr lang="pt-BR" sz="1600"/>
              <a:t> </a:t>
            </a:r>
            <a:endParaRPr lang="en-US" sz="1600"/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BCACFED6-C457-B031-7D1C-1391118D5F13}"/>
              </a:ext>
            </a:extLst>
          </p:cNvPr>
          <p:cNvSpPr txBox="1"/>
          <p:nvPr/>
        </p:nvSpPr>
        <p:spPr>
          <a:xfrm>
            <a:off x="5584721" y="4600901"/>
            <a:ext cx="1487603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err="1"/>
              <a:t>Environment</a:t>
            </a:r>
            <a:r>
              <a:rPr lang="pt-BR" sz="1600"/>
              <a:t> </a:t>
            </a:r>
            <a:endParaRPr lang="en-US" sz="1600"/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BE43EEF5-3D45-8FC8-BDC1-1EFAE29B79B3}"/>
              </a:ext>
            </a:extLst>
          </p:cNvPr>
          <p:cNvSpPr txBox="1"/>
          <p:nvPr/>
        </p:nvSpPr>
        <p:spPr>
          <a:xfrm>
            <a:off x="1389145" y="416998"/>
            <a:ext cx="7721525" cy="1077218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/>
              <a:t>Cause </a:t>
            </a:r>
            <a:r>
              <a:rPr lang="pt-BR" sz="3200" b="1" dirty="0" err="1"/>
              <a:t>and</a:t>
            </a:r>
            <a:r>
              <a:rPr lang="pt-BR" sz="3200" b="1" dirty="0"/>
              <a:t> </a:t>
            </a:r>
            <a:r>
              <a:rPr lang="pt-BR" sz="3200" b="1" dirty="0" err="1"/>
              <a:t>Effect</a:t>
            </a:r>
            <a:r>
              <a:rPr lang="pt-BR" sz="3200" b="1" dirty="0"/>
              <a:t> </a:t>
            </a:r>
            <a:r>
              <a:rPr lang="pt-BR" sz="3200" b="1" dirty="0" err="1"/>
              <a:t>Analysis</a:t>
            </a:r>
            <a:r>
              <a:rPr lang="pt-BR" sz="3200" b="1" dirty="0"/>
              <a:t> (</a:t>
            </a:r>
            <a:r>
              <a:rPr lang="pt-BR" sz="3200" b="1" dirty="0" err="1"/>
              <a:t>Fisbone</a:t>
            </a:r>
            <a:r>
              <a:rPr lang="pt-BR" sz="3200" b="1" dirty="0"/>
              <a:t> </a:t>
            </a:r>
            <a:r>
              <a:rPr lang="pt-BR" sz="3200" b="1" dirty="0" err="1"/>
              <a:t>Diagram</a:t>
            </a:r>
            <a:r>
              <a:rPr lang="pt-BR" sz="3200" b="1"/>
              <a:t>).</a:t>
            </a:r>
            <a:endParaRPr lang="en-US" sz="3200" b="1" dirty="0"/>
          </a:p>
        </p:txBody>
      </p:sp>
      <p:sp>
        <p:nvSpPr>
          <p:cNvPr id="29" name="CaixaDeTexto 28">
            <a:extLst>
              <a:ext uri="{FF2B5EF4-FFF2-40B4-BE49-F238E27FC236}">
                <a16:creationId xmlns:a16="http://schemas.microsoft.com/office/drawing/2014/main" id="{4861C8D5-0013-6AD7-D85F-5B9D7D9D6A58}"/>
              </a:ext>
            </a:extLst>
          </p:cNvPr>
          <p:cNvSpPr txBox="1"/>
          <p:nvPr/>
        </p:nvSpPr>
        <p:spPr>
          <a:xfrm>
            <a:off x="1979802" y="4152910"/>
            <a:ext cx="88363" cy="422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30" name="Rectangle 1">
            <a:extLst>
              <a:ext uri="{FF2B5EF4-FFF2-40B4-BE49-F238E27FC236}">
                <a16:creationId xmlns:a16="http://schemas.microsoft.com/office/drawing/2014/main" id="{B0D40D93-CF8D-53AE-5F78-48C83D58D4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7953" y="2424463"/>
            <a:ext cx="2055306" cy="523220"/>
          </a:xfrm>
          <a:prstGeom prst="rect">
            <a:avLst/>
          </a:prstGeom>
          <a:noFill/>
          <a:ln w="9525">
            <a:solidFill>
              <a:schemeClr val="accent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Weak digital marketing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Limited strategy</a:t>
            </a:r>
          </a:p>
        </p:txBody>
      </p:sp>
      <p:sp>
        <p:nvSpPr>
          <p:cNvPr id="32" name="Rectangle 1">
            <a:extLst>
              <a:ext uri="{FF2B5EF4-FFF2-40B4-BE49-F238E27FC236}">
                <a16:creationId xmlns:a16="http://schemas.microsoft.com/office/drawing/2014/main" id="{317C9E1A-A248-FEBC-5F44-65EE6BC834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3443" y="2432645"/>
            <a:ext cx="1640193" cy="523220"/>
          </a:xfrm>
          <a:prstGeom prst="rect">
            <a:avLst/>
          </a:prstGeom>
          <a:noFill/>
          <a:ln w="9525">
            <a:solidFill>
              <a:schemeClr val="accent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400">
                <a:latin typeface="Arial" panose="020B0604020202020204" pitchFamily="34" charset="0"/>
              </a:rPr>
              <a:t>Outdated website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400">
                <a:latin typeface="Arial" panose="020B0604020202020204" pitchFamily="34" charset="0"/>
              </a:rPr>
              <a:t>Poor UX</a:t>
            </a:r>
          </a:p>
        </p:txBody>
      </p:sp>
      <p:sp>
        <p:nvSpPr>
          <p:cNvPr id="37" name="Rectangle 5">
            <a:extLst>
              <a:ext uri="{FF2B5EF4-FFF2-40B4-BE49-F238E27FC236}">
                <a16:creationId xmlns:a16="http://schemas.microsoft.com/office/drawing/2014/main" id="{F7ABA64C-4E3B-1234-8271-FAE35F5299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0985" y="2432645"/>
            <a:ext cx="1781257" cy="523220"/>
          </a:xfrm>
          <a:prstGeom prst="rect">
            <a:avLst/>
          </a:prstGeom>
          <a:noFill/>
          <a:ln w="9525">
            <a:solidFill>
              <a:schemeClr val="accent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Lack of digital skills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Limited </a:t>
            </a:r>
            <a:r>
              <a:rPr kumimoji="0" lang="en-US" altLang="en-US" sz="1400" b="0" i="0" u="none" strike="noStrike" cap="none" normalizeH="0" baseline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staf</a:t>
            </a:r>
            <a:endParaRPr kumimoji="0" lang="en-US" altLang="en-US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8" name="Rectangle 6">
            <a:extLst>
              <a:ext uri="{FF2B5EF4-FFF2-40B4-BE49-F238E27FC236}">
                <a16:creationId xmlns:a16="http://schemas.microsoft.com/office/drawing/2014/main" id="{A6662339-00F8-5F81-3272-A8D934D373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900" y="4949666"/>
            <a:ext cx="2287806" cy="523220"/>
          </a:xfrm>
          <a:prstGeom prst="rect">
            <a:avLst/>
          </a:prstGeom>
          <a:noFill/>
          <a:ln w="9525">
            <a:solidFill>
              <a:schemeClr val="accent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High import costs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Eco-packaging expensive</a:t>
            </a:r>
          </a:p>
        </p:txBody>
      </p:sp>
      <p:sp>
        <p:nvSpPr>
          <p:cNvPr id="40" name="CaixaDeTexto 39">
            <a:extLst>
              <a:ext uri="{FF2B5EF4-FFF2-40B4-BE49-F238E27FC236}">
                <a16:creationId xmlns:a16="http://schemas.microsoft.com/office/drawing/2014/main" id="{37F450D6-189D-9B25-B6BB-8F0204E3BB1B}"/>
              </a:ext>
            </a:extLst>
          </p:cNvPr>
          <p:cNvSpPr txBox="1"/>
          <p:nvPr/>
        </p:nvSpPr>
        <p:spPr>
          <a:xfrm>
            <a:off x="5386768" y="4949666"/>
            <a:ext cx="1960907" cy="523220"/>
          </a:xfrm>
          <a:prstGeom prst="rect">
            <a:avLst/>
          </a:prstGeom>
          <a:noFill/>
          <a:ln>
            <a:solidFill>
              <a:schemeClr val="accent1"/>
            </a:solidFill>
            <a:prstDash val="sysDot"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Declining high street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Strong competition</a:t>
            </a:r>
          </a:p>
        </p:txBody>
      </p:sp>
      <p:sp>
        <p:nvSpPr>
          <p:cNvPr id="41" name="Rectangle 7">
            <a:extLst>
              <a:ext uri="{FF2B5EF4-FFF2-40B4-BE49-F238E27FC236}">
                <a16:creationId xmlns:a16="http://schemas.microsoft.com/office/drawing/2014/main" id="{109CC997-95A9-9C6F-05B8-4A6A3CE1ED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0430" y="4960545"/>
            <a:ext cx="1902201" cy="523220"/>
          </a:xfrm>
          <a:prstGeom prst="rect">
            <a:avLst/>
          </a:prstGeom>
          <a:noFill/>
          <a:ln w="9525">
            <a:solidFill>
              <a:schemeClr val="accent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Slow adaptation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Financial pressure</a:t>
            </a:r>
          </a:p>
        </p:txBody>
      </p:sp>
      <p:sp>
        <p:nvSpPr>
          <p:cNvPr id="57" name="TextBox 15">
            <a:extLst>
              <a:ext uri="{FF2B5EF4-FFF2-40B4-BE49-F238E27FC236}">
                <a16:creationId xmlns:a16="http://schemas.microsoft.com/office/drawing/2014/main" id="{2E3EFA66-118D-F431-D470-E0A5C246774F}"/>
              </a:ext>
            </a:extLst>
          </p:cNvPr>
          <p:cNvSpPr txBox="1"/>
          <p:nvPr/>
        </p:nvSpPr>
        <p:spPr>
          <a:xfrm>
            <a:off x="7829655" y="3380254"/>
            <a:ext cx="131434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Declining Revenue &amp; Foot Traffic</a:t>
            </a:r>
          </a:p>
        </p:txBody>
      </p:sp>
    </p:spTree>
    <p:extLst>
      <p:ext uri="{BB962C8B-B14F-4D97-AF65-F5344CB8AC3E}">
        <p14:creationId xmlns:p14="http://schemas.microsoft.com/office/powerpoint/2010/main" val="901258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6349" y="356842"/>
            <a:ext cx="7020232" cy="1280890"/>
          </a:xfr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txBody>
          <a:bodyPr>
            <a:normAutofit/>
          </a:bodyPr>
          <a:lstStyle/>
          <a:p>
            <a:r>
              <a:rPr sz="3200" b="1"/>
              <a:t>Industry &amp; Consumer Trends – 2025</a:t>
            </a:r>
          </a:p>
        </p:txBody>
      </p:sp>
      <p:graphicFrame>
        <p:nvGraphicFramePr>
          <p:cNvPr id="4" name="Espaço Reservado para Conteúdo 3">
            <a:extLst>
              <a:ext uri="{FF2B5EF4-FFF2-40B4-BE49-F238E27FC236}">
                <a16:creationId xmlns:a16="http://schemas.microsoft.com/office/drawing/2014/main" id="{E3E4F452-C860-2265-9972-D80084D78D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4969252"/>
              </p:ext>
            </p:extLst>
          </p:nvPr>
        </p:nvGraphicFramePr>
        <p:xfrm>
          <a:off x="1386349" y="1720645"/>
          <a:ext cx="7020232" cy="47805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08ED74B-06F2-4BD5-838F-1AAD0033E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715" y="-1"/>
            <a:ext cx="915543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9F586E1-75B5-49B8-9A21-DD14CA0F6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0" y="228600"/>
            <a:ext cx="2138628" cy="6638625"/>
            <a:chOff x="2487613" y="285750"/>
            <a:chExt cx="2428875" cy="5654676"/>
          </a:xfrm>
        </p:grpSpPr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id="{8ECF1231-6B06-42A7-9653-F6A738AACE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2">
              <a:extLst>
                <a:ext uri="{FF2B5EF4-FFF2-40B4-BE49-F238E27FC236}">
                  <a16:creationId xmlns:a16="http://schemas.microsoft.com/office/drawing/2014/main" id="{DD0D424C-4930-4745-B075-4AF5691E38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3">
              <a:extLst>
                <a:ext uri="{FF2B5EF4-FFF2-40B4-BE49-F238E27FC236}">
                  <a16:creationId xmlns:a16="http://schemas.microsoft.com/office/drawing/2014/main" id="{8CD110D4-7970-4333-ACA2-F5A0DFCE9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4">
              <a:extLst>
                <a:ext uri="{FF2B5EF4-FFF2-40B4-BE49-F238E27FC236}">
                  <a16:creationId xmlns:a16="http://schemas.microsoft.com/office/drawing/2014/main" id="{94C2DE85-6DF9-48B6-AC63-963A52242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15">
              <a:extLst>
                <a:ext uri="{FF2B5EF4-FFF2-40B4-BE49-F238E27FC236}">
                  <a16:creationId xmlns:a16="http://schemas.microsoft.com/office/drawing/2014/main" id="{2B527314-243D-423D-9285-A30290D18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16">
              <a:extLst>
                <a:ext uri="{FF2B5EF4-FFF2-40B4-BE49-F238E27FC236}">
                  <a16:creationId xmlns:a16="http://schemas.microsoft.com/office/drawing/2014/main" id="{857798C9-0A62-400E-B105-429ABFC4D7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17">
              <a:extLst>
                <a:ext uri="{FF2B5EF4-FFF2-40B4-BE49-F238E27FC236}">
                  <a16:creationId xmlns:a16="http://schemas.microsoft.com/office/drawing/2014/main" id="{40E214F1-D642-41FF-8FBB-F1484108E9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18">
              <a:extLst>
                <a:ext uri="{FF2B5EF4-FFF2-40B4-BE49-F238E27FC236}">
                  <a16:creationId xmlns:a16="http://schemas.microsoft.com/office/drawing/2014/main" id="{24EBEFE9-8F4F-41C2-9022-FF9730C4E0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19">
              <a:extLst>
                <a:ext uri="{FF2B5EF4-FFF2-40B4-BE49-F238E27FC236}">
                  <a16:creationId xmlns:a16="http://schemas.microsoft.com/office/drawing/2014/main" id="{389BEA2F-6457-431A-941E-840A670CA1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20">
              <a:extLst>
                <a:ext uri="{FF2B5EF4-FFF2-40B4-BE49-F238E27FC236}">
                  <a16:creationId xmlns:a16="http://schemas.microsoft.com/office/drawing/2014/main" id="{D32D9258-EB54-414B-A2D5-4583395695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21">
              <a:extLst>
                <a:ext uri="{FF2B5EF4-FFF2-40B4-BE49-F238E27FC236}">
                  <a16:creationId xmlns:a16="http://schemas.microsoft.com/office/drawing/2014/main" id="{495967EF-C4BF-4A5F-90E5-A603A66542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2">
              <a:extLst>
                <a:ext uri="{FF2B5EF4-FFF2-40B4-BE49-F238E27FC236}">
                  <a16:creationId xmlns:a16="http://schemas.microsoft.com/office/drawing/2014/main" id="{253675EB-03CE-4B59-BEBD-4D0D987104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240" y="624110"/>
            <a:ext cx="7421496" cy="1280890"/>
          </a:xfr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txBody>
          <a:bodyPr>
            <a:normAutofit fontScale="90000"/>
          </a:bodyPr>
          <a:lstStyle/>
          <a:p>
            <a:pPr algn="ctr"/>
            <a:r>
              <a:rPr lang="en-GB" b="1">
                <a:solidFill>
                  <a:schemeClr val="tx1"/>
                </a:solidFill>
              </a:rPr>
              <a:t>Key Findings – Green Haven Florists Case</a:t>
            </a:r>
            <a:br>
              <a:rPr lang="en-GB" b="1"/>
            </a:br>
            <a:endParaRPr lang="en-US" b="1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9CAF6A1-77C7-4ABC-9E4A-E74A8DB16D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412" y="-786"/>
            <a:ext cx="1767505" cy="6854040"/>
            <a:chOff x="6627813" y="194833"/>
            <a:chExt cx="1952625" cy="5678918"/>
          </a:xfrm>
        </p:grpSpPr>
        <p:sp>
          <p:nvSpPr>
            <p:cNvPr id="36" name="Freeform 27">
              <a:extLst>
                <a:ext uri="{FF2B5EF4-FFF2-40B4-BE49-F238E27FC236}">
                  <a16:creationId xmlns:a16="http://schemas.microsoft.com/office/drawing/2014/main" id="{6B3F65AF-943F-4D0E-B890-AA058F48B3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28">
              <a:extLst>
                <a:ext uri="{FF2B5EF4-FFF2-40B4-BE49-F238E27FC236}">
                  <a16:creationId xmlns:a16="http://schemas.microsoft.com/office/drawing/2014/main" id="{660B5807-5995-44AD-9E16-10337DC83A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29">
              <a:extLst>
                <a:ext uri="{FF2B5EF4-FFF2-40B4-BE49-F238E27FC236}">
                  <a16:creationId xmlns:a16="http://schemas.microsoft.com/office/drawing/2014/main" id="{E80AC2A9-A86D-45A4-B218-B52F22B3E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0">
              <a:extLst>
                <a:ext uri="{FF2B5EF4-FFF2-40B4-BE49-F238E27FC236}">
                  <a16:creationId xmlns:a16="http://schemas.microsoft.com/office/drawing/2014/main" id="{2DB7D344-D8A0-46BE-8BD4-70DEC451E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90B7E18B-6B64-4711-94DE-715DE0CB7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2">
              <a:extLst>
                <a:ext uri="{FF2B5EF4-FFF2-40B4-BE49-F238E27FC236}">
                  <a16:creationId xmlns:a16="http://schemas.microsoft.com/office/drawing/2014/main" id="{7CCF1B9C-A47F-4AC1-8164-F13CD42887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3">
              <a:extLst>
                <a:ext uri="{FF2B5EF4-FFF2-40B4-BE49-F238E27FC236}">
                  <a16:creationId xmlns:a16="http://schemas.microsoft.com/office/drawing/2014/main" id="{A7694E0F-733F-4E78-A250-B7840DA06E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4">
              <a:extLst>
                <a:ext uri="{FF2B5EF4-FFF2-40B4-BE49-F238E27FC236}">
                  <a16:creationId xmlns:a16="http://schemas.microsoft.com/office/drawing/2014/main" id="{7DE4B38A-BCE4-48FC-9109-41F73413B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5">
              <a:extLst>
                <a:ext uri="{FF2B5EF4-FFF2-40B4-BE49-F238E27FC236}">
                  <a16:creationId xmlns:a16="http://schemas.microsoft.com/office/drawing/2014/main" id="{36605C57-20A9-46A2-A6DB-2EA83ADC94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6">
              <a:extLst>
                <a:ext uri="{FF2B5EF4-FFF2-40B4-BE49-F238E27FC236}">
                  <a16:creationId xmlns:a16="http://schemas.microsoft.com/office/drawing/2014/main" id="{23EFA4B2-9313-4409-9BAE-FC04D2AF1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37">
              <a:extLst>
                <a:ext uri="{FF2B5EF4-FFF2-40B4-BE49-F238E27FC236}">
                  <a16:creationId xmlns:a16="http://schemas.microsoft.com/office/drawing/2014/main" id="{C8A794CC-8846-4A65-8227-1001468DB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38">
              <a:extLst>
                <a:ext uri="{FF2B5EF4-FFF2-40B4-BE49-F238E27FC236}">
                  <a16:creationId xmlns:a16="http://schemas.microsoft.com/office/drawing/2014/main" id="{87046215-2C6C-4EFD-9689-6EBF98CA9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9" name="Rectangle 48">
            <a:extLst>
              <a:ext uri="{FF2B5EF4-FFF2-40B4-BE49-F238E27FC236}">
                <a16:creationId xmlns:a16="http://schemas.microsoft.com/office/drawing/2014/main" id="{CC9387DA-2D8E-4E5D-BD65-274370B659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51" name="Freeform 11">
            <a:extLst>
              <a:ext uri="{FF2B5EF4-FFF2-40B4-BE49-F238E27FC236}">
                <a16:creationId xmlns:a16="http://schemas.microsoft.com/office/drawing/2014/main" id="{18BFC65B-9706-4EE1-8B75-FEEC1C530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3141" y="714375"/>
            <a:ext cx="1191394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id="{BFC1BBBB-68AE-F096-82CC-A57EF0EC4B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240" y="2118747"/>
            <a:ext cx="7421496" cy="4203775"/>
          </a:xfrm>
        </p:spPr>
        <p:txBody>
          <a:bodyPr>
            <a:noAutofit/>
          </a:bodyPr>
          <a:lstStyle/>
          <a:p>
            <a:r>
              <a:rPr lang="en-GB" sz="1400" b="1"/>
              <a:t>Key Finding 1: Decline in Customer Engagement</a:t>
            </a:r>
            <a:br>
              <a:rPr lang="en-GB" sz="1400"/>
            </a:br>
            <a:r>
              <a:rPr lang="en-GB" sz="1400"/>
              <a:t>Green Haven Florists has experienced a noticeable reduction in customer loyalty and footfall due to limited online presence and ineffective social media marketing. The lack of digital communication has weakened customer relationships and visibility.</a:t>
            </a:r>
          </a:p>
          <a:p>
            <a:r>
              <a:rPr lang="en-GB" sz="1400" b="1"/>
              <a:t>Key Finding 2: Outdated Business Processes</a:t>
            </a:r>
            <a:br>
              <a:rPr lang="en-GB" sz="1400"/>
            </a:br>
            <a:r>
              <a:rPr lang="en-GB" sz="1400"/>
              <a:t>The business relies on traditional sales and manual order systems, which have reduced efficiency and competitiveness compared to digital-based competitors offering online ordering and delivery flexibility.</a:t>
            </a:r>
          </a:p>
          <a:p>
            <a:r>
              <a:rPr lang="en-GB" sz="1400" b="1"/>
              <a:t>Key Finding 3: Rising Operational Costs</a:t>
            </a:r>
            <a:br>
              <a:rPr lang="en-GB" sz="1400"/>
            </a:br>
            <a:r>
              <a:rPr lang="en-GB" sz="1400"/>
              <a:t>Increasing costs of sustainable packaging and imported flowers have reduced profit margins. The company has not yet explored cost-effective suppliers or alternative materials to offset these rising expenses.</a:t>
            </a:r>
          </a:p>
          <a:p>
            <a:r>
              <a:rPr lang="en-GB" sz="1400" b="1"/>
              <a:t>Key Finding 4: Limited Strategic Adaptation</a:t>
            </a:r>
            <a:br>
              <a:rPr lang="en-GB" sz="1400"/>
            </a:br>
            <a:r>
              <a:rPr lang="en-GB" sz="1400"/>
              <a:t>Liam and Priya have been slow to adapt to market changes, particularly in adopting e-commerce and modern customer engagement tools. This limits Green Haven’s ability to attract new customers and retain existing ones in a rapidly changing market.</a:t>
            </a:r>
          </a:p>
          <a:p>
            <a:endParaRPr lang="en-US" sz="14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3C2328-517E-F972-F04C-22950C2C766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944688" y="1514169"/>
            <a:ext cx="6490876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/>
              <a:t>Brooks, I., Weatherston, J. and Wilkinson, G. (2011) The international business environment: challenges and changes. 2nd ed. Harlow: Financial Times/Prentice Hall.</a:t>
            </a:r>
          </a:p>
          <a:p>
            <a:r>
              <a:rPr sz="1400"/>
              <a:t>Sproull, R. (2018) The problem-solving, problem-prevention, and decision-making guide: </a:t>
            </a:r>
            <a:r>
              <a:rPr lang="en-US" sz="1400"/>
              <a:t>organized</a:t>
            </a:r>
            <a:r>
              <a:rPr sz="1400"/>
              <a:t> and systematic roadmaps for managers. New York: Taylor &amp; Francis.</a:t>
            </a:r>
          </a:p>
          <a:p>
            <a:r>
              <a:rPr sz="1400"/>
              <a:t>Solving problems and making decisions (2007) 5th ed. Amsterdam: Pergamon Flexible Learning.</a:t>
            </a:r>
          </a:p>
          <a:p>
            <a:r>
              <a:rPr sz="1400"/>
              <a:t>2025 Floral Industry Trends. [Online] Available at: </a:t>
            </a:r>
            <a:r>
              <a:rPr lang="en-US" sz="1400">
                <a:hlinkClick r:id="rId2"/>
              </a:rPr>
              <a:t>https://www.freshproduce.com/resources/floral/2025-floral-industry-trends/</a:t>
            </a:r>
            <a:r>
              <a:rPr lang="en-GB" sz="1400"/>
              <a:t>  (Accessed: 21 September 2025).</a:t>
            </a:r>
            <a:endParaRPr sz="1400"/>
          </a:p>
          <a:p>
            <a:r>
              <a:rPr sz="1400"/>
              <a:t>2025 Floral Consumer Trends. [Online] Available at:</a:t>
            </a:r>
            <a:r>
              <a:rPr lang="en-GB" sz="1400"/>
              <a:t> </a:t>
            </a:r>
            <a:r>
              <a:rPr lang="en-US" sz="1400">
                <a:hlinkClick r:id="rId3"/>
              </a:rPr>
              <a:t>https://www.freshproduce.com/siteassets/files/floral/2025-floral-consumer-trends-mid-year-update.pdf </a:t>
            </a:r>
            <a:r>
              <a:rPr lang="en-GB" sz="1400"/>
              <a:t>(Accessed: 21 September 2025).</a:t>
            </a:r>
          </a:p>
          <a:p>
            <a:r>
              <a:rPr sz="1400"/>
              <a:t>Cut Flowers Market Size and Share. [Online] Available at: </a:t>
            </a:r>
            <a:r>
              <a:rPr lang="en-US" sz="1400">
                <a:hlinkClick r:id="rId4"/>
              </a:rPr>
              <a:t>https://www.grandviewresearch.com/industry-analysis/cut-flowers-market-report </a:t>
            </a:r>
            <a:r>
              <a:rPr lang="en-GB" sz="1400"/>
              <a:t> </a:t>
            </a:r>
            <a:r>
              <a:rPr sz="1400"/>
              <a:t>(Accessed: 21 September 2025).</a:t>
            </a:r>
          </a:p>
          <a:p>
            <a:endParaRPr sz="140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9D9B5FA-0B71-12B4-A52B-38C76A1FE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4688" y="388628"/>
            <a:ext cx="6490876" cy="1046883"/>
          </a:xfr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txBody>
          <a:bodyPr/>
          <a:lstStyle/>
          <a:p>
            <a:pPr algn="ctr"/>
            <a:r>
              <a:rPr b="1"/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27981406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0" y="228600"/>
            <a:ext cx="2138628" cy="6638625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412" y="-786"/>
            <a:ext cx="1767505" cy="6854040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39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95FFA5E0-4C70-431D-A19D-18415F6C4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171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m 3" descr="Flor vermelha com folhas verdes&#10;&#10;O conteúdo gerado por IA pode estar incorreto.">
            <a:extLst>
              <a:ext uri="{FF2B5EF4-FFF2-40B4-BE49-F238E27FC236}">
                <a16:creationId xmlns:a16="http://schemas.microsoft.com/office/drawing/2014/main" id="{730D775F-3CC2-80C7-8EAD-A05D585464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0029" t="9091" r="3305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43" name="Freeform 5">
            <a:extLst>
              <a:ext uri="{FF2B5EF4-FFF2-40B4-BE49-F238E27FC236}">
                <a16:creationId xmlns:a16="http://schemas.microsoft.com/office/drawing/2014/main" id="{4536C52F-C11B-4718-8B63-3E4A43465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3632297"/>
            <a:ext cx="7951572" cy="2170389"/>
          </a:xfrm>
          <a:custGeom>
            <a:avLst/>
            <a:gdLst>
              <a:gd name="T0" fmla="*/ 2253 w 2259"/>
              <a:gd name="T1" fmla="*/ 195 h 413"/>
              <a:gd name="T2" fmla="*/ 2064 w 2259"/>
              <a:gd name="T3" fmla="*/ 7 h 413"/>
              <a:gd name="T4" fmla="*/ 2062 w 2259"/>
              <a:gd name="T5" fmla="*/ 5 h 413"/>
              <a:gd name="T6" fmla="*/ 2048 w 2259"/>
              <a:gd name="T7" fmla="*/ 0 h 413"/>
              <a:gd name="T8" fmla="*/ 891 w 2259"/>
              <a:gd name="T9" fmla="*/ 0 h 413"/>
              <a:gd name="T10" fmla="*/ 851 w 2259"/>
              <a:gd name="T11" fmla="*/ 0 h 413"/>
              <a:gd name="T12" fmla="*/ 541 w 2259"/>
              <a:gd name="T13" fmla="*/ 0 h 413"/>
              <a:gd name="T14" fmla="*/ 54 w 2259"/>
              <a:gd name="T15" fmla="*/ 0 h 413"/>
              <a:gd name="T16" fmla="*/ 0 w 2259"/>
              <a:gd name="T17" fmla="*/ 0 h 413"/>
              <a:gd name="T18" fmla="*/ 0 w 2259"/>
              <a:gd name="T19" fmla="*/ 413 h 413"/>
              <a:gd name="T20" fmla="*/ 54 w 2259"/>
              <a:gd name="T21" fmla="*/ 413 h 413"/>
              <a:gd name="T22" fmla="*/ 541 w 2259"/>
              <a:gd name="T23" fmla="*/ 413 h 413"/>
              <a:gd name="T24" fmla="*/ 851 w 2259"/>
              <a:gd name="T25" fmla="*/ 413 h 413"/>
              <a:gd name="T26" fmla="*/ 891 w 2259"/>
              <a:gd name="T27" fmla="*/ 413 h 413"/>
              <a:gd name="T28" fmla="*/ 2048 w 2259"/>
              <a:gd name="T29" fmla="*/ 413 h 413"/>
              <a:gd name="T30" fmla="*/ 2062 w 2259"/>
              <a:gd name="T31" fmla="*/ 408 h 413"/>
              <a:gd name="T32" fmla="*/ 2064 w 2259"/>
              <a:gd name="T33" fmla="*/ 406 h 413"/>
              <a:gd name="T34" fmla="*/ 2253 w 2259"/>
              <a:gd name="T35" fmla="*/ 217 h 413"/>
              <a:gd name="T36" fmla="*/ 2253 w 2259"/>
              <a:gd name="T37" fmla="*/ 1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259" h="413">
                <a:moveTo>
                  <a:pt x="2253" y="195"/>
                </a:moveTo>
                <a:cubicBezTo>
                  <a:pt x="2064" y="7"/>
                  <a:pt x="2064" y="7"/>
                  <a:pt x="2064" y="7"/>
                </a:cubicBezTo>
                <a:cubicBezTo>
                  <a:pt x="2064" y="6"/>
                  <a:pt x="2063" y="5"/>
                  <a:pt x="2062" y="5"/>
                </a:cubicBezTo>
                <a:cubicBezTo>
                  <a:pt x="2058" y="2"/>
                  <a:pt x="2053" y="0"/>
                  <a:pt x="2048" y="0"/>
                </a:cubicBezTo>
                <a:cubicBezTo>
                  <a:pt x="891" y="0"/>
                  <a:pt x="891" y="0"/>
                  <a:pt x="891" y="0"/>
                </a:cubicBezTo>
                <a:cubicBezTo>
                  <a:pt x="851" y="0"/>
                  <a:pt x="851" y="0"/>
                  <a:pt x="851" y="0"/>
                </a:cubicBezTo>
                <a:cubicBezTo>
                  <a:pt x="541" y="0"/>
                  <a:pt x="541" y="0"/>
                  <a:pt x="541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13"/>
                  <a:pt x="0" y="413"/>
                  <a:pt x="0" y="413"/>
                </a:cubicBezTo>
                <a:cubicBezTo>
                  <a:pt x="54" y="413"/>
                  <a:pt x="54" y="413"/>
                  <a:pt x="54" y="413"/>
                </a:cubicBezTo>
                <a:cubicBezTo>
                  <a:pt x="541" y="413"/>
                  <a:pt x="541" y="413"/>
                  <a:pt x="541" y="413"/>
                </a:cubicBezTo>
                <a:cubicBezTo>
                  <a:pt x="851" y="413"/>
                  <a:pt x="851" y="413"/>
                  <a:pt x="851" y="413"/>
                </a:cubicBezTo>
                <a:cubicBezTo>
                  <a:pt x="891" y="413"/>
                  <a:pt x="891" y="413"/>
                  <a:pt x="891" y="413"/>
                </a:cubicBezTo>
                <a:cubicBezTo>
                  <a:pt x="2048" y="413"/>
                  <a:pt x="2048" y="413"/>
                  <a:pt x="2048" y="413"/>
                </a:cubicBezTo>
                <a:cubicBezTo>
                  <a:pt x="2053" y="413"/>
                  <a:pt x="2058" y="411"/>
                  <a:pt x="2062" y="408"/>
                </a:cubicBezTo>
                <a:cubicBezTo>
                  <a:pt x="2063" y="407"/>
                  <a:pt x="2064" y="406"/>
                  <a:pt x="2064" y="406"/>
                </a:cubicBezTo>
                <a:cubicBezTo>
                  <a:pt x="2253" y="217"/>
                  <a:pt x="2253" y="217"/>
                  <a:pt x="2253" y="217"/>
                </a:cubicBezTo>
                <a:cubicBezTo>
                  <a:pt x="2259" y="211"/>
                  <a:pt x="2259" y="201"/>
                  <a:pt x="2253" y="195"/>
                </a:cubicBez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36AB478-C914-7AFA-0B77-911B22AE5F01}"/>
              </a:ext>
            </a:extLst>
          </p:cNvPr>
          <p:cNvSpPr txBox="1">
            <a:spLocks/>
          </p:cNvSpPr>
          <p:nvPr/>
        </p:nvSpPr>
        <p:spPr>
          <a:xfrm>
            <a:off x="812799" y="3962400"/>
            <a:ext cx="6343650" cy="9589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endParaRPr lang="en-US" sz="2700">
              <a:solidFill>
                <a:srgbClr val="FEFFFF"/>
              </a:solidFill>
              <a:latin typeface="+mj-lt"/>
              <a:ea typeface="+mj-ea"/>
              <a:cs typeface="+mj-cs"/>
            </a:endParaRPr>
          </a:p>
          <a:p>
            <a:pPr mar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sz="2700" b="1">
                <a:solidFill>
                  <a:srgbClr val="FEFFFF"/>
                </a:solidFill>
                <a:latin typeface="+mj-lt"/>
                <a:ea typeface="+mj-ea"/>
                <a:cs typeface="+mj-cs"/>
              </a:rPr>
              <a:t>Thank you for listening</a:t>
            </a:r>
          </a:p>
        </p:txBody>
      </p:sp>
    </p:spTree>
    <p:extLst>
      <p:ext uri="{BB962C8B-B14F-4D97-AF65-F5344CB8AC3E}">
        <p14:creationId xmlns:p14="http://schemas.microsoft.com/office/powerpoint/2010/main" val="961726458"/>
      </p:ext>
    </p:extLst>
  </p:cSld>
  <p:clrMapOvr>
    <a:masterClrMapping/>
  </p:clrMapOvr>
</p:sld>
</file>

<file path=ppt/theme/theme1.xml><?xml version="1.0" encoding="utf-8"?>
<a:theme xmlns:a="http://schemas.openxmlformats.org/drawingml/2006/main" name="Cacho">
  <a:themeElements>
    <a:clrScheme name="Cacho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Cach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ch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TM02892315[[fn=Cacho]]</Template>
  <TotalTime>0</TotalTime>
  <Words>1270</Words>
  <Application>Microsoft Office PowerPoint</Application>
  <PresentationFormat>Apresentação na tela (4:3)</PresentationFormat>
  <Paragraphs>108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Cacho</vt:lpstr>
      <vt:lpstr>Student Name: Luciana de Lara Franco  Student ID:  2431984  Lecturer’s Name:  Annamarie Dufficy  Module Code:  LCLM 4004  Module Name: Problem Solving and Decision-Making  Component 1:  Green Haven Florists</vt:lpstr>
      <vt:lpstr>Apresentação do PowerPoint</vt:lpstr>
      <vt:lpstr>5W2H Nature &amp; Scope of the Problem</vt:lpstr>
      <vt:lpstr>PESTEL Framework: Green Haven Florists</vt:lpstr>
      <vt:lpstr>PESTEL Analysis – External Factors</vt:lpstr>
      <vt:lpstr>Where/How is it Used? </vt:lpstr>
      <vt:lpstr>Cause and Effect (Fishbone) Model –   Haven Florists</vt:lpstr>
      <vt:lpstr>Apresentação do PowerPoint</vt:lpstr>
      <vt:lpstr>Industry &amp; Consumer Trends – 2025</vt:lpstr>
      <vt:lpstr>Key Findings – Green Haven Florists Case </vt:lpstr>
      <vt:lpstr>References</vt:lpstr>
      <vt:lpstr>Apresentação do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Luciana de Lara Franco</dc:creator>
  <cp:keywords/>
  <dc:description>generated using python-pptx</dc:description>
  <cp:lastModifiedBy>Luciana de Lara Franco</cp:lastModifiedBy>
  <cp:revision>6</cp:revision>
  <dcterms:created xsi:type="dcterms:W3CDTF">2013-01-27T09:14:16Z</dcterms:created>
  <dcterms:modified xsi:type="dcterms:W3CDTF">2025-10-12T21:41:08Z</dcterms:modified>
  <cp:category/>
</cp:coreProperties>
</file>