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notesMasterIdLst>
    <p:notesMasterId r:id="rId13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F6189B-48AA-684F-8940-2DA5A1267881}" v="144" dt="2026-06-17T21:14:02.872"/>
    <p1510:client id="{DC2E7096-4408-40B8-8F7A-F74D9F408F01}" v="97" dt="2026-06-17T21:18:02.5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4" d="100"/>
          <a:sy n="54" d="100"/>
        </p:scale>
        <p:origin x="662" y="5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86E870-36CE-468A-9E5C-A7A60349A4C5}" type="datetimeFigureOut">
              <a:rPr lang="ru-RU" smtClean="0"/>
              <a:t>21.06.2026</a:t>
            </a:fld>
            <a:endParaRPr lang="ru-R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155CF5-9D36-4F47-960C-B610841781D5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29246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155CF5-9D36-4F47-960C-B610841781D5}" type="slidenum">
              <a:rPr lang="ru-RU" smtClean="0"/>
              <a:t>6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244785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1AC57B78-ABA5-114F-BA9D-0E958D0ED5C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15E77DF0-6F5B-8745-ABFD-74684F4E6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962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57B78-ABA5-114F-BA9D-0E958D0ED5C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7DF0-6F5B-8745-ABFD-74684F4E6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845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57B78-ABA5-114F-BA9D-0E958D0ED5C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7DF0-6F5B-8745-ABFD-74684F4E6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367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57B78-ABA5-114F-BA9D-0E958D0ED5C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7DF0-6F5B-8745-ABFD-74684F4E6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405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57B78-ABA5-114F-BA9D-0E958D0ED5C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7DF0-6F5B-8745-ABFD-74684F4E6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214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57B78-ABA5-114F-BA9D-0E958D0ED5C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7DF0-6F5B-8745-ABFD-74684F4E6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808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57B78-ABA5-114F-BA9D-0E958D0ED5C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7DF0-6F5B-8745-ABFD-74684F4E6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977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57B78-ABA5-114F-BA9D-0E958D0ED5C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7DF0-6F5B-8745-ABFD-74684F4E6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263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57B78-ABA5-114F-BA9D-0E958D0ED5C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7DF0-6F5B-8745-ABFD-74684F4E6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717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57B78-ABA5-114F-BA9D-0E958D0ED5C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7DF0-6F5B-8745-ABFD-74684F4E6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702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57B78-ABA5-114F-BA9D-0E958D0ED5C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7DF0-6F5B-8745-ABFD-74684F4E6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307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57B78-ABA5-114F-BA9D-0E958D0ED5C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7DF0-6F5B-8745-ABFD-74684F4E6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4226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57B78-ABA5-114F-BA9D-0E958D0ED5C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7DF0-6F5B-8745-ABFD-74684F4E6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7651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57B78-ABA5-114F-BA9D-0E958D0ED5C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7DF0-6F5B-8745-ABFD-74684F4E6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5091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57B78-ABA5-114F-BA9D-0E958D0ED5C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7DF0-6F5B-8745-ABFD-74684F4E6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3679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1AC57B78-ABA5-114F-BA9D-0E958D0ED5C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7DF0-6F5B-8745-ABFD-74684F4E6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0890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1AC57B78-ABA5-114F-BA9D-0E958D0ED5C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7DF0-6F5B-8745-ABFD-74684F4E6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451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1AC57B78-ABA5-114F-BA9D-0E958D0ED5C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5E77DF0-6F5B-8745-ABFD-74684F4E6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55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hink-women-head-silhouette-2234711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5">
            <a:extLst>
              <a:ext uri="{FF2B5EF4-FFF2-40B4-BE49-F238E27FC236}">
                <a16:creationId xmlns:a16="http://schemas.microsoft.com/office/drawing/2014/main" id="{D22D1B95-2B54-43E9-85D9-B489F6C5D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21010068">
            <a:off x="8490951" y="4185117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ru-RU"/>
          </a:p>
        </p:txBody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7D0F3F6D-A49D-4406-8D61-1C4F8D792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455612" y="4241801"/>
            <a:ext cx="11277600" cy="2337161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ru-RU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D953A318-DA8D-4405-9536-D889E45C5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ru-RU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E382A3D-2F90-475C-8DF2-F666FEA34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E2180E-56E2-D165-F323-4C95FFA285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3171" y="1143000"/>
            <a:ext cx="8825658" cy="3389217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>
                <a:solidFill>
                  <a:srgbClr val="FFFFFF"/>
                </a:solidFill>
                <a:latin typeface="UICTFontTextStyleEmphasizedBody"/>
              </a:rPr>
              <a:t>Communication in the Care Assistant Role</a:t>
            </a:r>
            <a:br>
              <a:rPr lang="en-GB" sz="6600">
                <a:solidFill>
                  <a:srgbClr val="FFFFFF"/>
                </a:solidFill>
                <a:latin typeface=".AppleSystemUIFont"/>
              </a:rPr>
            </a:br>
            <a:endParaRPr lang="en-US" sz="6600">
              <a:solidFill>
                <a:srgbClr val="FFFFFF"/>
              </a:solidFill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8472124F-CFAE-F861-3A58-4C811A6B7F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5049" y="4704993"/>
            <a:ext cx="8190595" cy="2151420"/>
          </a:xfrm>
        </p:spPr>
        <p:txBody>
          <a:bodyPr>
            <a:normAutofit/>
          </a:bodyPr>
          <a:lstStyle/>
          <a:p>
            <a:r>
              <a:rPr lang="en-GB" b="1" i="0">
                <a:solidFill>
                  <a:schemeClr val="tx1"/>
                </a:solidFill>
                <a:effectLst/>
                <a:latin typeface="UICTFontTextStyleEmphasizedBody"/>
              </a:rPr>
              <a:t>Self-Awareness Presentation</a:t>
            </a:r>
            <a:endParaRPr lang="en-GB">
              <a:solidFill>
                <a:schemeClr val="tx1"/>
              </a:solidFill>
              <a:effectLst/>
              <a:latin typeface=".AppleSystemUIFont"/>
            </a:endParaRPr>
          </a:p>
          <a:p>
            <a:r>
              <a:rPr lang="en-GB" b="1" i="0">
                <a:solidFill>
                  <a:schemeClr val="tx1"/>
                </a:solidFill>
                <a:effectLst/>
                <a:latin typeface="UICTFontTextStyleEmphasizedBody"/>
              </a:rPr>
              <a:t>Professional Development within Health and Social Care (LCHS4009)</a:t>
            </a:r>
          </a:p>
          <a:p>
            <a:r>
              <a:rPr lang="en-GB" b="1">
                <a:solidFill>
                  <a:schemeClr val="tx1"/>
                </a:solidFill>
                <a:latin typeface=".AppleSystemUIFont"/>
              </a:rPr>
              <a:t>Assessment Component 1</a:t>
            </a:r>
            <a:endParaRPr lang="en-GB" b="1">
              <a:solidFill>
                <a:schemeClr val="tx1"/>
              </a:solidFill>
              <a:effectLst/>
              <a:latin typeface=".AppleSystemUIFont"/>
            </a:endParaRPr>
          </a:p>
          <a:p>
            <a:r>
              <a:rPr lang="en-GB" b="1" i="0">
                <a:solidFill>
                  <a:schemeClr val="tx1"/>
                </a:solidFill>
                <a:effectLst/>
                <a:latin typeface="UICTFontTextStyleEmphasizedBody"/>
              </a:rPr>
              <a:t>Student Name:</a:t>
            </a:r>
            <a:r>
              <a:rPr lang="en-GB" b="0" i="0">
                <a:solidFill>
                  <a:schemeClr val="tx1"/>
                </a:solidFill>
                <a:effectLst/>
                <a:latin typeface="UICTFontTextStyleBody"/>
              </a:rPr>
              <a:t> Liudmyla Radchenko</a:t>
            </a:r>
            <a:endParaRPr lang="en-GB">
              <a:solidFill>
                <a:schemeClr val="tx1"/>
              </a:solidFill>
              <a:effectLst/>
              <a:latin typeface=".AppleSystemUIFont"/>
            </a:endParaRPr>
          </a:p>
          <a:p>
            <a:r>
              <a:rPr lang="en-GB" b="1" i="0">
                <a:solidFill>
                  <a:schemeClr val="tx1"/>
                </a:solidFill>
                <a:effectLst/>
                <a:latin typeface="UICTFontTextStyleEmphasizedBody"/>
              </a:rPr>
              <a:t>Student ID:</a:t>
            </a:r>
            <a:r>
              <a:rPr lang="en-GB" b="0" i="0">
                <a:solidFill>
                  <a:schemeClr val="tx1"/>
                </a:solidFill>
                <a:effectLst/>
                <a:latin typeface="UICTFontTextStyleBody"/>
              </a:rPr>
              <a:t> 2509256</a:t>
            </a:r>
            <a:endParaRPr lang="en-GB">
              <a:solidFill>
                <a:schemeClr val="tx1"/>
              </a:solidFill>
              <a:effectLst/>
              <a:latin typeface=".AppleSystemUIFont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5824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26FD7EC-8DDA-96D2-0532-A4C3BC683528}"/>
              </a:ext>
            </a:extLst>
          </p:cNvPr>
          <p:cNvSpPr txBox="1"/>
          <p:nvPr/>
        </p:nvSpPr>
        <p:spPr>
          <a:xfrm>
            <a:off x="125743" y="0"/>
            <a:ext cx="8997937" cy="64940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u="sng">
                <a:solidFill>
                  <a:srgbClr val="00B050"/>
                </a:solidFill>
                <a:latin typeface="UICTFontTextStyleEmphasizedBody"/>
              </a:rPr>
              <a:t>Think about this:</a:t>
            </a:r>
            <a:endParaRPr lang="en-GB" sz="3200">
              <a:solidFill>
                <a:srgbClr val="00B050"/>
              </a:solidFill>
              <a:latin typeface=".AppleSystemUIFont"/>
            </a:endParaRPr>
          </a:p>
          <a:p>
            <a:pPr>
              <a:buNone/>
            </a:pPr>
            <a:r>
              <a:rPr lang="en-GB" sz="2800" b="1">
                <a:solidFill>
                  <a:srgbClr val="FF0000"/>
                </a:solidFill>
                <a:latin typeface="UICTFontTextStyleEmphasizedBody"/>
              </a:rPr>
              <a:t>“</a:t>
            </a:r>
            <a:r>
              <a:rPr lang="en-GB" sz="3200" b="1">
                <a:solidFill>
                  <a:srgbClr val="FF0000"/>
                </a:solidFill>
                <a:latin typeface="UICTFontTextStyleEmphasizedBody"/>
              </a:rPr>
              <a:t>How would you feel if nobody listened to you when you needed help?”</a:t>
            </a:r>
            <a:endParaRPr lang="en-GB" sz="32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Communication is a key skill in health and social care.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It helps patients feel safe, respected, and understood.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Good communication supports safe and effective care.</a:t>
            </a:r>
            <a:endParaRPr lang="en-GB" sz="2400">
              <a:latin typeface=".AppleSystemUIFont"/>
            </a:endParaRPr>
          </a:p>
          <a:p>
            <a:r>
              <a:rPr lang="en-GB" sz="3200" b="1" u="sng">
                <a:solidFill>
                  <a:schemeClr val="accent6">
                    <a:lumMod val="50000"/>
                  </a:schemeClr>
                </a:solidFill>
                <a:latin typeface=".AppleSystemUIFont"/>
              </a:rPr>
              <a:t>Types of communication </a:t>
            </a:r>
            <a:endParaRPr lang="en-GB" sz="2400">
              <a:latin typeface=".AppleSystemUIFont"/>
            </a:endParaRPr>
          </a:p>
          <a:p>
            <a:r>
              <a:rPr lang="en-GB" sz="2400" b="1" i="0">
                <a:effectLst/>
                <a:latin typeface="UICTFontTextStyleEmphasizedBody"/>
              </a:rPr>
              <a:t>1.Verbal communication: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Using clear and simple words.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1" i="0">
                <a:effectLst/>
                <a:latin typeface="UICTFontTextStyleEmphasizedBody"/>
              </a:rPr>
              <a:t>2.Non-verbal communication: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Eye contact, facial expressions, and body language.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1">
                <a:latin typeface="UICTFontTextStyleEmphasizedBody"/>
              </a:rPr>
              <a:t>3</a:t>
            </a:r>
            <a:r>
              <a:rPr lang="en-GB" sz="2400" b="1" i="0">
                <a:effectLst/>
                <a:latin typeface="UICTFontTextStyleEmphasizedBody"/>
              </a:rPr>
              <a:t>.Written communication: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Care records, notes, and reports.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1" i="0">
                <a:effectLst/>
                <a:latin typeface="UICTFontTextStyleEmphasizedBody"/>
              </a:rPr>
              <a:t>4.Listening skills: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Paying attention to what a patient says.</a:t>
            </a:r>
            <a:endParaRPr lang="en-GB" sz="2400">
              <a:effectLst/>
              <a:latin typeface=".AppleSystemUIFont"/>
            </a:endParaRPr>
          </a:p>
          <a:p>
            <a:endParaRPr lang="en-GB" sz="2400">
              <a:latin typeface=".AppleSystemUIFon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F0570F-C47F-4439-1685-7491671E8E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45842" y="1088648"/>
            <a:ext cx="6546158" cy="4680704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11A7E52-F3E9-46FD-9F19-AFE12B30AE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424409"/>
              </p:ext>
            </p:extLst>
          </p:nvPr>
        </p:nvGraphicFramePr>
        <p:xfrm>
          <a:off x="8275347" y="5406931"/>
          <a:ext cx="2639107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39107">
                  <a:extLst>
                    <a:ext uri="{9D8B030D-6E8A-4147-A177-3AD203B41FA5}">
                      <a16:colId xmlns:a16="http://schemas.microsoft.com/office/drawing/2014/main" val="3853005873"/>
                    </a:ext>
                  </a:extLst>
                </a:gridCol>
              </a:tblGrid>
              <a:tr h="389802">
                <a:tc>
                  <a:txBody>
                    <a:bodyPr/>
                    <a:lstStyle/>
                    <a:p>
                      <a:r>
                        <a:rPr lang="en-GB"/>
                        <a:t>(Microsoft,2026)</a:t>
                      </a:r>
                    </a:p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78422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8209341"/>
      </p:ext>
    </p:extLst>
  </p:cSld>
  <p:clrMapOvr>
    <a:masterClrMapping/>
  </p:clrMapOvr>
  <p:transition spd="slow">
    <p:cov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A9577C9-B138-26F9-3615-6041882C21EA}"/>
              </a:ext>
            </a:extLst>
          </p:cNvPr>
          <p:cNvSpPr txBox="1"/>
          <p:nvPr/>
        </p:nvSpPr>
        <p:spPr>
          <a:xfrm>
            <a:off x="452673" y="243512"/>
            <a:ext cx="8823407" cy="5755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>
                <a:latin typeface="UICTFontTextStyleEmphasizedBody"/>
              </a:rPr>
              <a:t>                                          </a:t>
            </a:r>
            <a:r>
              <a:rPr lang="en-GB" sz="3200" b="1" u="sng">
                <a:solidFill>
                  <a:schemeClr val="accent1">
                    <a:lumMod val="75000"/>
                  </a:schemeClr>
                </a:solidFill>
                <a:latin typeface="UICTFontTextStyleEmphasizedBody"/>
              </a:rPr>
              <a:t>Why Communication is Important</a:t>
            </a:r>
            <a:br>
              <a:rPr lang="en-GB" sz="2400">
                <a:latin typeface=".AppleSystemUIFont"/>
              </a:rPr>
            </a:br>
            <a:endParaRPr lang="en-GB" sz="2400">
              <a:latin typeface=".AppleSystemUIFont"/>
            </a:endParaRPr>
          </a:p>
          <a:p>
            <a:pPr>
              <a:buNone/>
            </a:pPr>
            <a:r>
              <a:rPr lang="en-GB" sz="2400" b="1">
                <a:solidFill>
                  <a:schemeClr val="accent1">
                    <a:lumMod val="75000"/>
                  </a:schemeClr>
                </a:solidFill>
                <a:latin typeface="UICTFontTextStyleEmphasizedBody"/>
              </a:rPr>
              <a:t>Why Communication Matters</a:t>
            </a:r>
            <a:endParaRPr lang="en-GB" sz="2400">
              <a:solidFill>
                <a:schemeClr val="accent1">
                  <a:lumMod val="75000"/>
                </a:schemeClr>
              </a:solidFill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Helps patients feel safe and respected.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Reduces mistakes in care and medication.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Supports teamwork between health professionals.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Helps care assistants understand patient needs clearly.</a:t>
            </a:r>
            <a:br>
              <a:rPr lang="en-GB" sz="2400">
                <a:latin typeface=".AppleSystemUIFont"/>
              </a:rPr>
            </a:br>
            <a:endParaRPr lang="en-GB" sz="2400">
              <a:latin typeface=".AppleSystemUIFont"/>
            </a:endParaRPr>
          </a:p>
          <a:p>
            <a:pPr>
              <a:buNone/>
            </a:pPr>
            <a:r>
              <a:rPr lang="en-GB" sz="2400" b="1">
                <a:solidFill>
                  <a:schemeClr val="accent1">
                    <a:lumMod val="75000"/>
                  </a:schemeClr>
                </a:solidFill>
                <a:latin typeface="UICTFontTextStyleBody"/>
              </a:rPr>
              <a:t>Good communication includes:</a:t>
            </a:r>
            <a:endParaRPr lang="en-GB" sz="2400" b="1">
              <a:solidFill>
                <a:schemeClr val="accent1">
                  <a:lumMod val="75000"/>
                </a:schemeClr>
              </a:solidFill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listening carefully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speaking clearly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using simple language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body language and eye contact</a:t>
            </a:r>
            <a:endParaRPr lang="en-GB" sz="2400">
              <a:latin typeface=".AppleSystemUIFont"/>
            </a:endParaRPr>
          </a:p>
          <a:p>
            <a:pPr>
              <a:buNone/>
            </a:pPr>
            <a:r>
              <a:rPr lang="en-GB" sz="2400">
                <a:latin typeface="UICTFontTextStyleBody"/>
              </a:rPr>
              <a:t>The Nursing and Midwifery Council says communication</a:t>
            </a:r>
          </a:p>
          <a:p>
            <a:pPr>
              <a:buNone/>
            </a:pPr>
            <a:r>
              <a:rPr lang="en-GB" sz="2400">
                <a:latin typeface="UICTFontTextStyleBody"/>
              </a:rPr>
              <a:t> is necessary for safe and effective care </a:t>
            </a:r>
            <a:r>
              <a:rPr lang="en-GB" sz="2400" b="1">
                <a:latin typeface="UICTFontTextStyleBody"/>
              </a:rPr>
              <a:t>(NMC, 2018)</a:t>
            </a:r>
            <a:r>
              <a:rPr lang="en-GB" sz="2400">
                <a:latin typeface="UICTFontTextStyleBody"/>
              </a:rPr>
              <a:t>.</a:t>
            </a:r>
            <a:endParaRPr lang="en-GB" sz="2400">
              <a:latin typeface=".AppleSystemUIFont"/>
            </a:endParaRPr>
          </a:p>
        </p:txBody>
      </p:sp>
      <p:pic>
        <p:nvPicPr>
          <p:cNvPr id="4" name="Picture 3" descr="Colorful pins connected with a thread">
            <a:extLst>
              <a:ext uri="{FF2B5EF4-FFF2-40B4-BE49-F238E27FC236}">
                <a16:creationId xmlns:a16="http://schemas.microsoft.com/office/drawing/2014/main" id="{1F8C61D7-CE3C-9864-7298-C550A367A2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2600" y="1765300"/>
            <a:ext cx="4089400" cy="3683000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5D316F5-5157-BC63-24C6-5ADCB5E9EC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041306"/>
              </p:ext>
            </p:extLst>
          </p:nvPr>
        </p:nvGraphicFramePr>
        <p:xfrm>
          <a:off x="8102600" y="5448300"/>
          <a:ext cx="4089400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089400">
                  <a:extLst>
                    <a:ext uri="{9D8B030D-6E8A-4147-A177-3AD203B41FA5}">
                      <a16:colId xmlns:a16="http://schemas.microsoft.com/office/drawing/2014/main" val="3717136170"/>
                    </a:ext>
                  </a:extLst>
                </a:gridCol>
              </a:tblGrid>
              <a:tr h="535940">
                <a:tc>
                  <a:txBody>
                    <a:bodyPr/>
                    <a:lstStyle/>
                    <a:p>
                      <a:r>
                        <a:rPr lang="en-GB"/>
                        <a:t>(Microsoft,2026)</a:t>
                      </a:r>
                    </a:p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4747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5696318"/>
      </p:ext>
    </p:extLst>
  </p:cSld>
  <p:clrMapOvr>
    <a:masterClrMapping/>
  </p:clrMapOvr>
  <p:transition spd="slow">
    <p:cover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E37A97-ED1D-7230-7752-DFE2074ACC25}"/>
              </a:ext>
            </a:extLst>
          </p:cNvPr>
          <p:cNvSpPr txBox="1"/>
          <p:nvPr/>
        </p:nvSpPr>
        <p:spPr>
          <a:xfrm>
            <a:off x="345440" y="82143"/>
            <a:ext cx="11673839" cy="72327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>
                <a:latin typeface="UICTFontTextStyleEmphasizedBody"/>
              </a:rPr>
              <a:t>                                      </a:t>
            </a:r>
            <a:r>
              <a:rPr lang="en-GB" sz="3200" b="1" u="sng">
                <a:solidFill>
                  <a:schemeClr val="accent1">
                    <a:lumMod val="75000"/>
                  </a:schemeClr>
                </a:solidFill>
                <a:latin typeface="UICTFontTextStyleEmphasizedBody"/>
              </a:rPr>
              <a:t>Communication Skills in Daily Care</a:t>
            </a:r>
            <a:endParaRPr lang="en-GB" sz="2400">
              <a:latin typeface=".AppleSystemUIFont"/>
            </a:endParaRPr>
          </a:p>
          <a:p>
            <a:pPr>
              <a:buNone/>
            </a:pPr>
            <a:r>
              <a:rPr lang="en-GB" sz="2400" b="1">
                <a:solidFill>
                  <a:schemeClr val="accent1">
                    <a:lumMod val="75000"/>
                  </a:schemeClr>
                </a:solidFill>
                <a:latin typeface="UICTFontTextStyleEmphasizedBody"/>
              </a:rPr>
              <a:t>Communication in Everyday Practice</a:t>
            </a:r>
            <a:endParaRPr lang="en-GB" sz="2400">
              <a:solidFill>
                <a:schemeClr val="accent1">
                  <a:lumMod val="75000"/>
                </a:schemeClr>
              </a:solidFill>
              <a:latin typeface=".AppleSystemUIFont"/>
            </a:endParaRPr>
          </a:p>
          <a:p>
            <a:pPr>
              <a:buNone/>
            </a:pPr>
            <a:r>
              <a:rPr lang="en-GB" sz="2400">
                <a:latin typeface="UICTFontTextStyleBody"/>
              </a:rPr>
              <a:t>       Care assistants use communication every day when they: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help patients with personal care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explain tasks and routines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report changes to nurses or managers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support patients with anxiety or confusion</a:t>
            </a:r>
            <a:endParaRPr lang="en-GB" sz="2400">
              <a:latin typeface=".AppleSystemUIFont"/>
            </a:endParaRPr>
          </a:p>
          <a:p>
            <a:pPr>
              <a:buNone/>
            </a:pPr>
            <a:r>
              <a:rPr lang="en-GB" sz="2400">
                <a:latin typeface="UICTFontTextStyleBody"/>
              </a:rPr>
              <a:t>       The NHS explains that good communication should be clear, personal and patient-centred </a:t>
            </a:r>
            <a:r>
              <a:rPr lang="en-GB" sz="2400" b="1">
                <a:latin typeface="UICTFontTextStyleBody"/>
              </a:rPr>
              <a:t>(NHS England, 2023)</a:t>
            </a:r>
            <a:r>
              <a:rPr lang="en-GB" sz="2400">
                <a:latin typeface="UICTFontTextStyleBody"/>
              </a:rPr>
              <a:t>.</a:t>
            </a:r>
            <a:endParaRPr lang="en-GB" sz="2400">
              <a:latin typeface=".AppleSystemUIFont"/>
            </a:endParaRPr>
          </a:p>
          <a:p>
            <a:pPr>
              <a:buNone/>
            </a:pPr>
            <a:r>
              <a:rPr lang="en-GB" sz="2400" b="1">
                <a:solidFill>
                  <a:schemeClr val="accent1">
                    <a:lumMod val="75000"/>
                  </a:schemeClr>
                </a:solidFill>
                <a:latin typeface="UICTFontTextStyleEmphasizedBody"/>
              </a:rPr>
              <a:t>Important communication skills:</a:t>
            </a:r>
            <a:endParaRPr lang="en-GB" sz="2400">
              <a:solidFill>
                <a:schemeClr val="accent1">
                  <a:lumMod val="75000"/>
                </a:schemeClr>
              </a:solidFill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active listening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patience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empathy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Respect</a:t>
            </a:r>
          </a:p>
          <a:p>
            <a:r>
              <a:rPr lang="en-GB" sz="2400" b="1" i="0">
                <a:solidFill>
                  <a:srgbClr val="FF0000"/>
                </a:solidFill>
                <a:effectLst/>
                <a:latin typeface="UICTFontTextStyleEmphasizedBody"/>
              </a:rPr>
              <a:t>Example:</a:t>
            </a:r>
            <a:endParaRPr lang="en-GB" sz="2400">
              <a:solidFill>
                <a:srgbClr val="FF0000"/>
              </a:solidFill>
              <a:effectLst/>
              <a:latin typeface=".AppleSystemUIFont"/>
            </a:endParaRPr>
          </a:p>
          <a:p>
            <a:r>
              <a:rPr lang="en-GB" sz="2400" b="0" i="1">
                <a:effectLst/>
                <a:latin typeface="UICTFontTextStyleItalicBody"/>
              </a:rPr>
              <a:t>A patient feels anxious before a medical appointment. The care assistant listens carefully and explains what will happen. The patient feels calmer and more confident.</a:t>
            </a:r>
            <a:endParaRPr lang="en-GB" sz="2400">
              <a:effectLst/>
              <a:latin typeface=".AppleSystemUIFont"/>
            </a:endParaRPr>
          </a:p>
          <a:p>
            <a:endParaRPr lang="en-GB" sz="2400">
              <a:latin typeface="UICTFontTextStyleBody"/>
            </a:endParaRPr>
          </a:p>
          <a:p>
            <a:endParaRPr lang="en-GB" sz="2400"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3906415053"/>
      </p:ext>
    </p:extLst>
  </p:cSld>
  <p:clrMapOvr>
    <a:masterClrMapping/>
  </p:clrMapOvr>
  <p:transition spd="slow">
    <p:cover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DFBA6B1-809D-90AA-E9E6-CCCBD93C34F3}"/>
              </a:ext>
            </a:extLst>
          </p:cNvPr>
          <p:cNvSpPr txBox="1"/>
          <p:nvPr/>
        </p:nvSpPr>
        <p:spPr>
          <a:xfrm>
            <a:off x="339757" y="243512"/>
            <a:ext cx="9932004" cy="64940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>
                <a:latin typeface="UICTFontTextStyleEmphasizedBody"/>
              </a:rPr>
              <a:t> </a:t>
            </a:r>
            <a:r>
              <a:rPr lang="en-GB" b="1" u="sng">
                <a:latin typeface="UICTFontTextStyleEmphasizedBody"/>
              </a:rPr>
              <a:t> </a:t>
            </a:r>
            <a:r>
              <a:rPr lang="en-GB" sz="3200" b="1" i="0" u="sng">
                <a:solidFill>
                  <a:srgbClr val="7030A0"/>
                </a:solidFill>
                <a:effectLst/>
                <a:latin typeface="UICTFontTextStyleEmphasizedBody"/>
              </a:rPr>
              <a:t>Understanding Communication in Practice</a:t>
            </a:r>
            <a:endParaRPr lang="en-GB" sz="3200" u="sng">
              <a:solidFill>
                <a:srgbClr val="7030A0"/>
              </a:solidFill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The Interactive Model of Communication shows that communication is a two-way process.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1" i="0">
                <a:solidFill>
                  <a:srgbClr val="FF0000"/>
                </a:solidFill>
                <a:effectLst/>
                <a:latin typeface="UICTFontTextStyleEmphasizedBody"/>
              </a:rPr>
              <a:t>Key points:</a:t>
            </a:r>
            <a:endParaRPr lang="en-GB" sz="2400">
              <a:solidFill>
                <a:srgbClr val="FF0000"/>
              </a:solidFill>
              <a:effectLst/>
              <a:latin typeface=".AppleSystemUIFont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en-GB" sz="2400" b="1" i="0">
                <a:effectLst/>
                <a:latin typeface="UICTFontTextStyleBody"/>
              </a:rPr>
              <a:t>Sender and receiver exchange information.</a:t>
            </a:r>
            <a:endParaRPr lang="en-GB" sz="2400" b="1">
              <a:effectLst/>
              <a:latin typeface=".AppleSystemUIFont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en-GB" sz="2400" b="1" i="0">
                <a:effectLst/>
                <a:latin typeface="UICTFontTextStyleBody"/>
              </a:rPr>
              <a:t>Feedback helps check understanding.</a:t>
            </a:r>
            <a:endParaRPr lang="en-GB" sz="2400" b="1">
              <a:effectLst/>
              <a:latin typeface=".AppleSystemUIFont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en-GB" sz="2400" b="1" i="0">
                <a:effectLst/>
                <a:latin typeface="UICTFontTextStyleBody"/>
              </a:rPr>
              <a:t>Communication can be affected by barriers.</a:t>
            </a:r>
            <a:endParaRPr lang="en-GB" sz="2400" b="1">
              <a:effectLst/>
              <a:latin typeface=".AppleSystemUIFont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en-GB" sz="2400" b="1" i="0">
                <a:effectLst/>
                <a:latin typeface="UICTFontTextStyleBody"/>
              </a:rPr>
              <a:t>Both people play an active role.</a:t>
            </a:r>
            <a:endParaRPr lang="en-GB" sz="2400" b="1">
              <a:effectLst/>
              <a:latin typeface=".AppleSystemUIFont"/>
            </a:endParaRPr>
          </a:p>
          <a:p>
            <a:r>
              <a:rPr lang="en-GB" sz="2400" b="1" i="0">
                <a:solidFill>
                  <a:srgbClr val="00B050"/>
                </a:solidFill>
                <a:effectLst/>
                <a:latin typeface="UICTFontTextStyleEmphasizedBody"/>
              </a:rPr>
              <a:t>Practical Example:</a:t>
            </a:r>
            <a:endParaRPr lang="en-GB" sz="2400">
              <a:solidFill>
                <a:srgbClr val="00B050"/>
              </a:solidFill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A care assistant explains medication to a patient.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The patient asks questions and gives feedback.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The care assistant checks understanding and explains again if needed.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This creates effective two-way communication.</a:t>
            </a:r>
          </a:p>
          <a:p>
            <a:endParaRPr lang="en-GB" sz="2400">
              <a:effectLst/>
              <a:latin typeface=".AppleSystemUIFont"/>
            </a:endParaRPr>
          </a:p>
          <a:p>
            <a:r>
              <a:rPr lang="en-GB" sz="2400" b="0" i="0" u="sng">
                <a:effectLst/>
                <a:latin typeface="UICTFontTextStyleBody"/>
              </a:rPr>
              <a:t>This model was developed by Schramm and explains communication as a two-way process </a:t>
            </a:r>
            <a:r>
              <a:rPr lang="en-GB" sz="2400" b="1" i="0" u="sng">
                <a:effectLst/>
                <a:latin typeface="UICTFontTextStyleEmphasizedBody"/>
              </a:rPr>
              <a:t>(Schramm, 1954).</a:t>
            </a:r>
            <a:endParaRPr lang="en-GB" sz="2400" u="sng">
              <a:effectLst/>
              <a:latin typeface=".AppleSystemUIFont"/>
            </a:endParaRPr>
          </a:p>
          <a:p>
            <a:pPr>
              <a:buNone/>
            </a:pPr>
            <a:endParaRPr lang="en-GB" sz="2400"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2961122119"/>
      </p:ext>
    </p:extLst>
  </p:cSld>
  <p:clrMapOvr>
    <a:masterClrMapping/>
  </p:clrMapOvr>
  <p:transition spd="slow">
    <p:cover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5141413-CD46-723D-3F71-EF67D60FE9AF}"/>
              </a:ext>
            </a:extLst>
          </p:cNvPr>
          <p:cNvSpPr txBox="1"/>
          <p:nvPr/>
        </p:nvSpPr>
        <p:spPr>
          <a:xfrm>
            <a:off x="578416" y="301782"/>
            <a:ext cx="10285741" cy="6247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>
                <a:latin typeface="UICTFontTextStyleEmphasizedBody"/>
              </a:rPr>
              <a:t>                    </a:t>
            </a:r>
            <a:r>
              <a:rPr lang="en-GB" sz="3200" b="1" u="sng">
                <a:solidFill>
                  <a:schemeClr val="accent1">
                    <a:lumMod val="75000"/>
                  </a:schemeClr>
                </a:solidFill>
                <a:latin typeface="UICTFontTextStyleEmphasizedBody"/>
              </a:rPr>
              <a:t>Communication Challenges</a:t>
            </a:r>
          </a:p>
          <a:p>
            <a:pPr>
              <a:buNone/>
            </a:pPr>
            <a:endParaRPr lang="en-GB" sz="2400">
              <a:latin typeface=".AppleSystemUIFont"/>
            </a:endParaRPr>
          </a:p>
          <a:p>
            <a:pPr>
              <a:buNone/>
            </a:pPr>
            <a:r>
              <a:rPr lang="en-GB" sz="2400">
                <a:latin typeface="UICTFontTextStyleBody"/>
              </a:rPr>
              <a:t>Sometimes communication is difficult because of: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hearing problems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dementia or confusion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language differences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stress or anxiety</a:t>
            </a:r>
          </a:p>
          <a:p>
            <a:endParaRPr lang="en-GB" sz="2400">
              <a:latin typeface=".AppleSystemUIFont"/>
            </a:endParaRPr>
          </a:p>
          <a:p>
            <a:pPr>
              <a:buNone/>
            </a:pPr>
            <a:r>
              <a:rPr lang="en-GB" sz="2400" b="1">
                <a:latin typeface="UICTFontTextStyleEmphasizedBody"/>
              </a:rPr>
              <a:t>               </a:t>
            </a:r>
            <a:r>
              <a:rPr lang="en-GB" sz="3200" b="1">
                <a:solidFill>
                  <a:schemeClr val="accent1">
                    <a:lumMod val="75000"/>
                  </a:schemeClr>
                </a:solidFill>
                <a:latin typeface="UICTFontTextStyleEmphasizedBody"/>
              </a:rPr>
              <a:t>Ways to improve communication:</a:t>
            </a:r>
            <a:endParaRPr lang="en-GB" sz="3200">
              <a:solidFill>
                <a:schemeClr val="accent1">
                  <a:lumMod val="75000"/>
                </a:schemeClr>
              </a:solidFill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speak slowly and clearly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use simple words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listen carefully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use visual aids or gestures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check understanding</a:t>
            </a:r>
            <a:endParaRPr lang="en-GB" sz="2400">
              <a:latin typeface=".AppleSystemUIFont"/>
            </a:endParaRPr>
          </a:p>
          <a:p>
            <a:pPr>
              <a:buNone/>
            </a:pPr>
            <a:r>
              <a:rPr lang="en-GB" sz="2400">
                <a:latin typeface="UICTFontTextStyleBody"/>
              </a:rPr>
              <a:t>Person-centred communication helps patients feel included and respected </a:t>
            </a:r>
            <a:r>
              <a:rPr lang="en-GB" sz="2400" b="1">
                <a:latin typeface="UICTFontTextStyleBody"/>
              </a:rPr>
              <a:t>(Skills for Care, 2023).</a:t>
            </a:r>
            <a:endParaRPr lang="en-GB" sz="2400" b="1">
              <a:latin typeface=".AppleSystemUIFont"/>
            </a:endParaRPr>
          </a:p>
        </p:txBody>
      </p:sp>
      <p:pic>
        <p:nvPicPr>
          <p:cNvPr id="4" name="Picture 3" descr="Solo journey">
            <a:extLst>
              <a:ext uri="{FF2B5EF4-FFF2-40B4-BE49-F238E27FC236}">
                <a16:creationId xmlns:a16="http://schemas.microsoft.com/office/drawing/2014/main" id="{BF697E5D-5DF9-E327-CE66-A37CDD987C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0500" y="1163320"/>
            <a:ext cx="4381500" cy="3644900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0C37C4E-8CE5-C817-5601-F27D0318DB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1458747"/>
              </p:ext>
            </p:extLst>
          </p:nvPr>
        </p:nvGraphicFramePr>
        <p:xfrm>
          <a:off x="7810500" y="4808220"/>
          <a:ext cx="2471420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71420">
                  <a:extLst>
                    <a:ext uri="{9D8B030D-6E8A-4147-A177-3AD203B41FA5}">
                      <a16:colId xmlns:a16="http://schemas.microsoft.com/office/drawing/2014/main" val="1787555694"/>
                    </a:ext>
                  </a:extLst>
                </a:gridCol>
              </a:tblGrid>
              <a:tr h="414020">
                <a:tc>
                  <a:txBody>
                    <a:bodyPr/>
                    <a:lstStyle/>
                    <a:p>
                      <a:r>
                        <a:rPr lang="en-GB"/>
                        <a:t>(Microsoft,2026)</a:t>
                      </a:r>
                    </a:p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29841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2914870"/>
      </p:ext>
    </p:extLst>
  </p:cSld>
  <p:clrMapOvr>
    <a:masterClrMapping/>
  </p:clrMapOvr>
  <p:transition spd="slow">
    <p:cover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B9435B3-7B0D-363B-FDEA-D6D3D72807EA}"/>
              </a:ext>
            </a:extLst>
          </p:cNvPr>
          <p:cNvSpPr txBox="1"/>
          <p:nvPr/>
        </p:nvSpPr>
        <p:spPr>
          <a:xfrm>
            <a:off x="5322683" y="2827922"/>
            <a:ext cx="6098514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>
                <a:latin typeface="UICTFontTextStyleEmphasizedBody"/>
              </a:rPr>
              <a:t>                               </a:t>
            </a:r>
            <a:r>
              <a:rPr lang="en-GB" sz="3200" b="1" u="sng">
                <a:solidFill>
                  <a:schemeClr val="accent1">
                    <a:lumMod val="75000"/>
                  </a:schemeClr>
                </a:solidFill>
                <a:latin typeface="UICTFontTextStyleEmphasizedBody"/>
              </a:rPr>
              <a:t>Conclusion</a:t>
            </a:r>
            <a:endParaRPr lang="en-GB" sz="3200" u="sng">
              <a:solidFill>
                <a:schemeClr val="accent1">
                  <a:lumMod val="75000"/>
                </a:schemeClr>
              </a:solidFill>
              <a:latin typeface=".AppleSystemUIFont"/>
            </a:endParaRPr>
          </a:p>
          <a:p>
            <a:pPr>
              <a:buNone/>
            </a:pP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Communication is a key skill for care assistants.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It improves patient safety, trust, and teamwork.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Simple and respectful communication helps provide better care.</a:t>
            </a:r>
            <a:endParaRPr lang="en-GB" sz="2400"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UICTFontTextStyleBody"/>
              </a:rPr>
              <a:t>Care assistants must continue improving communication skills in professional practice.</a:t>
            </a:r>
            <a:endParaRPr lang="en-GB" sz="2400">
              <a:latin typeface=".AppleSystemUIFont"/>
            </a:endParaRPr>
          </a:p>
        </p:txBody>
      </p:sp>
      <p:pic>
        <p:nvPicPr>
          <p:cNvPr id="4" name="Picture 3" descr="Empty speech bubbles">
            <a:extLst>
              <a:ext uri="{FF2B5EF4-FFF2-40B4-BE49-F238E27FC236}">
                <a16:creationId xmlns:a16="http://schemas.microsoft.com/office/drawing/2014/main" id="{35088EF9-D263-FAAD-7BB5-D6718F51F2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5322683" cy="354397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49F2798-FEFE-DA4A-4DA6-1292865851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6763119"/>
              </p:ext>
            </p:extLst>
          </p:nvPr>
        </p:nvGraphicFramePr>
        <p:xfrm>
          <a:off x="1" y="3543978"/>
          <a:ext cx="2042159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42159">
                  <a:extLst>
                    <a:ext uri="{9D8B030D-6E8A-4147-A177-3AD203B41FA5}">
                      <a16:colId xmlns:a16="http://schemas.microsoft.com/office/drawing/2014/main" val="2491916567"/>
                    </a:ext>
                  </a:extLst>
                </a:gridCol>
              </a:tblGrid>
              <a:tr h="499702">
                <a:tc>
                  <a:txBody>
                    <a:bodyPr/>
                    <a:lstStyle/>
                    <a:p>
                      <a:r>
                        <a:rPr lang="en-GB"/>
                        <a:t>(Microsoft,2026)</a:t>
                      </a:r>
                    </a:p>
                    <a:p>
                      <a:endParaRPr lang="ru-R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17757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7274104"/>
      </p:ext>
    </p:extLst>
  </p:cSld>
  <p:clrMapOvr>
    <a:masterClrMapping/>
  </p:clrMapOvr>
  <p:transition spd="slow">
    <p:cover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482C963-9DC0-23F2-1804-7AEF0274C113}"/>
              </a:ext>
            </a:extLst>
          </p:cNvPr>
          <p:cNvSpPr txBox="1"/>
          <p:nvPr/>
        </p:nvSpPr>
        <p:spPr>
          <a:xfrm>
            <a:off x="213360" y="0"/>
            <a:ext cx="10190480" cy="64940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ru-RU" sz="2400" b="1" i="0">
                <a:effectLst/>
                <a:latin typeface="UICTFontTextStyleEmphasizedBody"/>
              </a:rPr>
              <a:t>                                                      </a:t>
            </a:r>
            <a:r>
              <a:rPr lang="en-GB" sz="3200" b="1" i="0">
                <a:solidFill>
                  <a:schemeClr val="accent1">
                    <a:lumMod val="75000"/>
                  </a:schemeClr>
                </a:solidFill>
                <a:effectLst/>
                <a:latin typeface="UICTFontTextStyleEmphasizedBody"/>
              </a:rPr>
              <a:t>References:</a:t>
            </a: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0" i="0">
                <a:effectLst/>
                <a:latin typeface="UICTFontTextStyleBody"/>
              </a:rPr>
              <a:t>      1.  National Health Service England (NHS England) 2023. </a:t>
            </a:r>
            <a:r>
              <a:rPr lang="en-GB" sz="2400" b="0" i="1">
                <a:effectLst/>
                <a:latin typeface="UICTFontTextStyleItalicBody"/>
              </a:rPr>
              <a:t>Good communication with patients waiting for care</a:t>
            </a:r>
            <a:r>
              <a:rPr lang="en-GB" sz="2400" b="0" i="0">
                <a:effectLst/>
                <a:latin typeface="UICTFontTextStyleBody"/>
              </a:rPr>
              <a:t>. Available at: https://www.england.nhs.uk/long-read/good-communication-with-patients-waiting-for-care/ [Accessed 03 June 2026].</a:t>
            </a: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0" i="0">
                <a:effectLst/>
                <a:latin typeface="UICTFontTextStyleBody"/>
              </a:rPr>
              <a:t>       2. Nursing and Midwifery Council (NMC) 2018. </a:t>
            </a:r>
            <a:r>
              <a:rPr lang="en-GB" sz="2400" b="0" i="1">
                <a:effectLst/>
                <a:latin typeface="UICTFontTextStyleItalicBody"/>
              </a:rPr>
              <a:t>The Code: Professional standards of practice and behaviour for nurses, midwives and nursing associates</a:t>
            </a:r>
            <a:r>
              <a:rPr lang="en-GB" sz="2400" b="0" i="0">
                <a:effectLst/>
                <a:latin typeface="UICTFontTextStyleBody"/>
              </a:rPr>
              <a:t>. Available at: https://www.nmc.org.uk/standards/code/ [Accessed 30 May  2026].</a:t>
            </a:r>
          </a:p>
          <a:p>
            <a:r>
              <a:rPr lang="en-GB" sz="2400" i="0">
                <a:effectLst/>
                <a:latin typeface="UICTFontTextStyleEmphasizedBody"/>
              </a:rPr>
              <a:t>       3. Schramm, W. 1954.</a:t>
            </a:r>
            <a:r>
              <a:rPr lang="en-GB" sz="2400" i="0">
                <a:effectLst/>
                <a:latin typeface="UICTFontTextStyleBody"/>
              </a:rPr>
              <a:t> </a:t>
            </a:r>
            <a:r>
              <a:rPr lang="en-GB" sz="2400" b="0" i="1">
                <a:effectLst/>
                <a:latin typeface="UICTFontTextStyleItalicBody"/>
              </a:rPr>
              <a:t>The Process and Effects of Mass Communication</a:t>
            </a:r>
            <a:r>
              <a:rPr lang="en-GB" sz="2400" b="0" i="0">
                <a:effectLst/>
                <a:latin typeface="UICTFontTextStyleBody"/>
              </a:rPr>
              <a:t>. Urbana: University of Illinois Press.</a:t>
            </a: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0" i="0">
                <a:effectLst/>
                <a:latin typeface="UICTFontTextStyleBody"/>
              </a:rPr>
              <a:t>       4.  Royal College of Nursing (RCN) 2025. </a:t>
            </a:r>
            <a:r>
              <a:rPr lang="en-GB" sz="2400" b="0" i="1">
                <a:effectLst/>
                <a:latin typeface="UICTFontTextStyleItalicBody"/>
              </a:rPr>
              <a:t>Definition and principles of nursing</a:t>
            </a:r>
            <a:r>
              <a:rPr lang="en-GB" sz="2400" b="0" i="0">
                <a:effectLst/>
                <a:latin typeface="UICTFontTextStyleBody"/>
              </a:rPr>
              <a:t>. Available at: https://www.rcn.org.uk/Professional-Development/Definition-and-principles-of-nursing [Accessed  01 June 2026].</a:t>
            </a: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0" i="0">
                <a:effectLst/>
                <a:latin typeface="UICTFontTextStyleBody"/>
              </a:rPr>
              <a:t>        5. Skills for Care 2024. </a:t>
            </a:r>
            <a:r>
              <a:rPr lang="en-GB" sz="2400" b="0" i="1">
                <a:effectLst/>
                <a:latin typeface="UICTFontTextStyleItalicBody"/>
              </a:rPr>
              <a:t>Care Certificate Standard 6: Communication</a:t>
            </a:r>
            <a:r>
              <a:rPr lang="en-GB" sz="2400" b="0" i="0">
                <a:effectLst/>
                <a:latin typeface="UICTFontTextStyleBody"/>
              </a:rPr>
              <a:t>. Available at: https://www.skillsforcare.org.uk/resources/documents/Developing-your-workforce/Care-Certificate/Care-Certificate-Standards/Standard-6.pdf [Accessed 01 June 2026].</a:t>
            </a:r>
            <a:endParaRPr lang="en-GB" sz="240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3202359507"/>
      </p:ext>
    </p:extLst>
  </p:cSld>
  <p:clrMapOvr>
    <a:masterClrMapping/>
  </p:clrMapOvr>
  <p:transition spd="slow">
    <p:cover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4" ma:contentTypeDescription="Create a new document." ma:contentTypeScope="" ma:versionID="2a191fa440f604e65cde9d4def36820c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ca081d9055a0cafd7d8c1556be0a2321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8548D21-8EC4-4D4F-ADFC-00E29A396309}">
  <ds:schemaRefs>
    <ds:schemaRef ds:uri="3ef5847a-e696-4fee-a2c0-6c3f8756832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2A10A57D-43BA-49CB-BCAE-AC300E01214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2336E7B-1501-4163-B7FA-EB2C80727887}">
  <ds:schemaRefs>
    <ds:schemaRef ds:uri="http://schemas.microsoft.com/office/2006/metadata/properties"/>
    <ds:schemaRef ds:uri="3ef5847a-e696-4fee-a2c0-6c3f87568321"/>
    <ds:schemaRef ds:uri="http://purl.org/dc/elements/1.1/"/>
    <ds:schemaRef ds:uri="http://schemas.openxmlformats.org/package/2006/metadata/core-properties"/>
    <ds:schemaRef ds:uri="http://purl.org/dc/dcmitype/"/>
    <ds:schemaRef ds:uri="http://www.w3.org/XML/1998/namespace"/>
    <ds:schemaRef ds:uri="http://schemas.microsoft.com/office/infopath/2007/PartnerControls"/>
    <ds:schemaRef ds:uri="http://purl.org/dc/terms/"/>
    <ds:schemaRef ds:uri="http://schemas.microsoft.com/office/2006/documentManagement/typ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739</Words>
  <Application>Microsoft Office PowerPoint</Application>
  <PresentationFormat>Widescreen</PresentationFormat>
  <Paragraphs>94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8" baseType="lpstr">
      <vt:lpstr>.AppleSystemUIFont</vt:lpstr>
      <vt:lpstr>Aptos</vt:lpstr>
      <vt:lpstr>Arial</vt:lpstr>
      <vt:lpstr>Century Gothic</vt:lpstr>
      <vt:lpstr>UICTFontTextStyleBody</vt:lpstr>
      <vt:lpstr>UICTFontTextStyleEmphasizedBody</vt:lpstr>
      <vt:lpstr>UICTFontTextStyleItalicBody</vt:lpstr>
      <vt:lpstr>Wingdings</vt:lpstr>
      <vt:lpstr>Wingdings 3</vt:lpstr>
      <vt:lpstr>Ion Boardroom</vt:lpstr>
      <vt:lpstr>Communication in the Care Assistant Role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in the Care Assistant Role </dc:title>
  <dc:creator>Liudmyla Radchenko (2509256)</dc:creator>
  <cp:lastModifiedBy>Liudmyla Radchenko (2509256)</cp:lastModifiedBy>
  <cp:revision>1</cp:revision>
  <dcterms:created xsi:type="dcterms:W3CDTF">2026-05-29T11:44:43Z</dcterms:created>
  <dcterms:modified xsi:type="dcterms:W3CDTF">2026-06-21T11:00:10Z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