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5" r:id="rId1"/>
  </p:sldMasterIdLst>
  <p:notesMasterIdLst>
    <p:notesMasterId r:id="rId40"/>
  </p:notesMasterIdLst>
  <p:handoutMasterIdLst>
    <p:handoutMasterId r:id="rId41"/>
  </p:handoutMasterIdLst>
  <p:sldIdLst>
    <p:sldId id="292" r:id="rId2"/>
    <p:sldId id="293" r:id="rId3"/>
    <p:sldId id="294" r:id="rId4"/>
    <p:sldId id="295" r:id="rId5"/>
    <p:sldId id="296" r:id="rId6"/>
    <p:sldId id="297" r:id="rId7"/>
    <p:sldId id="298" r:id="rId8"/>
    <p:sldId id="299" r:id="rId9"/>
    <p:sldId id="324" r:id="rId10"/>
    <p:sldId id="300" r:id="rId11"/>
    <p:sldId id="322" r:id="rId12"/>
    <p:sldId id="321" r:id="rId13"/>
    <p:sldId id="301" r:id="rId14"/>
    <p:sldId id="302" r:id="rId15"/>
    <p:sldId id="303" r:id="rId16"/>
    <p:sldId id="306" r:id="rId17"/>
    <p:sldId id="304" r:id="rId18"/>
    <p:sldId id="307" r:id="rId19"/>
    <p:sldId id="308" r:id="rId20"/>
    <p:sldId id="309" r:id="rId21"/>
    <p:sldId id="310" r:id="rId22"/>
    <p:sldId id="323" r:id="rId23"/>
    <p:sldId id="311" r:id="rId24"/>
    <p:sldId id="312" r:id="rId25"/>
    <p:sldId id="313" r:id="rId26"/>
    <p:sldId id="314" r:id="rId27"/>
    <p:sldId id="315" r:id="rId28"/>
    <p:sldId id="327" r:id="rId29"/>
    <p:sldId id="317" r:id="rId30"/>
    <p:sldId id="329" r:id="rId31"/>
    <p:sldId id="330" r:id="rId32"/>
    <p:sldId id="331" r:id="rId33"/>
    <p:sldId id="332" r:id="rId34"/>
    <p:sldId id="316" r:id="rId35"/>
    <p:sldId id="328" r:id="rId36"/>
    <p:sldId id="319" r:id="rId37"/>
    <p:sldId id="320" r:id="rId38"/>
    <p:sldId id="325" r:id="rId39"/>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08" autoAdjust="0"/>
    <p:restoredTop sz="67504" autoAdjust="0"/>
  </p:normalViewPr>
  <p:slideViewPr>
    <p:cSldViewPr>
      <p:cViewPr varScale="1">
        <p:scale>
          <a:sx n="61" d="100"/>
          <a:sy n="61" d="100"/>
        </p:scale>
        <p:origin x="1680" y="4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1" name="Rectangle 3"/>
          <p:cNvSpPr>
            <a:spLocks noGrp="1" noChangeArrowheads="1"/>
          </p:cNvSpPr>
          <p:nvPr>
            <p:ph type="dt" sz="quarter"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12292" name="Rectangle 4"/>
          <p:cNvSpPr>
            <a:spLocks noGrp="1" noChangeArrowheads="1"/>
          </p:cNvSpPr>
          <p:nvPr>
            <p:ph type="ftr" sz="quarter" idx="2"/>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3" name="Rectangle 5"/>
          <p:cNvSpPr>
            <a:spLocks noGrp="1" noChangeArrowheads="1"/>
          </p:cNvSpPr>
          <p:nvPr>
            <p:ph type="sldNum" sz="quarter" idx="3"/>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A58AB30C-1F1A-445C-AEB6-A99748660262}" type="slidenum">
              <a:rPr lang="en-GB" altLang="cy-GB"/>
              <a:pPr>
                <a:defRPr/>
              </a:pPr>
              <a:t>‹#›</a:t>
            </a:fld>
            <a:endParaRPr lang="en-GB" altLang="cy-GB"/>
          </a:p>
        </p:txBody>
      </p:sp>
    </p:spTree>
    <p:extLst>
      <p:ext uri="{BB962C8B-B14F-4D97-AF65-F5344CB8AC3E}">
        <p14:creationId xmlns:p14="http://schemas.microsoft.com/office/powerpoint/2010/main" val="30581031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1" name="Rectangle 3"/>
          <p:cNvSpPr>
            <a:spLocks noGrp="1" noChangeArrowheads="1"/>
          </p:cNvSpPr>
          <p:nvPr>
            <p:ph type="dt"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052"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p:cNvSpPr>
            <a:spLocks noGrp="1" noChangeArrowheads="1"/>
          </p:cNvSpPr>
          <p:nvPr>
            <p:ph type="body" sz="quarter" idx="3"/>
          </p:nvPr>
        </p:nvSpPr>
        <p:spPr bwMode="auto">
          <a:xfrm>
            <a:off x="666909" y="4632960"/>
            <a:ext cx="5335270" cy="4389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smtClean="0"/>
              <a:t>Click to edit Master text styles</a:t>
            </a:r>
          </a:p>
          <a:p>
            <a:pPr lvl="1"/>
            <a:r>
              <a:rPr lang="en-GB" altLang="cy-GB" noProof="0" smtClean="0"/>
              <a:t>Second level</a:t>
            </a:r>
          </a:p>
          <a:p>
            <a:pPr lvl="2"/>
            <a:r>
              <a:rPr lang="en-GB" altLang="cy-GB" noProof="0" smtClean="0"/>
              <a:t>Third level</a:t>
            </a:r>
          </a:p>
          <a:p>
            <a:pPr lvl="3"/>
            <a:r>
              <a:rPr lang="en-GB" altLang="cy-GB" noProof="0" smtClean="0"/>
              <a:t>Fourth level</a:t>
            </a:r>
          </a:p>
          <a:p>
            <a:pPr lvl="4"/>
            <a:r>
              <a:rPr lang="en-GB" altLang="cy-GB" noProof="0" smtClean="0"/>
              <a:t>Fifth level</a:t>
            </a:r>
          </a:p>
        </p:txBody>
      </p:sp>
      <p:sp>
        <p:nvSpPr>
          <p:cNvPr id="17414" name="Rectangle 6"/>
          <p:cNvSpPr>
            <a:spLocks noGrp="1" noChangeArrowheads="1"/>
          </p:cNvSpPr>
          <p:nvPr>
            <p:ph type="ftr" sz="quarter" idx="4"/>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5" name="Rectangle 7"/>
          <p:cNvSpPr>
            <a:spLocks noGrp="1" noChangeArrowheads="1"/>
          </p:cNvSpPr>
          <p:nvPr>
            <p:ph type="sldNum" sz="quarter" idx="5"/>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0D10F303-1A90-4229-B953-74A6F0AA1908}" type="slidenum">
              <a:rPr lang="en-GB" altLang="cy-GB"/>
              <a:pPr>
                <a:defRPr/>
              </a:pPr>
              <a:t>‹#›</a:t>
            </a:fld>
            <a:endParaRPr lang="en-GB" altLang="cy-GB"/>
          </a:p>
        </p:txBody>
      </p:sp>
    </p:spTree>
    <p:extLst>
      <p:ext uri="{BB962C8B-B14F-4D97-AF65-F5344CB8AC3E}">
        <p14:creationId xmlns:p14="http://schemas.microsoft.com/office/powerpoint/2010/main" val="27545091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01E7EF0-D088-4B34-934B-4093C7FEC303}" type="slidenum">
              <a:rPr lang="en-GB" altLang="cy-GB"/>
              <a:pPr>
                <a:spcBef>
                  <a:spcPct val="0"/>
                </a:spcBef>
              </a:pPr>
              <a:t>1</a:t>
            </a:fld>
            <a:endParaRPr lang="en-GB" altLang="cy-GB"/>
          </a:p>
        </p:txBody>
      </p:sp>
      <p:sp>
        <p:nvSpPr>
          <p:cNvPr id="5123" name="Rectangle 2"/>
          <p:cNvSpPr>
            <a:spLocks noGrp="1" noRot="1" noChangeAspect="1" noChangeArrowheads="1" noTextEdit="1"/>
          </p:cNvSpPr>
          <p:nvPr>
            <p:ph type="sldImg"/>
          </p:nvPr>
        </p:nvSpPr>
        <p:spPr>
          <a:ln/>
        </p:spPr>
      </p:sp>
      <p:sp>
        <p:nvSpPr>
          <p:cNvPr id="5124" name="Rectangle 3"/>
          <p:cNvSpPr>
            <a:spLocks noGrp="1" noChangeArrowheads="1"/>
          </p:cNvSpPr>
          <p:nvPr>
            <p:ph type="body" idx="1"/>
          </p:nvPr>
        </p:nvSpPr>
        <p:spPr>
          <a:noFill/>
        </p:spPr>
        <p:txBody>
          <a:bodyPr/>
          <a:lstStyle/>
          <a:p>
            <a:pPr eaLnBrk="1" hangingPunct="1"/>
            <a:endParaRPr lang="cy-GB" altLang="cy-GB" dirty="0" smtClean="0">
              <a:latin typeface="Arial" panose="020B0604020202020204" pitchFamily="34" charset="0"/>
            </a:endParaRPr>
          </a:p>
        </p:txBody>
      </p:sp>
    </p:spTree>
    <p:extLst>
      <p:ext uri="{BB962C8B-B14F-4D97-AF65-F5344CB8AC3E}">
        <p14:creationId xmlns:p14="http://schemas.microsoft.com/office/powerpoint/2010/main" val="1455967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ln/>
        </p:spPr>
      </p:sp>
      <p:sp>
        <p:nvSpPr>
          <p:cNvPr id="7171" name="Notes Placeholder 2"/>
          <p:cNvSpPr>
            <a:spLocks noGrp="1"/>
          </p:cNvSpPr>
          <p:nvPr>
            <p:ph type="body" idx="1"/>
          </p:nvPr>
        </p:nvSpPr>
        <p:spPr>
          <a:noFill/>
        </p:spPr>
        <p:txBody>
          <a:bodyPr/>
          <a:lstStyle/>
          <a:p>
            <a:pPr eaLnBrk="1" hangingPunct="1"/>
            <a:endParaRPr lang="cy-GB" altLang="cy-GB" dirty="0" smtClean="0">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96DE6A8-52C9-429D-865F-778BDCE4B927}" type="slidenum">
              <a:rPr lang="en-GB" altLang="cy-GB"/>
              <a:pPr>
                <a:spcBef>
                  <a:spcPct val="0"/>
                </a:spcBef>
              </a:pPr>
              <a:t>2</a:t>
            </a:fld>
            <a:endParaRPr lang="en-GB" altLang="cy-GB"/>
          </a:p>
        </p:txBody>
      </p:sp>
    </p:spTree>
    <p:extLst>
      <p:ext uri="{BB962C8B-B14F-4D97-AF65-F5344CB8AC3E}">
        <p14:creationId xmlns:p14="http://schemas.microsoft.com/office/powerpoint/2010/main" val="19660303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3</a:t>
            </a:fld>
            <a:endParaRPr lang="en-GB"/>
          </a:p>
        </p:txBody>
      </p:sp>
    </p:spTree>
    <p:extLst>
      <p:ext uri="{BB962C8B-B14F-4D97-AF65-F5344CB8AC3E}">
        <p14:creationId xmlns:p14="http://schemas.microsoft.com/office/powerpoint/2010/main" val="1485942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3068999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5</a:t>
            </a:fld>
            <a:endParaRPr lang="en-GB"/>
          </a:p>
        </p:txBody>
      </p:sp>
    </p:spTree>
    <p:extLst>
      <p:ext uri="{BB962C8B-B14F-4D97-AF65-F5344CB8AC3E}">
        <p14:creationId xmlns:p14="http://schemas.microsoft.com/office/powerpoint/2010/main" val="1728409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a:ln/>
        </p:spPr>
      </p:sp>
      <p:sp>
        <p:nvSpPr>
          <p:cNvPr id="9219"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922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2643760-1D30-4864-B779-121C27E045CE}" type="slidenum">
              <a:rPr lang="en-GB" altLang="cy-GB"/>
              <a:pPr>
                <a:spcBef>
                  <a:spcPct val="0"/>
                </a:spcBef>
              </a:pPr>
              <a:t>6</a:t>
            </a:fld>
            <a:endParaRPr lang="en-GB" altLang="cy-GB"/>
          </a:p>
        </p:txBody>
      </p:sp>
    </p:spTree>
    <p:extLst>
      <p:ext uri="{BB962C8B-B14F-4D97-AF65-F5344CB8AC3E}">
        <p14:creationId xmlns:p14="http://schemas.microsoft.com/office/powerpoint/2010/main" val="3782132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616BF88-38D5-44C9-A2C0-50643251D2E0}" type="slidenum">
              <a:rPr lang="en-GB" altLang="cy-GB"/>
              <a:pPr>
                <a:spcBef>
                  <a:spcPct val="0"/>
                </a:spcBef>
              </a:pPr>
              <a:t>7</a:t>
            </a:fld>
            <a:endParaRPr lang="en-GB" altLang="cy-GB"/>
          </a:p>
        </p:txBody>
      </p:sp>
      <p:sp>
        <p:nvSpPr>
          <p:cNvPr id="11267" name="Rectangle 2"/>
          <p:cNvSpPr>
            <a:spLocks noGrp="1" noRot="1" noChangeAspect="1" noChangeArrowheads="1" noTextEdit="1"/>
          </p:cNvSpPr>
          <p:nvPr>
            <p:ph type="sldImg"/>
          </p:nvPr>
        </p:nvSpPr>
        <p:spPr>
          <a:ln/>
        </p:spPr>
      </p:sp>
      <p:sp>
        <p:nvSpPr>
          <p:cNvPr id="11268" name="Rectangle 3"/>
          <p:cNvSpPr>
            <a:spLocks noGrp="1" noChangeArrowheads="1"/>
          </p:cNvSpPr>
          <p:nvPr>
            <p:ph type="body" idx="1"/>
          </p:nvPr>
        </p:nvSpPr>
        <p:spPr>
          <a:noFill/>
        </p:spPr>
        <p:txBody>
          <a:bodyPr/>
          <a:lstStyle/>
          <a:p>
            <a:pPr eaLnBrk="1" hangingPunct="1"/>
            <a:endParaRPr lang="en-GB" altLang="cy-GB" smtClean="0">
              <a:latin typeface="Arial" panose="020B0604020202020204" pitchFamily="34" charset="0"/>
            </a:endParaRPr>
          </a:p>
        </p:txBody>
      </p:sp>
    </p:spTree>
    <p:extLst>
      <p:ext uri="{BB962C8B-B14F-4D97-AF65-F5344CB8AC3E}">
        <p14:creationId xmlns:p14="http://schemas.microsoft.com/office/powerpoint/2010/main" val="42561053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0CE1D5C-61F5-435A-B1B0-8C27A0533536}" type="slidenum">
              <a:rPr lang="en-GB" altLang="cy-GB"/>
              <a:pPr>
                <a:spcBef>
                  <a:spcPct val="0"/>
                </a:spcBef>
              </a:pPr>
              <a:t>8</a:t>
            </a:fld>
            <a:endParaRPr lang="en-GB" altLang="cy-GB"/>
          </a:p>
        </p:txBody>
      </p:sp>
    </p:spTree>
    <p:extLst>
      <p:ext uri="{BB962C8B-B14F-4D97-AF65-F5344CB8AC3E}">
        <p14:creationId xmlns:p14="http://schemas.microsoft.com/office/powerpoint/2010/main" val="2702198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616BF88-38D5-44C9-A2C0-50643251D2E0}" type="slidenum">
              <a:rPr lang="en-GB" altLang="cy-GB"/>
              <a:pPr>
                <a:spcBef>
                  <a:spcPct val="0"/>
                </a:spcBef>
              </a:pPr>
              <a:t>9</a:t>
            </a:fld>
            <a:endParaRPr lang="en-GB" altLang="cy-GB"/>
          </a:p>
        </p:txBody>
      </p:sp>
      <p:sp>
        <p:nvSpPr>
          <p:cNvPr id="11267" name="Rectangle 2"/>
          <p:cNvSpPr>
            <a:spLocks noGrp="1" noRot="1" noChangeAspect="1" noChangeArrowheads="1" noTextEdit="1"/>
          </p:cNvSpPr>
          <p:nvPr>
            <p:ph type="sldImg"/>
          </p:nvPr>
        </p:nvSpPr>
        <p:spPr>
          <a:ln/>
        </p:spPr>
      </p:sp>
      <p:sp>
        <p:nvSpPr>
          <p:cNvPr id="11268" name="Rectangle 3"/>
          <p:cNvSpPr>
            <a:spLocks noGrp="1" noChangeArrowheads="1"/>
          </p:cNvSpPr>
          <p:nvPr>
            <p:ph type="body" idx="1"/>
          </p:nvPr>
        </p:nvSpPr>
        <p:spPr>
          <a:noFill/>
        </p:spPr>
        <p:txBody>
          <a:bodyPr/>
          <a:lstStyle/>
          <a:p>
            <a:pPr eaLnBrk="1" hangingPunct="1"/>
            <a:endParaRPr lang="en-GB" altLang="cy-GB" smtClean="0">
              <a:latin typeface="Arial" panose="020B0604020202020204" pitchFamily="34" charset="0"/>
            </a:endParaRPr>
          </a:p>
        </p:txBody>
      </p:sp>
    </p:spTree>
    <p:extLst>
      <p:ext uri="{BB962C8B-B14F-4D97-AF65-F5344CB8AC3E}">
        <p14:creationId xmlns:p14="http://schemas.microsoft.com/office/powerpoint/2010/main" val="6509847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1536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528B6B-4614-4698-A9B9-8923DBA2AC22}" type="slidenum">
              <a:rPr lang="en-GB" altLang="cy-GB"/>
              <a:pPr>
                <a:spcBef>
                  <a:spcPct val="0"/>
                </a:spcBef>
              </a:pPr>
              <a:t>10</a:t>
            </a:fld>
            <a:endParaRPr lang="en-GB" altLang="cy-GB"/>
          </a:p>
        </p:txBody>
      </p:sp>
    </p:spTree>
    <p:extLst>
      <p:ext uri="{BB962C8B-B14F-4D97-AF65-F5344CB8AC3E}">
        <p14:creationId xmlns:p14="http://schemas.microsoft.com/office/powerpoint/2010/main" val="41933389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1536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528B6B-4614-4698-A9B9-8923DBA2AC22}" type="slidenum">
              <a:rPr lang="en-GB" altLang="cy-GB"/>
              <a:pPr>
                <a:spcBef>
                  <a:spcPct val="0"/>
                </a:spcBef>
              </a:pPr>
              <a:t>11</a:t>
            </a:fld>
            <a:endParaRPr lang="en-GB" altLang="cy-GB"/>
          </a:p>
        </p:txBody>
      </p:sp>
    </p:spTree>
    <p:extLst>
      <p:ext uri="{BB962C8B-B14F-4D97-AF65-F5344CB8AC3E}">
        <p14:creationId xmlns:p14="http://schemas.microsoft.com/office/powerpoint/2010/main" val="879113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1536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528B6B-4614-4698-A9B9-8923DBA2AC22}" type="slidenum">
              <a:rPr lang="en-GB" altLang="cy-GB"/>
              <a:pPr>
                <a:spcBef>
                  <a:spcPct val="0"/>
                </a:spcBef>
              </a:pPr>
              <a:t>12</a:t>
            </a:fld>
            <a:endParaRPr lang="en-GB" altLang="cy-GB"/>
          </a:p>
        </p:txBody>
      </p:sp>
    </p:spTree>
    <p:extLst>
      <p:ext uri="{BB962C8B-B14F-4D97-AF65-F5344CB8AC3E}">
        <p14:creationId xmlns:p14="http://schemas.microsoft.com/office/powerpoint/2010/main" val="17480356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p:spPr>
        <p:txBody>
          <a:bodyPr/>
          <a:lstStyle/>
          <a:p>
            <a:pPr eaLnBrk="1" hangingPunct="1"/>
            <a:endParaRPr lang="cy-GB" altLang="cy-GB" i="1" smtClean="0">
              <a:latin typeface="Arial" panose="020B0604020202020204" pitchFamily="34" charset="0"/>
            </a:endParaRPr>
          </a:p>
        </p:txBody>
      </p:sp>
      <p:sp>
        <p:nvSpPr>
          <p:cNvPr id="1741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D50DAD9-F7FB-4DB7-9207-9288170C0E9E}" type="slidenum">
              <a:rPr lang="en-GB" altLang="cy-GB"/>
              <a:pPr>
                <a:spcBef>
                  <a:spcPct val="0"/>
                </a:spcBef>
              </a:pPr>
              <a:t>13</a:t>
            </a:fld>
            <a:endParaRPr lang="en-GB" altLang="cy-GB"/>
          </a:p>
        </p:txBody>
      </p:sp>
    </p:spTree>
    <p:extLst>
      <p:ext uri="{BB962C8B-B14F-4D97-AF65-F5344CB8AC3E}">
        <p14:creationId xmlns:p14="http://schemas.microsoft.com/office/powerpoint/2010/main" val="8013966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p:spPr>
        <p:txBody>
          <a:bodyPr/>
          <a:lstStyle/>
          <a:p>
            <a:pPr eaLnBrk="1" hangingPunct="1"/>
            <a:endParaRPr lang="cy-GB" altLang="cy-GB" smtClean="0">
              <a:latin typeface="Arial" panose="020B0604020202020204" pitchFamily="34" charset="0"/>
            </a:endParaRPr>
          </a:p>
        </p:txBody>
      </p:sp>
      <p:sp>
        <p:nvSpPr>
          <p:cNvPr id="1946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CEA86B2-1937-4C61-AEF5-1353167C0C5E}" type="slidenum">
              <a:rPr lang="en-GB" altLang="cy-GB"/>
              <a:pPr>
                <a:spcBef>
                  <a:spcPct val="0"/>
                </a:spcBef>
              </a:pPr>
              <a:t>14</a:t>
            </a:fld>
            <a:endParaRPr lang="en-GB" altLang="cy-GB"/>
          </a:p>
        </p:txBody>
      </p:sp>
    </p:spTree>
    <p:extLst>
      <p:ext uri="{BB962C8B-B14F-4D97-AF65-F5344CB8AC3E}">
        <p14:creationId xmlns:p14="http://schemas.microsoft.com/office/powerpoint/2010/main" val="17468089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2062B46-532C-4E80-8290-40BCF0057BD0}" type="slidenum">
              <a:rPr lang="en-GB" altLang="cy-GB"/>
              <a:pPr>
                <a:spcBef>
                  <a:spcPct val="0"/>
                </a:spcBef>
              </a:pPr>
              <a:t>15</a:t>
            </a:fld>
            <a:endParaRPr lang="en-GB" altLang="cy-GB"/>
          </a:p>
        </p:txBody>
      </p:sp>
      <p:sp>
        <p:nvSpPr>
          <p:cNvPr id="21507"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p:txBody>
          <a:bodyPr/>
          <a:lstStyle/>
          <a:p>
            <a:pPr eaLnBrk="1" hangingPunct="1">
              <a:spcBef>
                <a:spcPts val="500"/>
              </a:spcBef>
              <a:spcAft>
                <a:spcPts val="500"/>
              </a:spcAft>
              <a:defRPr/>
            </a:pPr>
            <a:endParaRPr lang="en-GB" altLang="cy-GB" sz="2000" kern="0" dirty="0" smtClean="0">
              <a:solidFill>
                <a:srgbClr val="000000"/>
              </a:solidFill>
              <a:latin typeface="Arial"/>
            </a:endParaRPr>
          </a:p>
          <a:p>
            <a:pPr eaLnBrk="1" hangingPunct="1">
              <a:defRPr/>
            </a:pPr>
            <a:endParaRPr lang="en-GB" altLang="cy-GB" dirty="0" smtClean="0"/>
          </a:p>
        </p:txBody>
      </p:sp>
    </p:spTree>
    <p:extLst>
      <p:ext uri="{BB962C8B-B14F-4D97-AF65-F5344CB8AC3E}">
        <p14:creationId xmlns:p14="http://schemas.microsoft.com/office/powerpoint/2010/main" val="6408648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a:ln/>
        </p:spPr>
      </p:sp>
      <p:sp>
        <p:nvSpPr>
          <p:cNvPr id="9219" name="Notes Placeholder 2"/>
          <p:cNvSpPr>
            <a:spLocks noGrp="1"/>
          </p:cNvSpPr>
          <p:nvPr>
            <p:ph type="body" idx="1"/>
          </p:nvPr>
        </p:nvSpPr>
        <p:spPr>
          <a:noFill/>
        </p:spPr>
        <p:txBody>
          <a:bodyPr/>
          <a:lstStyle/>
          <a:p>
            <a:pPr eaLnBrk="1" hangingPunct="1"/>
            <a:endParaRPr lang="cy-GB" altLang="cy-GB" dirty="0" smtClean="0">
              <a:latin typeface="Arial" panose="020B0604020202020204" pitchFamily="34" charset="0"/>
            </a:endParaRPr>
          </a:p>
        </p:txBody>
      </p:sp>
      <p:sp>
        <p:nvSpPr>
          <p:cNvPr id="922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54CA813-2C2D-4E56-BDF3-7FD1DCC1C4B8}" type="slidenum">
              <a:rPr lang="en-GB" altLang="cy-GB" smtClean="0"/>
              <a:pPr>
                <a:spcBef>
                  <a:spcPct val="0"/>
                </a:spcBef>
              </a:pPr>
              <a:t>16</a:t>
            </a:fld>
            <a:endParaRPr lang="en-GB" altLang="cy-GB" smtClean="0"/>
          </a:p>
        </p:txBody>
      </p:sp>
    </p:spTree>
    <p:extLst>
      <p:ext uri="{BB962C8B-B14F-4D97-AF65-F5344CB8AC3E}">
        <p14:creationId xmlns:p14="http://schemas.microsoft.com/office/powerpoint/2010/main" val="24172150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2355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B771AD9-0540-440A-90B3-677A46CE31BB}" type="slidenum">
              <a:rPr lang="en-GB" altLang="cy-GB"/>
              <a:pPr>
                <a:spcBef>
                  <a:spcPct val="0"/>
                </a:spcBef>
              </a:pPr>
              <a:t>17</a:t>
            </a:fld>
            <a:endParaRPr lang="en-GB" altLang="cy-GB"/>
          </a:p>
        </p:txBody>
      </p:sp>
    </p:spTree>
    <p:extLst>
      <p:ext uri="{BB962C8B-B14F-4D97-AF65-F5344CB8AC3E}">
        <p14:creationId xmlns:p14="http://schemas.microsoft.com/office/powerpoint/2010/main" val="9439192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p:txBody>
          <a:bodyPr/>
          <a:lstStyle/>
          <a:p>
            <a:pPr marL="342900" indent="-342900" eaLnBrk="1" hangingPunct="1">
              <a:spcBef>
                <a:spcPct val="20000"/>
              </a:spcBef>
              <a:defRPr/>
            </a:pPr>
            <a:endParaRPr lang="cy-GB" altLang="cy-GB" i="1" dirty="0" smtClean="0">
              <a:latin typeface="Arial"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48DD225-A27D-4D6C-828B-06E2F2376129}" type="slidenum">
              <a:rPr lang="en-GB" altLang="cy-GB" smtClean="0"/>
              <a:pPr>
                <a:spcBef>
                  <a:spcPct val="0"/>
                </a:spcBef>
              </a:pPr>
              <a:t>18</a:t>
            </a:fld>
            <a:endParaRPr lang="en-GB" altLang="cy-GB" smtClean="0"/>
          </a:p>
        </p:txBody>
      </p:sp>
    </p:spTree>
    <p:extLst>
      <p:ext uri="{BB962C8B-B14F-4D97-AF65-F5344CB8AC3E}">
        <p14:creationId xmlns:p14="http://schemas.microsoft.com/office/powerpoint/2010/main" val="21548529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6D2DFE7-0FFB-4357-964A-843501004F5F}" type="slidenum">
              <a:rPr lang="en-GB" altLang="cy-GB" smtClean="0"/>
              <a:pPr>
                <a:spcBef>
                  <a:spcPct val="0"/>
                </a:spcBef>
              </a:pPr>
              <a:t>19</a:t>
            </a:fld>
            <a:endParaRPr lang="en-GB" altLang="cy-GB" smtClean="0"/>
          </a:p>
        </p:txBody>
      </p:sp>
    </p:spTree>
    <p:extLst>
      <p:ext uri="{BB962C8B-B14F-4D97-AF65-F5344CB8AC3E}">
        <p14:creationId xmlns:p14="http://schemas.microsoft.com/office/powerpoint/2010/main" val="9711920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1946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E56C3D7-96B6-43AF-B38A-D8A7B45F76C5}" type="slidenum">
              <a:rPr lang="en-GB" altLang="cy-GB" smtClean="0"/>
              <a:pPr>
                <a:spcBef>
                  <a:spcPct val="0"/>
                </a:spcBef>
              </a:pPr>
              <a:t>20</a:t>
            </a:fld>
            <a:endParaRPr lang="en-GB" altLang="cy-GB" smtClean="0"/>
          </a:p>
        </p:txBody>
      </p:sp>
    </p:spTree>
    <p:extLst>
      <p:ext uri="{BB962C8B-B14F-4D97-AF65-F5344CB8AC3E}">
        <p14:creationId xmlns:p14="http://schemas.microsoft.com/office/powerpoint/2010/main" val="16267739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A2673B4-8C8F-411C-AB40-ED0732200D74}" type="slidenum">
              <a:rPr lang="en-GB" altLang="cy-GB" smtClean="0"/>
              <a:pPr>
                <a:spcBef>
                  <a:spcPct val="0"/>
                </a:spcBef>
              </a:pPr>
              <a:t>21</a:t>
            </a:fld>
            <a:endParaRPr lang="en-GB" altLang="cy-GB" smtClean="0"/>
          </a:p>
        </p:txBody>
      </p:sp>
    </p:spTree>
    <p:extLst>
      <p:ext uri="{BB962C8B-B14F-4D97-AF65-F5344CB8AC3E}">
        <p14:creationId xmlns:p14="http://schemas.microsoft.com/office/powerpoint/2010/main" val="19901658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A2673B4-8C8F-411C-AB40-ED0732200D74}" type="slidenum">
              <a:rPr lang="en-GB" altLang="cy-GB" smtClean="0"/>
              <a:pPr>
                <a:spcBef>
                  <a:spcPct val="0"/>
                </a:spcBef>
              </a:pPr>
              <a:t>22</a:t>
            </a:fld>
            <a:endParaRPr lang="en-GB" altLang="cy-GB" smtClean="0"/>
          </a:p>
        </p:txBody>
      </p:sp>
    </p:spTree>
    <p:extLst>
      <p:ext uri="{BB962C8B-B14F-4D97-AF65-F5344CB8AC3E}">
        <p14:creationId xmlns:p14="http://schemas.microsoft.com/office/powerpoint/2010/main" val="18513051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2355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399AE3D-2186-415A-803C-D49C2F66580E}" type="slidenum">
              <a:rPr lang="en-GB" altLang="cy-GB" smtClean="0"/>
              <a:pPr>
                <a:spcBef>
                  <a:spcPct val="0"/>
                </a:spcBef>
              </a:pPr>
              <a:t>23</a:t>
            </a:fld>
            <a:endParaRPr lang="en-GB" altLang="cy-GB" smtClean="0"/>
          </a:p>
        </p:txBody>
      </p:sp>
    </p:spTree>
    <p:extLst>
      <p:ext uri="{BB962C8B-B14F-4D97-AF65-F5344CB8AC3E}">
        <p14:creationId xmlns:p14="http://schemas.microsoft.com/office/powerpoint/2010/main" val="25939228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2560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36B3DD0-0B1F-4FBF-8631-B75136D4D5AA}" type="slidenum">
              <a:rPr lang="en-GB" altLang="cy-GB" smtClean="0"/>
              <a:pPr>
                <a:spcBef>
                  <a:spcPct val="0"/>
                </a:spcBef>
              </a:pPr>
              <a:t>24</a:t>
            </a:fld>
            <a:endParaRPr lang="en-GB" altLang="cy-GB" smtClean="0"/>
          </a:p>
        </p:txBody>
      </p:sp>
    </p:spTree>
    <p:extLst>
      <p:ext uri="{BB962C8B-B14F-4D97-AF65-F5344CB8AC3E}">
        <p14:creationId xmlns:p14="http://schemas.microsoft.com/office/powerpoint/2010/main" val="38629648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2765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9F71B70-D371-4D18-877C-B661B84197CD}" type="slidenum">
              <a:rPr lang="en-GB" altLang="cy-GB" smtClean="0"/>
              <a:pPr>
                <a:spcBef>
                  <a:spcPct val="0"/>
                </a:spcBef>
              </a:pPr>
              <a:t>25</a:t>
            </a:fld>
            <a:endParaRPr lang="en-GB" altLang="cy-GB" smtClean="0"/>
          </a:p>
        </p:txBody>
      </p:sp>
    </p:spTree>
    <p:extLst>
      <p:ext uri="{BB962C8B-B14F-4D97-AF65-F5344CB8AC3E}">
        <p14:creationId xmlns:p14="http://schemas.microsoft.com/office/powerpoint/2010/main" val="20957169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3072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D32A792-3458-4B6D-ADFA-AE80656B430E}" type="slidenum">
              <a:rPr lang="en-GB" altLang="cy-GB" smtClean="0"/>
              <a:pPr>
                <a:spcBef>
                  <a:spcPct val="0"/>
                </a:spcBef>
              </a:pPr>
              <a:t>27</a:t>
            </a:fld>
            <a:endParaRPr lang="en-GB" altLang="cy-GB" smtClean="0"/>
          </a:p>
        </p:txBody>
      </p:sp>
    </p:spTree>
    <p:extLst>
      <p:ext uri="{BB962C8B-B14F-4D97-AF65-F5344CB8AC3E}">
        <p14:creationId xmlns:p14="http://schemas.microsoft.com/office/powerpoint/2010/main" val="16745045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FF67593-30CB-4F1E-B592-1DA04C023926}" type="slidenum">
              <a:rPr lang="en-GB" altLang="cy-GB" smtClean="0"/>
              <a:pPr>
                <a:spcBef>
                  <a:spcPct val="0"/>
                </a:spcBef>
              </a:pPr>
              <a:t>28</a:t>
            </a:fld>
            <a:endParaRPr lang="en-GB" altLang="cy-GB"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p:spPr>
        <p:txBody>
          <a:bodyPr/>
          <a:lstStyle/>
          <a:p>
            <a:pPr eaLnBrk="1" hangingPunct="1"/>
            <a:endParaRPr lang="en-GB" altLang="cy-GB" dirty="0" smtClean="0">
              <a:latin typeface="Arial" panose="020B0604020202020204" pitchFamily="34" charset="0"/>
            </a:endParaRPr>
          </a:p>
        </p:txBody>
      </p:sp>
    </p:spTree>
    <p:extLst>
      <p:ext uri="{BB962C8B-B14F-4D97-AF65-F5344CB8AC3E}">
        <p14:creationId xmlns:p14="http://schemas.microsoft.com/office/powerpoint/2010/main" val="6909390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67372A4-E524-42D6-A15D-2ACE29ABFE82}" type="slidenum">
              <a:rPr lang="en-GB" altLang="cy-GB" smtClean="0"/>
              <a:pPr>
                <a:spcBef>
                  <a:spcPct val="0"/>
                </a:spcBef>
              </a:pPr>
              <a:t>29</a:t>
            </a:fld>
            <a:endParaRPr lang="en-GB" altLang="cy-GB" smtClean="0"/>
          </a:p>
        </p:txBody>
      </p:sp>
    </p:spTree>
    <p:extLst>
      <p:ext uri="{BB962C8B-B14F-4D97-AF65-F5344CB8AC3E}">
        <p14:creationId xmlns:p14="http://schemas.microsoft.com/office/powerpoint/2010/main" val="13621321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67372A4-E524-42D6-A15D-2ACE29ABFE82}" type="slidenum">
              <a:rPr lang="en-GB" altLang="cy-GB" smtClean="0"/>
              <a:pPr>
                <a:spcBef>
                  <a:spcPct val="0"/>
                </a:spcBef>
              </a:pPr>
              <a:t>30</a:t>
            </a:fld>
            <a:endParaRPr lang="en-GB" altLang="cy-GB" smtClean="0"/>
          </a:p>
        </p:txBody>
      </p:sp>
    </p:spTree>
    <p:extLst>
      <p:ext uri="{BB962C8B-B14F-4D97-AF65-F5344CB8AC3E}">
        <p14:creationId xmlns:p14="http://schemas.microsoft.com/office/powerpoint/2010/main" val="12537656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67372A4-E524-42D6-A15D-2ACE29ABFE82}" type="slidenum">
              <a:rPr lang="en-GB" altLang="cy-GB" smtClean="0"/>
              <a:pPr>
                <a:spcBef>
                  <a:spcPct val="0"/>
                </a:spcBef>
              </a:pPr>
              <a:t>31</a:t>
            </a:fld>
            <a:endParaRPr lang="en-GB" altLang="cy-GB" smtClean="0"/>
          </a:p>
        </p:txBody>
      </p:sp>
    </p:spTree>
    <p:extLst>
      <p:ext uri="{BB962C8B-B14F-4D97-AF65-F5344CB8AC3E}">
        <p14:creationId xmlns:p14="http://schemas.microsoft.com/office/powerpoint/2010/main" val="34965008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67372A4-E524-42D6-A15D-2ACE29ABFE82}" type="slidenum">
              <a:rPr lang="en-GB" altLang="cy-GB" smtClean="0"/>
              <a:pPr>
                <a:spcBef>
                  <a:spcPct val="0"/>
                </a:spcBef>
              </a:pPr>
              <a:t>32</a:t>
            </a:fld>
            <a:endParaRPr lang="en-GB" altLang="cy-GB" smtClean="0"/>
          </a:p>
        </p:txBody>
      </p:sp>
    </p:spTree>
    <p:extLst>
      <p:ext uri="{BB962C8B-B14F-4D97-AF65-F5344CB8AC3E}">
        <p14:creationId xmlns:p14="http://schemas.microsoft.com/office/powerpoint/2010/main" val="10578667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67372A4-E524-42D6-A15D-2ACE29ABFE82}" type="slidenum">
              <a:rPr lang="en-GB" altLang="cy-GB" smtClean="0"/>
              <a:pPr>
                <a:spcBef>
                  <a:spcPct val="0"/>
                </a:spcBef>
              </a:pPr>
              <a:t>33</a:t>
            </a:fld>
            <a:endParaRPr lang="en-GB" altLang="cy-GB" smtClean="0"/>
          </a:p>
        </p:txBody>
      </p:sp>
    </p:spTree>
    <p:extLst>
      <p:ext uri="{BB962C8B-B14F-4D97-AF65-F5344CB8AC3E}">
        <p14:creationId xmlns:p14="http://schemas.microsoft.com/office/powerpoint/2010/main" val="29473765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96B586D-D821-493F-8746-CD0F335EA05E}" type="slidenum">
              <a:rPr lang="en-GB" altLang="cy-GB" smtClean="0"/>
              <a:pPr>
                <a:spcBef>
                  <a:spcPct val="0"/>
                </a:spcBef>
              </a:pPr>
              <a:t>34</a:t>
            </a:fld>
            <a:endParaRPr lang="en-GB" altLang="cy-GB"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GB" altLang="cy-GB" dirty="0" smtClean="0">
              <a:latin typeface="Arial" panose="020B0604020202020204" pitchFamily="34" charset="0"/>
            </a:endParaRPr>
          </a:p>
        </p:txBody>
      </p:sp>
    </p:spTree>
    <p:extLst>
      <p:ext uri="{BB962C8B-B14F-4D97-AF65-F5344CB8AC3E}">
        <p14:creationId xmlns:p14="http://schemas.microsoft.com/office/powerpoint/2010/main" val="424312922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67372A4-E524-42D6-A15D-2ACE29ABFE82}" type="slidenum">
              <a:rPr lang="en-GB" altLang="cy-GB" smtClean="0"/>
              <a:pPr>
                <a:spcBef>
                  <a:spcPct val="0"/>
                </a:spcBef>
              </a:pPr>
              <a:t>35</a:t>
            </a:fld>
            <a:endParaRPr lang="en-GB" altLang="cy-GB" smtClean="0"/>
          </a:p>
        </p:txBody>
      </p:sp>
    </p:spTree>
    <p:extLst>
      <p:ext uri="{BB962C8B-B14F-4D97-AF65-F5344CB8AC3E}">
        <p14:creationId xmlns:p14="http://schemas.microsoft.com/office/powerpoint/2010/main" val="99440453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p:spPr>
        <p:txBody>
          <a:bodyPr/>
          <a:lstStyle/>
          <a:p>
            <a:pPr eaLnBrk="1" hangingPunct="1"/>
            <a:endParaRPr lang="en-GB" altLang="cy-GB" dirty="0" smtClean="0">
              <a:solidFill>
                <a:srgbClr val="000000"/>
              </a:solidFill>
              <a:latin typeface="Arial" panose="020B0604020202020204" pitchFamily="34" charset="0"/>
            </a:endParaRPr>
          </a:p>
          <a:p>
            <a:endParaRPr lang="cy-GB" altLang="cy-GB" dirty="0" smtClean="0">
              <a:latin typeface="Arial" panose="020B0604020202020204" pitchFamily="34" charset="0"/>
            </a:endParaRPr>
          </a:p>
        </p:txBody>
      </p:sp>
      <p:sp>
        <p:nvSpPr>
          <p:cNvPr id="389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9EE5360-C4CF-43F7-94B6-6ADA0C91A410}" type="slidenum">
              <a:rPr lang="en-GB" altLang="cy-GB" smtClean="0"/>
              <a:pPr>
                <a:spcBef>
                  <a:spcPct val="0"/>
                </a:spcBef>
              </a:pPr>
              <a:t>36</a:t>
            </a:fld>
            <a:endParaRPr lang="en-GB" altLang="cy-GB" smtClean="0"/>
          </a:p>
        </p:txBody>
      </p:sp>
    </p:spTree>
    <p:extLst>
      <p:ext uri="{BB962C8B-B14F-4D97-AF65-F5344CB8AC3E}">
        <p14:creationId xmlns:p14="http://schemas.microsoft.com/office/powerpoint/2010/main" val="11732890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2765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6B23AB2-F83C-4DA2-B54A-CCFDF377C7CC}" type="slidenum">
              <a:rPr lang="en-GB" altLang="cy-GB"/>
              <a:pPr>
                <a:spcBef>
                  <a:spcPct val="0"/>
                </a:spcBef>
              </a:pPr>
              <a:t>37</a:t>
            </a:fld>
            <a:endParaRPr lang="en-GB" altLang="cy-GB"/>
          </a:p>
        </p:txBody>
      </p:sp>
    </p:spTree>
    <p:extLst>
      <p:ext uri="{BB962C8B-B14F-4D97-AF65-F5344CB8AC3E}">
        <p14:creationId xmlns:p14="http://schemas.microsoft.com/office/powerpoint/2010/main" val="17883994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2765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6B23AB2-F83C-4DA2-B54A-CCFDF377C7CC}" type="slidenum">
              <a:rPr lang="en-GB" altLang="cy-GB"/>
              <a:pPr>
                <a:spcBef>
                  <a:spcPct val="0"/>
                </a:spcBef>
              </a:pPr>
              <a:t>38</a:t>
            </a:fld>
            <a:endParaRPr lang="en-GB" altLang="cy-GB"/>
          </a:p>
        </p:txBody>
      </p:sp>
    </p:spTree>
    <p:extLst>
      <p:ext uri="{BB962C8B-B14F-4D97-AF65-F5344CB8AC3E}">
        <p14:creationId xmlns:p14="http://schemas.microsoft.com/office/powerpoint/2010/main" val="16917293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473946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534162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99480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82964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87685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97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10/23/2020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81654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1739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66894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74795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1020114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23/10/2020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50337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10/23/2020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56044996"/>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www.youtube.com/watch?v=lxC2X2QqYJc" TargetMode="External"/><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_CyZY6xd8yk" TargetMode="External"/><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fla.sagepub.com/content/36/5/525.full.pdf" TargetMode="External"/><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www.dailymail.co.uk/sciencetech/article-3937814/Why-baby-talk-GOOD-children-Speaking-motherese-helps-develop-language-skills-faster.html" TargetMode="External"/><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hyperlink" Target="http://psychandneuro.duke.edu/people?Gurl=&amp;Uil=19913&amp;subpage=profile"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gtr.rcuk.ac.uk/project/E7EAFF1C-294F-434A-95D8-6F57FAE41305" TargetMode="External"/><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4.jpg"/></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3.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hyperlink" Target="http://www.webmedcentral.com/wmcpdf/Article_WMC003959.pdf" TargetMode="External"/><Relationship Id="rId2" Type="http://schemas.openxmlformats.org/officeDocument/2006/relationships/notesSlide" Target="../notesSlides/notesSlide36.xml"/><Relationship Id="rId1" Type="http://schemas.openxmlformats.org/officeDocument/2006/relationships/slideLayout" Target="../slideLayouts/slideLayout12.xml"/><Relationship Id="rId4" Type="http://schemas.openxmlformats.org/officeDocument/2006/relationships/hyperlink" Target="http://www.youtube.com/watch?v=lxC2X2QqYJc"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www.webmedcentral.com/wmcpdf/Article_WMC003959.pdf" TargetMode="External"/><Relationship Id="rId2" Type="http://schemas.openxmlformats.org/officeDocument/2006/relationships/notesSlide" Target="../notesSlides/notesSlide37.xml"/><Relationship Id="rId1" Type="http://schemas.openxmlformats.org/officeDocument/2006/relationships/slideLayout" Target="../slideLayouts/slideLayout12.xml"/><Relationship Id="rId5" Type="http://schemas.openxmlformats.org/officeDocument/2006/relationships/hyperlink" Target="http://www.youtube.com/watch?v=lxC2X2QqYJc" TargetMode="External"/><Relationship Id="rId4" Type="http://schemas.openxmlformats.org/officeDocument/2006/relationships/hyperlink" Target="https://www.sciencedaily.com/releases/2017/07/170718084600.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eaLnBrk="1" hangingPunct="1"/>
            <a:endParaRPr lang="cy-GB" altLang="cy-GB" smtClean="0"/>
          </a:p>
        </p:txBody>
      </p:sp>
      <p:sp>
        <p:nvSpPr>
          <p:cNvPr id="4099" name="Rectangle 4"/>
          <p:cNvSpPr>
            <a:spLocks noGrp="1" noChangeArrowheads="1"/>
          </p:cNvSpPr>
          <p:nvPr>
            <p:ph idx="1"/>
          </p:nvPr>
        </p:nvSpPr>
        <p:spPr/>
        <p:txBody>
          <a:bodyPr>
            <a:normAutofit/>
          </a:bodyPr>
          <a:lstStyle/>
          <a:p>
            <a:pPr algn="ctr" eaLnBrk="1" hangingPunct="1">
              <a:buFontTx/>
              <a:buNone/>
            </a:pPr>
            <a:r>
              <a:rPr lang="en-GB" altLang="cy-GB" sz="3600" b="1" dirty="0" smtClean="0">
                <a:latin typeface="Lucida Sans" panose="020B0602030504020204" pitchFamily="34" charset="0"/>
              </a:rPr>
              <a:t>EAEE5004C</a:t>
            </a:r>
          </a:p>
          <a:p>
            <a:pPr algn="ctr" eaLnBrk="1" hangingPunct="1">
              <a:buFontTx/>
              <a:buNone/>
            </a:pPr>
            <a:r>
              <a:rPr lang="en-GB" altLang="cy-GB" sz="3600" dirty="0" err="1" smtClean="0">
                <a:latin typeface="Lucida Sans" panose="020B0602030504020204" pitchFamily="34" charset="0"/>
              </a:rPr>
              <a:t>Camau</a:t>
            </a:r>
            <a:r>
              <a:rPr lang="en-GB" altLang="cy-GB" sz="3600" dirty="0" smtClean="0">
                <a:latin typeface="Lucida Sans" panose="020B0602030504020204" pitchFamily="34" charset="0"/>
              </a:rPr>
              <a:t> </a:t>
            </a:r>
            <a:r>
              <a:rPr lang="en-GB" altLang="cy-GB" sz="3600" dirty="0" err="1" smtClean="0">
                <a:latin typeface="Lucida Sans" panose="020B0602030504020204" pitchFamily="34" charset="0"/>
              </a:rPr>
              <a:t>caffael</a:t>
            </a:r>
            <a:r>
              <a:rPr lang="en-GB" altLang="cy-GB" sz="3600" dirty="0" smtClean="0">
                <a:latin typeface="Lucida Sans" panose="020B0602030504020204" pitchFamily="34" charset="0"/>
              </a:rPr>
              <a:t> </a:t>
            </a:r>
            <a:r>
              <a:rPr lang="en-GB" altLang="cy-GB" sz="3600" dirty="0" err="1" smtClean="0">
                <a:latin typeface="Lucida Sans" panose="020B0602030504020204" pitchFamily="34" charset="0"/>
              </a:rPr>
              <a:t>iaith</a:t>
            </a:r>
            <a:endParaRPr lang="en-GB" altLang="cy-GB" sz="3600" dirty="0" smtClean="0">
              <a:latin typeface="Lucida Sans" panose="020B0602030504020204" pitchFamily="34" charset="0"/>
            </a:endParaRPr>
          </a:p>
          <a:p>
            <a:pPr algn="ctr" eaLnBrk="1" hangingPunct="1">
              <a:buFontTx/>
              <a:buNone/>
            </a:pPr>
            <a:endParaRPr lang="en-GB" altLang="cy-GB" sz="3600" b="1" dirty="0" smtClean="0">
              <a:solidFill>
                <a:srgbClr val="0000FF"/>
              </a:solidFill>
              <a:latin typeface="Lucida Sans" panose="020B0602030504020204" pitchFamily="34" charset="0"/>
            </a:endParaRPr>
          </a:p>
          <a:p>
            <a:pPr algn="ctr" eaLnBrk="1" hangingPunct="1">
              <a:buFontTx/>
              <a:buNone/>
            </a:pPr>
            <a:r>
              <a:rPr lang="en-GB" altLang="cy-GB" sz="3600" b="1" dirty="0" smtClean="0">
                <a:solidFill>
                  <a:srgbClr val="0000FF"/>
                </a:solidFill>
                <a:latin typeface="Lucida Sans" panose="020B0602030504020204" pitchFamily="34" charset="0"/>
              </a:rPr>
              <a:t>EAEE5004</a:t>
            </a:r>
          </a:p>
          <a:p>
            <a:pPr algn="ctr" eaLnBrk="1" hangingPunct="1">
              <a:buFontTx/>
              <a:buNone/>
            </a:pPr>
            <a:r>
              <a:rPr lang="en-GB" altLang="cy-GB" sz="3600" dirty="0" smtClean="0">
                <a:solidFill>
                  <a:srgbClr val="0000FF"/>
                </a:solidFill>
                <a:latin typeface="Lucida Sans" panose="020B0602030504020204" pitchFamily="34" charset="0"/>
              </a:rPr>
              <a:t> Stages of language acquisition</a:t>
            </a:r>
          </a:p>
        </p:txBody>
      </p:sp>
    </p:spTree>
    <p:extLst>
      <p:ext uri="{BB962C8B-B14F-4D97-AF65-F5344CB8AC3E}">
        <p14:creationId xmlns:p14="http://schemas.microsoft.com/office/powerpoint/2010/main" val="7084069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p:cNvSpPr>
            <a:spLocks noGrp="1"/>
          </p:cNvSpPr>
          <p:nvPr>
            <p:ph type="title"/>
          </p:nvPr>
        </p:nvSpPr>
        <p:spPr/>
        <p:txBody>
          <a:bodyPr/>
          <a:lstStyle/>
          <a:p>
            <a:pPr algn="l" eaLnBrk="1" hangingPunct="1"/>
            <a:r>
              <a:rPr lang="en-GB" altLang="cy-GB" sz="4000" smtClean="0">
                <a:latin typeface="Lucida Sans" panose="020B0602030504020204" pitchFamily="34" charset="0"/>
              </a:rPr>
              <a:t>Cynnwys</a:t>
            </a:r>
            <a:br>
              <a:rPr lang="en-GB" altLang="cy-GB" sz="4000" smtClean="0">
                <a:latin typeface="Lucida Sans" panose="020B0602030504020204" pitchFamily="34" charset="0"/>
              </a:rPr>
            </a:br>
            <a:r>
              <a:rPr lang="en-GB" altLang="cy-GB" sz="4000" smtClean="0">
                <a:solidFill>
                  <a:srgbClr val="0000FF"/>
                </a:solidFill>
                <a:latin typeface="Lucida Sans" panose="020B0602030504020204" pitchFamily="34" charset="0"/>
              </a:rPr>
              <a:t>Contents</a:t>
            </a:r>
            <a:endParaRPr lang="cy-GB" altLang="cy-GB" sz="4000" smtClean="0">
              <a:solidFill>
                <a:srgbClr val="0000FF"/>
              </a:solidFill>
              <a:latin typeface="Lucida Sans" panose="020B0602030504020204" pitchFamily="34" charset="0"/>
            </a:endParaRPr>
          </a:p>
        </p:txBody>
      </p:sp>
      <p:sp>
        <p:nvSpPr>
          <p:cNvPr id="6147" name="Content Placeholder 4"/>
          <p:cNvSpPr>
            <a:spLocks noGrp="1"/>
          </p:cNvSpPr>
          <p:nvPr>
            <p:ph sz="half" idx="1"/>
          </p:nvPr>
        </p:nvSpPr>
        <p:spPr/>
        <p:txBody>
          <a:bodyPr/>
          <a:lstStyle/>
          <a:p>
            <a:pPr eaLnBrk="1" hangingPunct="1"/>
            <a:r>
              <a:rPr lang="cy-GB" altLang="cy-GB" dirty="0" smtClean="0">
                <a:latin typeface="Lucida Sans" panose="020B0602030504020204" pitchFamily="34" charset="0"/>
              </a:rPr>
              <a:t>Camau caffael iaith</a:t>
            </a:r>
          </a:p>
          <a:p>
            <a:pPr eaLnBrk="1" hangingPunct="1"/>
            <a:r>
              <a:rPr lang="en-GB" altLang="cy-GB" dirty="0" err="1">
                <a:latin typeface="Lucida Sans" panose="020B0602030504020204" pitchFamily="34" charset="0"/>
              </a:rPr>
              <a:t>Cyfnod</a:t>
            </a:r>
            <a:r>
              <a:rPr lang="en-GB" altLang="cy-GB" dirty="0">
                <a:latin typeface="Lucida Sans" panose="020B0602030504020204" pitchFamily="34" charset="0"/>
              </a:rPr>
              <a:t> </a:t>
            </a:r>
            <a:r>
              <a:rPr lang="en-GB" altLang="cy-GB" dirty="0" err="1">
                <a:latin typeface="Lucida Sans" panose="020B0602030504020204" pitchFamily="34" charset="0"/>
              </a:rPr>
              <a:t>holoffrastig</a:t>
            </a:r>
            <a:endParaRPr lang="en-GB" altLang="cy-GB" dirty="0">
              <a:latin typeface="Lucida Sans" panose="020B0602030504020204" pitchFamily="34" charset="0"/>
            </a:endParaRPr>
          </a:p>
          <a:p>
            <a:pPr eaLnBrk="1" hangingPunct="1"/>
            <a:r>
              <a:rPr lang="en-GB" altLang="cy-GB" dirty="0" err="1">
                <a:latin typeface="Lucida Sans" panose="020B0602030504020204" pitchFamily="34" charset="0"/>
              </a:rPr>
              <a:t>Geiriau</a:t>
            </a:r>
            <a:r>
              <a:rPr lang="en-GB" altLang="cy-GB" dirty="0">
                <a:latin typeface="Lucida Sans" panose="020B0602030504020204" pitchFamily="34" charset="0"/>
              </a:rPr>
              <a:t> </a:t>
            </a:r>
            <a:r>
              <a:rPr lang="en-GB" altLang="cy-GB" dirty="0" err="1">
                <a:latin typeface="Lucida Sans" panose="020B0602030504020204" pitchFamily="34" charset="0"/>
              </a:rPr>
              <a:t>cyntaf</a:t>
            </a:r>
            <a:endParaRPr lang="en-GB" altLang="cy-GB" dirty="0">
              <a:latin typeface="Lucida Sans" panose="020B0602030504020204" pitchFamily="34" charset="0"/>
            </a:endParaRPr>
          </a:p>
          <a:p>
            <a:pPr eaLnBrk="1" hangingPunct="1"/>
            <a:r>
              <a:rPr lang="en-GB" altLang="cy-GB" dirty="0" err="1" smtClean="0">
                <a:latin typeface="Lucida Sans" panose="020B0602030504020204" pitchFamily="34" charset="0"/>
              </a:rPr>
              <a:t>Lleferydd</a:t>
            </a:r>
            <a:r>
              <a:rPr lang="en-GB" altLang="cy-GB" dirty="0" smtClean="0">
                <a:latin typeface="Lucida Sans" panose="020B0602030504020204" pitchFamily="34" charset="0"/>
              </a:rPr>
              <a:t> </a:t>
            </a:r>
            <a:r>
              <a:rPr lang="en-GB" altLang="cy-GB" dirty="0" err="1" smtClean="0">
                <a:latin typeface="Lucida Sans" panose="020B0602030504020204" pitchFamily="34" charset="0"/>
              </a:rPr>
              <a:t>oedolion</a:t>
            </a:r>
            <a:r>
              <a:rPr lang="en-GB" altLang="cy-GB" dirty="0" smtClean="0">
                <a:latin typeface="Lucida Sans" panose="020B0602030504020204" pitchFamily="34" charset="0"/>
              </a:rPr>
              <a:t> </a:t>
            </a:r>
            <a:endParaRPr lang="en-GB" altLang="cy-GB" dirty="0">
              <a:latin typeface="Lucida Sans" panose="020B0602030504020204" pitchFamily="34" charset="0"/>
            </a:endParaRPr>
          </a:p>
          <a:p>
            <a:pPr eaLnBrk="1" hangingPunct="1"/>
            <a:r>
              <a:rPr lang="en-GB" altLang="cy-GB" dirty="0" err="1">
                <a:latin typeface="Lucida Sans" panose="020B0602030504020204" pitchFamily="34" charset="0"/>
              </a:rPr>
              <a:t>Enwi</a:t>
            </a:r>
            <a:r>
              <a:rPr lang="en-GB" altLang="cy-GB" dirty="0">
                <a:latin typeface="Lucida Sans" panose="020B0602030504020204" pitchFamily="34" charset="0"/>
              </a:rPr>
              <a:t> a </a:t>
            </a:r>
            <a:r>
              <a:rPr lang="en-GB" altLang="cy-GB" dirty="0" err="1">
                <a:latin typeface="Lucida Sans" panose="020B0602030504020204" pitchFamily="34" charset="0"/>
              </a:rPr>
              <a:t>datblygiad</a:t>
            </a:r>
            <a:r>
              <a:rPr lang="en-GB" altLang="cy-GB" dirty="0">
                <a:latin typeface="Lucida Sans" panose="020B0602030504020204" pitchFamily="34" charset="0"/>
              </a:rPr>
              <a:t> </a:t>
            </a:r>
            <a:r>
              <a:rPr lang="en-GB" altLang="cy-GB" dirty="0" err="1" smtClean="0">
                <a:latin typeface="Lucida Sans" panose="020B0602030504020204" pitchFamily="34" charset="0"/>
              </a:rPr>
              <a:t>geiriadurol</a:t>
            </a:r>
            <a:endParaRPr lang="en-GB" altLang="cy-GB" dirty="0">
              <a:latin typeface="Lucida Sans" panose="020B0602030504020204" pitchFamily="34" charset="0"/>
            </a:endParaRPr>
          </a:p>
        </p:txBody>
      </p:sp>
      <p:sp>
        <p:nvSpPr>
          <p:cNvPr id="6148" name="Content Placeholder 5"/>
          <p:cNvSpPr>
            <a:spLocks noGrp="1"/>
          </p:cNvSpPr>
          <p:nvPr>
            <p:ph sz="half" idx="2"/>
          </p:nvPr>
        </p:nvSpPr>
        <p:spPr>
          <a:xfrm>
            <a:off x="4648200" y="1772816"/>
            <a:ext cx="4244280" cy="4353347"/>
          </a:xfrm>
        </p:spPr>
        <p:txBody>
          <a:bodyPr/>
          <a:lstStyle/>
          <a:p>
            <a:pPr eaLnBrk="1" hangingPunct="1"/>
            <a:r>
              <a:rPr lang="en-GB" altLang="cy-GB" dirty="0" smtClean="0">
                <a:solidFill>
                  <a:srgbClr val="0000FF"/>
                </a:solidFill>
                <a:latin typeface="Lucida Sans" panose="020B0602030504020204" pitchFamily="34" charset="0"/>
              </a:rPr>
              <a:t>Stages of language acquisition</a:t>
            </a:r>
          </a:p>
          <a:p>
            <a:pPr eaLnBrk="1" hangingPunct="1"/>
            <a:r>
              <a:rPr lang="en-US" altLang="cy-GB" dirty="0">
                <a:solidFill>
                  <a:srgbClr val="0000FF"/>
                </a:solidFill>
                <a:latin typeface="Lucida Sans" panose="020B0602030504020204" pitchFamily="34" charset="0"/>
              </a:rPr>
              <a:t>Holophrastic phase</a:t>
            </a:r>
          </a:p>
          <a:p>
            <a:pPr eaLnBrk="1" hangingPunct="1"/>
            <a:r>
              <a:rPr lang="en-US" altLang="cy-GB" dirty="0">
                <a:solidFill>
                  <a:srgbClr val="0000FF"/>
                </a:solidFill>
                <a:latin typeface="Lucida Sans" panose="020B0602030504020204" pitchFamily="34" charset="0"/>
              </a:rPr>
              <a:t>First words</a:t>
            </a:r>
          </a:p>
          <a:p>
            <a:pPr eaLnBrk="1" hangingPunct="1"/>
            <a:r>
              <a:rPr lang="en-US" altLang="cy-GB" dirty="0" smtClean="0">
                <a:solidFill>
                  <a:srgbClr val="0000FF"/>
                </a:solidFill>
                <a:latin typeface="Lucida Sans" panose="020B0602030504020204" pitchFamily="34" charset="0"/>
              </a:rPr>
              <a:t>Adults’ speech</a:t>
            </a:r>
            <a:endParaRPr lang="en-US" altLang="cy-GB" dirty="0">
              <a:solidFill>
                <a:srgbClr val="0000FF"/>
              </a:solidFill>
              <a:latin typeface="Lucida Sans" panose="020B0602030504020204" pitchFamily="34" charset="0"/>
            </a:endParaRPr>
          </a:p>
          <a:p>
            <a:pPr eaLnBrk="1" hangingPunct="1"/>
            <a:r>
              <a:rPr lang="en-US" altLang="cy-GB" dirty="0">
                <a:solidFill>
                  <a:srgbClr val="0000FF"/>
                </a:solidFill>
                <a:latin typeface="Lucida Sans" panose="020B0602030504020204" pitchFamily="34" charset="0"/>
              </a:rPr>
              <a:t>Naming and lexical </a:t>
            </a:r>
            <a:r>
              <a:rPr lang="en-US" altLang="cy-GB" dirty="0" smtClean="0">
                <a:solidFill>
                  <a:srgbClr val="0000FF"/>
                </a:solidFill>
                <a:latin typeface="Lucida Sans" panose="020B0602030504020204" pitchFamily="34" charset="0"/>
              </a:rPr>
              <a:t>development</a:t>
            </a:r>
            <a:endParaRPr lang="en-US" altLang="cy-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390546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smtClean="0">
                <a:latin typeface="Lucida Sans" panose="020B0602030504020204" pitchFamily="34" charset="0"/>
              </a:rPr>
              <a:t>Sgiliau </a:t>
            </a:r>
            <a:r>
              <a:rPr lang="en-GB" sz="3600" dirty="0" err="1" smtClean="0">
                <a:latin typeface="Lucida Sans" panose="020B0602030504020204" pitchFamily="34" charset="0"/>
              </a:rPr>
              <a:t>Cyflogadwyedd</a:t>
            </a:r>
            <a:r>
              <a:rPr lang="en-GB" sz="3600" dirty="0" smtClean="0">
                <a:latin typeface="Lucida Sans" panose="020B0602030504020204" pitchFamily="34" charset="0"/>
              </a:rPr>
              <a:t>/</a:t>
            </a:r>
            <a:r>
              <a:rPr lang="en-GB" sz="3600" dirty="0" err="1" smtClean="0">
                <a:latin typeface="Lucida Sans" panose="020B0602030504020204" pitchFamily="34" charset="0"/>
              </a:rPr>
              <a:t>Trosglwyddadwy</a:t>
            </a:r>
            <a:r>
              <a:rPr lang="en-GB" dirty="0" smtClean="0">
                <a:latin typeface="Lucida Sans" panose="020B0602030504020204" pitchFamily="34" charset="0"/>
              </a:rPr>
              <a:t/>
            </a:r>
            <a:br>
              <a:rPr lang="en-GB" dirty="0" smtClean="0">
                <a:latin typeface="Lucida Sans" panose="020B0602030504020204" pitchFamily="34" charset="0"/>
              </a:rPr>
            </a:br>
            <a:r>
              <a:rPr lang="en-GB" sz="3600" dirty="0" smtClean="0">
                <a:solidFill>
                  <a:srgbClr val="0000FF"/>
                </a:solidFill>
                <a:latin typeface="Lucida Sans" panose="020B0602030504020204" pitchFamily="34" charset="0"/>
              </a:rPr>
              <a:t>Employability/Transferable Skills</a:t>
            </a:r>
            <a:endParaRPr lang="en-US" sz="36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457200" y="1825625"/>
            <a:ext cx="4038600" cy="3763616"/>
          </a:xfrm>
        </p:spPr>
        <p:txBody>
          <a:bodyPr/>
          <a:lstStyle/>
          <a:p>
            <a:r>
              <a:rPr lang="en-GB" dirty="0" err="1" smtClean="0">
                <a:latin typeface="Lucida Sans" panose="020B0602030504020204" pitchFamily="34" charset="0"/>
              </a:rPr>
              <a:t>Trefnu</a:t>
            </a:r>
            <a:endParaRPr lang="en-GB" dirty="0" smtClean="0">
              <a:latin typeface="Lucida Sans" panose="020B0602030504020204" pitchFamily="34" charset="0"/>
            </a:endParaRPr>
          </a:p>
          <a:p>
            <a:r>
              <a:rPr lang="en-GB" dirty="0" err="1" smtClean="0">
                <a:latin typeface="Lucida Sans" panose="020B0602030504020204" pitchFamily="34" charset="0"/>
              </a:rPr>
              <a:t>Cynllunio</a:t>
            </a:r>
            <a:endParaRPr lang="en-GB" dirty="0" smtClean="0">
              <a:latin typeface="Lucida Sans" panose="020B0602030504020204" pitchFamily="34" charset="0"/>
            </a:endParaRPr>
          </a:p>
          <a:p>
            <a:r>
              <a:rPr lang="en-GB" dirty="0" err="1" smtClean="0">
                <a:latin typeface="Lucida Sans" panose="020B0602030504020204" pitchFamily="34" charset="0"/>
              </a:rPr>
              <a:t>Ymchwilio</a:t>
            </a:r>
            <a:endParaRPr lang="en-GB" dirty="0">
              <a:latin typeface="Lucida Sans" panose="020B0602030504020204" pitchFamily="34" charset="0"/>
            </a:endParaRPr>
          </a:p>
          <a:p>
            <a:r>
              <a:rPr lang="en-GB" dirty="0" err="1" smtClean="0">
                <a:latin typeface="Lucida Sans" panose="020B0602030504020204" pitchFamily="34" charset="0"/>
              </a:rPr>
              <a:t>Cymryd</a:t>
            </a:r>
            <a:r>
              <a:rPr lang="en-GB" dirty="0" smtClean="0">
                <a:latin typeface="Lucida Sans" panose="020B0602030504020204" pitchFamily="34" charset="0"/>
              </a:rPr>
              <a:t> </a:t>
            </a:r>
            <a:r>
              <a:rPr lang="en-GB" dirty="0" err="1" smtClean="0">
                <a:latin typeface="Lucida Sans" panose="020B0602030504020204" pitchFamily="34" charset="0"/>
              </a:rPr>
              <a:t>nodiadau</a:t>
            </a:r>
            <a:endParaRPr lang="en-US"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00FF"/>
                </a:solidFill>
                <a:latin typeface="Lucida Sans" panose="020B0602030504020204" pitchFamily="34" charset="0"/>
              </a:rPr>
              <a:t>Organisation</a:t>
            </a:r>
          </a:p>
          <a:p>
            <a:r>
              <a:rPr lang="en-GB" dirty="0" smtClean="0">
                <a:solidFill>
                  <a:srgbClr val="0000FF"/>
                </a:solidFill>
                <a:latin typeface="Lucida Sans" panose="020B0602030504020204" pitchFamily="34" charset="0"/>
              </a:rPr>
              <a:t>Planning</a:t>
            </a:r>
          </a:p>
          <a:p>
            <a:r>
              <a:rPr lang="en-GB" dirty="0" smtClean="0">
                <a:solidFill>
                  <a:srgbClr val="0000FF"/>
                </a:solidFill>
                <a:latin typeface="Lucida Sans" panose="020B0602030504020204" pitchFamily="34" charset="0"/>
              </a:rPr>
              <a:t>Researching</a:t>
            </a:r>
          </a:p>
          <a:p>
            <a:r>
              <a:rPr lang="en-GB" dirty="0" smtClean="0">
                <a:solidFill>
                  <a:srgbClr val="0000FF"/>
                </a:solidFill>
                <a:latin typeface="Lucida Sans" panose="020B0602030504020204" pitchFamily="34" charset="0"/>
              </a:rPr>
              <a:t>Note taking</a:t>
            </a:r>
          </a:p>
        </p:txBody>
      </p:sp>
    </p:spTree>
    <p:extLst>
      <p:ext uri="{BB962C8B-B14F-4D97-AF65-F5344CB8AC3E}">
        <p14:creationId xmlns:p14="http://schemas.microsoft.com/office/powerpoint/2010/main" val="2655663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smtClean="0">
                <a:latin typeface="Lucida Sans" panose="020B0602030504020204" pitchFamily="34" charset="0"/>
              </a:rPr>
              <a:t>Adnoddau</a:t>
            </a:r>
            <a:r>
              <a:rPr lang="en-GB" dirty="0" smtClean="0">
                <a:latin typeface="Lucida Sans" panose="020B0602030504020204" pitchFamily="34" charset="0"/>
              </a:rPr>
              <a:t/>
            </a:r>
            <a:br>
              <a:rPr lang="en-GB" dirty="0" smtClean="0">
                <a:latin typeface="Lucida Sans" panose="020B0602030504020204" pitchFamily="34" charset="0"/>
              </a:rPr>
            </a:br>
            <a:r>
              <a:rPr lang="en-GB" sz="3600" dirty="0" smtClean="0">
                <a:solidFill>
                  <a:srgbClr val="0000FF"/>
                </a:solidFill>
                <a:latin typeface="Lucida Sans" panose="020B0602030504020204" pitchFamily="34" charset="0"/>
              </a:rPr>
              <a:t>Resources</a:t>
            </a:r>
            <a:endParaRPr lang="en-US" sz="36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457200" y="1600201"/>
            <a:ext cx="4038600" cy="3989040"/>
          </a:xfrm>
        </p:spPr>
        <p:txBody>
          <a:bodyPr/>
          <a:lstStyle/>
          <a:p>
            <a:r>
              <a:rPr lang="en-US" dirty="0" err="1" smtClean="0">
                <a:latin typeface="Lucida Sans" panose="020B0602030504020204" pitchFamily="34" charset="0"/>
              </a:rPr>
              <a:t>Cyflwyniad</a:t>
            </a:r>
            <a:r>
              <a:rPr lang="en-US" dirty="0" smtClean="0">
                <a:latin typeface="Lucida Sans" panose="020B0602030504020204" pitchFamily="34" charset="0"/>
              </a:rPr>
              <a:t> PP</a:t>
            </a:r>
          </a:p>
          <a:p>
            <a:r>
              <a:rPr lang="en-US" dirty="0" err="1" smtClean="0">
                <a:latin typeface="Lucida Sans" panose="020B0602030504020204" pitchFamily="34" charset="0"/>
              </a:rPr>
              <a:t>Clipiau</a:t>
            </a:r>
            <a:r>
              <a:rPr lang="en-US" dirty="0" smtClean="0">
                <a:latin typeface="Lucida Sans" panose="020B0602030504020204" pitchFamily="34" charset="0"/>
              </a:rPr>
              <a:t> </a:t>
            </a:r>
            <a:r>
              <a:rPr lang="en-US" dirty="0" err="1" smtClean="0">
                <a:latin typeface="Lucida Sans" panose="020B0602030504020204" pitchFamily="34" charset="0"/>
              </a:rPr>
              <a:t>fideo</a:t>
            </a:r>
            <a:endParaRPr lang="en-US" dirty="0" smtClean="0">
              <a:latin typeface="Lucida Sans" panose="020B0602030504020204" pitchFamily="34" charset="0"/>
            </a:endParaRPr>
          </a:p>
          <a:p>
            <a:r>
              <a:rPr lang="en-US" dirty="0" err="1" smtClean="0">
                <a:latin typeface="Lucida Sans" panose="020B0602030504020204" pitchFamily="34" charset="0"/>
              </a:rPr>
              <a:t>Erthyglau</a:t>
            </a:r>
            <a:endParaRPr lang="en-US" dirty="0" smtClean="0">
              <a:latin typeface="Lucida Sans" panose="020B0602030504020204" pitchFamily="34" charset="0"/>
            </a:endParaRPr>
          </a:p>
          <a:p>
            <a:r>
              <a:rPr lang="en-US" dirty="0" err="1" smtClean="0">
                <a:latin typeface="Lucida Sans" panose="020B0602030504020204" pitchFamily="34" charset="0"/>
              </a:rPr>
              <a:t>Dyfyniadau</a:t>
            </a:r>
            <a:endParaRPr lang="en-US" dirty="0" smtClean="0">
              <a:latin typeface="Lucida Sans" panose="020B0602030504020204" pitchFamily="34" charset="0"/>
            </a:endParaRPr>
          </a:p>
          <a:p>
            <a:r>
              <a:rPr lang="en-US" dirty="0" err="1" smtClean="0">
                <a:latin typeface="Lucida Sans" panose="020B0602030504020204" pitchFamily="34" charset="0"/>
              </a:rPr>
              <a:t>Ymchwil</a:t>
            </a:r>
            <a:r>
              <a:rPr lang="en-US" dirty="0" smtClean="0">
                <a:latin typeface="Lucida Sans" panose="020B0602030504020204" pitchFamily="34" charset="0"/>
              </a:rPr>
              <a:t/>
            </a:r>
            <a:br>
              <a:rPr lang="en-US" dirty="0" smtClean="0">
                <a:latin typeface="Lucida Sans" panose="020B0602030504020204" pitchFamily="34" charset="0"/>
              </a:rPr>
            </a:br>
            <a:endParaRPr lang="en-US" dirty="0">
              <a:latin typeface="Lucida Sans" panose="020B0602030504020204" pitchFamily="34" charset="0"/>
            </a:endParaRPr>
          </a:p>
        </p:txBody>
      </p:sp>
      <p:sp>
        <p:nvSpPr>
          <p:cNvPr id="4" name="Content Placeholder 3"/>
          <p:cNvSpPr>
            <a:spLocks noGrp="1"/>
          </p:cNvSpPr>
          <p:nvPr>
            <p:ph sz="half" idx="2"/>
          </p:nvPr>
        </p:nvSpPr>
        <p:spPr>
          <a:xfrm>
            <a:off x="4629150" y="1600201"/>
            <a:ext cx="3886200" cy="4576762"/>
          </a:xfrm>
        </p:spPr>
        <p:txBody>
          <a:bodyPr/>
          <a:lstStyle/>
          <a:p>
            <a:r>
              <a:rPr lang="en-GB" dirty="0" smtClean="0">
                <a:solidFill>
                  <a:srgbClr val="0000FF"/>
                </a:solidFill>
                <a:latin typeface="Lucida Sans" panose="020B0602030504020204" pitchFamily="34" charset="0"/>
              </a:rPr>
              <a:t>PP presentation</a:t>
            </a:r>
          </a:p>
          <a:p>
            <a:r>
              <a:rPr lang="en-GB" dirty="0" smtClean="0">
                <a:solidFill>
                  <a:srgbClr val="0000FF"/>
                </a:solidFill>
                <a:latin typeface="Lucida Sans" panose="020B0602030504020204" pitchFamily="34" charset="0"/>
              </a:rPr>
              <a:t>Video clips</a:t>
            </a:r>
          </a:p>
          <a:p>
            <a:r>
              <a:rPr lang="en-GB" dirty="0" smtClean="0">
                <a:solidFill>
                  <a:srgbClr val="0000FF"/>
                </a:solidFill>
                <a:latin typeface="Lucida Sans" panose="020B0602030504020204" pitchFamily="34" charset="0"/>
              </a:rPr>
              <a:t>Articles</a:t>
            </a:r>
          </a:p>
          <a:p>
            <a:r>
              <a:rPr lang="en-GB" dirty="0" smtClean="0">
                <a:solidFill>
                  <a:srgbClr val="0000FF"/>
                </a:solidFill>
                <a:latin typeface="Lucida Sans" panose="020B0602030504020204" pitchFamily="34" charset="0"/>
              </a:rPr>
              <a:t>Quotations</a:t>
            </a:r>
          </a:p>
          <a:p>
            <a:r>
              <a:rPr lang="en-GB" dirty="0" smtClean="0">
                <a:solidFill>
                  <a:srgbClr val="0000FF"/>
                </a:solidFill>
                <a:latin typeface="Lucida Sans" panose="020B0602030504020204" pitchFamily="34" charset="0"/>
              </a:rPr>
              <a:t>Research</a:t>
            </a:r>
          </a:p>
        </p:txBody>
      </p:sp>
    </p:spTree>
    <p:extLst>
      <p:ext uri="{BB962C8B-B14F-4D97-AF65-F5344CB8AC3E}">
        <p14:creationId xmlns:p14="http://schemas.microsoft.com/office/powerpoint/2010/main" val="445709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err="1" smtClean="0">
                <a:latin typeface="Lucida Sans" panose="020B0602030504020204" pitchFamily="34" charset="0"/>
              </a:rPr>
              <a:t>Rhaglen</a:t>
            </a:r>
            <a:r>
              <a:rPr lang="en-GB" sz="3200" dirty="0" smtClean="0">
                <a:latin typeface="Lucida Sans" panose="020B0602030504020204" pitchFamily="34" charset="0"/>
              </a:rPr>
              <a:t> </a:t>
            </a:r>
            <a:r>
              <a:rPr lang="en-GB" sz="3200" b="1" dirty="0" err="1" smtClean="0">
                <a:latin typeface="Lucida Sans" panose="020B0602030504020204" pitchFamily="34" charset="0"/>
              </a:rPr>
              <a:t>Ymarferydd</a:t>
            </a:r>
            <a:r>
              <a:rPr lang="en-GB" sz="3200" b="1" dirty="0" smtClean="0">
                <a:latin typeface="Lucida Sans" panose="020B0602030504020204" pitchFamily="34" charset="0"/>
              </a:rPr>
              <a:t> </a:t>
            </a:r>
            <a:r>
              <a:rPr lang="en-GB" sz="3200" b="1" dirty="0" err="1" smtClean="0">
                <a:latin typeface="Lucida Sans" panose="020B0602030504020204" pitchFamily="34" charset="0"/>
              </a:rPr>
              <a:t>Blynyddoedd</a:t>
            </a:r>
            <a:r>
              <a:rPr lang="en-GB" sz="3200" b="1" dirty="0" smtClean="0">
                <a:latin typeface="Lucida Sans" panose="020B0602030504020204" pitchFamily="34" charset="0"/>
              </a:rPr>
              <a:t> </a:t>
            </a:r>
            <a:r>
              <a:rPr lang="en-GB" sz="3200" b="1" dirty="0" err="1" smtClean="0">
                <a:latin typeface="Lucida Sans" panose="020B0602030504020204" pitchFamily="34" charset="0"/>
              </a:rPr>
              <a:t>Cynnar</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b="1" dirty="0" smtClean="0">
                <a:solidFill>
                  <a:srgbClr val="0000FF"/>
                </a:solidFill>
                <a:latin typeface="Lucida Sans" panose="020B0602030504020204" pitchFamily="34" charset="0"/>
              </a:rPr>
              <a:t>Early Years Practitioner </a:t>
            </a:r>
            <a:r>
              <a:rPr lang="en-GB" sz="3200" dirty="0" smtClean="0">
                <a:solidFill>
                  <a:srgbClr val="0000FF"/>
                </a:solidFill>
                <a:latin typeface="Lucida Sans" panose="020B0602030504020204" pitchFamily="34" charset="0"/>
              </a:rPr>
              <a:t>programme</a:t>
            </a:r>
            <a:endParaRPr lang="en-US" sz="32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628650" y="1825625"/>
            <a:ext cx="3886200" cy="3619599"/>
          </a:xfrm>
        </p:spPr>
        <p:txBody>
          <a:bodyPr>
            <a:normAutofit fontScale="92500" lnSpcReduction="10000"/>
          </a:bodyPr>
          <a:lstStyle/>
          <a:p>
            <a:r>
              <a:rPr lang="en-GB" dirty="0" err="1" smtClean="0">
                <a:latin typeface="Lucida Sans" panose="020B0602030504020204" pitchFamily="34" charset="0"/>
              </a:rPr>
              <a:t>Meini</a:t>
            </a:r>
            <a:r>
              <a:rPr lang="en-GB" dirty="0" smtClean="0">
                <a:latin typeface="Lucida Sans" panose="020B0602030504020204" pitchFamily="34" charset="0"/>
              </a:rPr>
              <a:t> </a:t>
            </a:r>
            <a:r>
              <a:rPr lang="en-GB" dirty="0" err="1" smtClean="0">
                <a:latin typeface="Lucida Sans" panose="020B0602030504020204" pitchFamily="34" charset="0"/>
              </a:rPr>
              <a:t>prawf</a:t>
            </a:r>
            <a:r>
              <a:rPr lang="en-GB" dirty="0" smtClean="0">
                <a:latin typeface="Lucida Sans" panose="020B0602030504020204" pitchFamily="34" charset="0"/>
              </a:rPr>
              <a:t> y NOS a </a:t>
            </a:r>
            <a:r>
              <a:rPr lang="en-GB" dirty="0" err="1" smtClean="0">
                <a:latin typeface="Lucida Sans" panose="020B0602030504020204" pitchFamily="34" charset="0"/>
              </a:rPr>
              <a:t>gyflawnwyd</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y </a:t>
            </a:r>
            <a:r>
              <a:rPr lang="en-GB" dirty="0" err="1" smtClean="0">
                <a:latin typeface="Lucida Sans" panose="020B0602030504020204" pitchFamily="34" charset="0"/>
              </a:rPr>
              <a:t>ddarlith</a:t>
            </a:r>
            <a:r>
              <a:rPr lang="en-GB" dirty="0" smtClean="0">
                <a:latin typeface="Lucida Sans" panose="020B0602030504020204" pitchFamily="34" charset="0"/>
              </a:rPr>
              <a:t> hon:</a:t>
            </a:r>
          </a:p>
          <a:p>
            <a:pPr marL="0" indent="0">
              <a:buNone/>
            </a:pPr>
            <a:endParaRPr lang="en-GB" dirty="0" smtClean="0">
              <a:latin typeface="Lucida Sans" panose="020B0602030504020204" pitchFamily="34" charset="0"/>
            </a:endParaRPr>
          </a:p>
          <a:p>
            <a:pPr marL="0" indent="0">
              <a:buNone/>
            </a:pPr>
            <a:r>
              <a:rPr lang="en-GB" dirty="0">
                <a:latin typeface="Lucida Sans" panose="020B0602030504020204" pitchFamily="34" charset="0"/>
              </a:rPr>
              <a:t>Craidd – K24</a:t>
            </a:r>
          </a:p>
          <a:p>
            <a:pPr marL="0" indent="0">
              <a:buNone/>
            </a:pPr>
            <a:r>
              <a:rPr lang="en-GB" dirty="0">
                <a:latin typeface="Lucida Sans" panose="020B0602030504020204" pitchFamily="34" charset="0"/>
              </a:rPr>
              <a:t>0401 – K56</a:t>
            </a:r>
          </a:p>
          <a:p>
            <a:pPr marL="0" indent="0">
              <a:buNone/>
            </a:pPr>
            <a:r>
              <a:rPr lang="en-GB" dirty="0">
                <a:latin typeface="Lucida Sans" panose="020B0602030504020204" pitchFamily="34" charset="0"/>
              </a:rPr>
              <a:t>0403 – K57</a:t>
            </a:r>
          </a:p>
          <a:p>
            <a:pPr marL="0" indent="0">
              <a:buNone/>
            </a:pPr>
            <a:r>
              <a:rPr lang="en-GB" dirty="0">
                <a:latin typeface="Lucida Sans" panose="020B0602030504020204" pitchFamily="34" charset="0"/>
              </a:rPr>
              <a:t>0409 – K62, K63, K67, K71</a:t>
            </a:r>
          </a:p>
        </p:txBody>
      </p:sp>
      <p:sp>
        <p:nvSpPr>
          <p:cNvPr id="4" name="Content Placeholder 3"/>
          <p:cNvSpPr>
            <a:spLocks noGrp="1"/>
          </p:cNvSpPr>
          <p:nvPr>
            <p:ph sz="half" idx="2"/>
          </p:nvPr>
        </p:nvSpPr>
        <p:spPr/>
        <p:txBody>
          <a:bodyPr>
            <a:normAutofit fontScale="92500" lnSpcReduction="10000"/>
          </a:bodyPr>
          <a:lstStyle/>
          <a:p>
            <a:pPr marL="0" indent="0">
              <a:buNone/>
            </a:pPr>
            <a:r>
              <a:rPr lang="en-GB" dirty="0" smtClean="0">
                <a:solidFill>
                  <a:srgbClr val="0000FF"/>
                </a:solidFill>
                <a:latin typeface="Lucida Sans" panose="020B0602030504020204" pitchFamily="34" charset="0"/>
              </a:rPr>
              <a:t>The NOS criteria met in this lecture:</a:t>
            </a:r>
          </a:p>
          <a:p>
            <a:pPr marL="0" indent="0">
              <a:buNone/>
            </a:pPr>
            <a:endParaRPr lang="en-GB" dirty="0" smtClean="0">
              <a:solidFill>
                <a:srgbClr val="0000FF"/>
              </a:solidFill>
              <a:latin typeface="Lucida Sans" panose="020B0602030504020204" pitchFamily="34" charset="0"/>
            </a:endParaRPr>
          </a:p>
          <a:p>
            <a:pPr marL="0" indent="0">
              <a:buNone/>
            </a:pPr>
            <a:endParaRPr lang="en-GB" dirty="0" smtClean="0">
              <a:solidFill>
                <a:srgbClr val="0000FF"/>
              </a:solidFill>
              <a:latin typeface="Lucida Sans" panose="020B0602030504020204" pitchFamily="34" charset="0"/>
            </a:endParaRPr>
          </a:p>
          <a:p>
            <a:pPr marL="0" indent="0">
              <a:buNone/>
            </a:pPr>
            <a:r>
              <a:rPr lang="en-GB" dirty="0">
                <a:solidFill>
                  <a:srgbClr val="0000FF"/>
                </a:solidFill>
                <a:latin typeface="Lucida Sans" panose="020B0602030504020204" pitchFamily="34" charset="0"/>
              </a:rPr>
              <a:t>Core – K24</a:t>
            </a:r>
          </a:p>
          <a:p>
            <a:pPr marL="0" indent="0">
              <a:buNone/>
            </a:pPr>
            <a:r>
              <a:rPr lang="en-GB" dirty="0">
                <a:solidFill>
                  <a:srgbClr val="0000FF"/>
                </a:solidFill>
                <a:latin typeface="Lucida Sans" panose="020B0602030504020204" pitchFamily="34" charset="0"/>
              </a:rPr>
              <a:t>0401 – K56</a:t>
            </a:r>
          </a:p>
          <a:p>
            <a:pPr marL="0" indent="0">
              <a:buNone/>
            </a:pPr>
            <a:r>
              <a:rPr lang="en-GB" dirty="0">
                <a:solidFill>
                  <a:srgbClr val="0000FF"/>
                </a:solidFill>
                <a:latin typeface="Lucida Sans" panose="020B0602030504020204" pitchFamily="34" charset="0"/>
              </a:rPr>
              <a:t>0403 – K57</a:t>
            </a:r>
          </a:p>
          <a:p>
            <a:pPr marL="0" indent="0">
              <a:buNone/>
            </a:pPr>
            <a:r>
              <a:rPr lang="en-GB" dirty="0">
                <a:solidFill>
                  <a:srgbClr val="0000FF"/>
                </a:solidFill>
                <a:latin typeface="Lucida Sans" panose="020B0602030504020204" pitchFamily="34" charset="0"/>
              </a:rPr>
              <a:t>0409 – K62, K63, K67, </a:t>
            </a:r>
            <a:r>
              <a:rPr lang="en-GB" dirty="0" smtClean="0">
                <a:solidFill>
                  <a:srgbClr val="0000FF"/>
                </a:solidFill>
                <a:latin typeface="Lucida Sans" panose="020B0602030504020204" pitchFamily="34" charset="0"/>
              </a:rPr>
              <a:t>K71</a:t>
            </a:r>
            <a:endParaRPr lang="en-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4236157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cy-GB" altLang="cy-GB" smtClean="0">
                <a:latin typeface="Lucida Sans" panose="020B0602030504020204" pitchFamily="34" charset="0"/>
              </a:rPr>
              <a:t>Babanod cyn llafar</a:t>
            </a:r>
            <a:r>
              <a:rPr lang="en-GB" altLang="cy-GB" smtClean="0">
                <a:latin typeface="Lucida Sans" panose="020B0602030504020204" pitchFamily="34" charset="0"/>
              </a:rPr>
              <a:t/>
            </a:r>
            <a:br>
              <a:rPr lang="en-GB" altLang="cy-GB" smtClean="0">
                <a:latin typeface="Lucida Sans" panose="020B0602030504020204" pitchFamily="34" charset="0"/>
              </a:rPr>
            </a:br>
            <a:r>
              <a:rPr lang="en-GB" altLang="cy-GB" smtClean="0">
                <a:solidFill>
                  <a:srgbClr val="0000FF"/>
                </a:solidFill>
                <a:latin typeface="Lucida Sans" panose="020B0602030504020204" pitchFamily="34" charset="0"/>
              </a:rPr>
              <a:t>Preverbal infants</a:t>
            </a:r>
            <a:endParaRPr lang="cy-GB" altLang="cy-GB" smtClean="0">
              <a:solidFill>
                <a:srgbClr val="0000FF"/>
              </a:solidFill>
              <a:latin typeface="Lucida Sans" panose="020B0602030504020204" pitchFamily="34" charset="0"/>
            </a:endParaRPr>
          </a:p>
        </p:txBody>
      </p:sp>
      <p:sp>
        <p:nvSpPr>
          <p:cNvPr id="7" name="Content Placeholder 6"/>
          <p:cNvSpPr>
            <a:spLocks noGrp="1"/>
          </p:cNvSpPr>
          <p:nvPr>
            <p:ph idx="1"/>
          </p:nvPr>
        </p:nvSpPr>
        <p:spPr>
          <a:xfrm>
            <a:off x="323528" y="1988841"/>
            <a:ext cx="8363272" cy="3528392"/>
          </a:xfrm>
        </p:spPr>
        <p:txBody>
          <a:bodyPr/>
          <a:lstStyle/>
          <a:p>
            <a:pPr marL="0" indent="0" algn="just">
              <a:buFontTx/>
              <a:buNone/>
              <a:defRPr/>
            </a:pPr>
            <a:r>
              <a:rPr lang="en-GB" i="1" dirty="0" smtClean="0"/>
              <a:t>“</a:t>
            </a:r>
            <a:r>
              <a:rPr lang="en-GB" i="1" dirty="0" err="1" smtClean="0"/>
              <a:t>Fetuses</a:t>
            </a:r>
            <a:r>
              <a:rPr lang="en-GB" i="1" dirty="0" smtClean="0"/>
              <a:t> </a:t>
            </a:r>
            <a:r>
              <a:rPr lang="en-GB" i="1" dirty="0"/>
              <a:t>are tuning their ears to the language they are going to acquire even before they are born, based on the speech signals available to them in utero. Pre-natal sensitivity to the rhythmic properties of language may provide children with one of the very first building blocks in acquiring language."</a:t>
            </a:r>
            <a:endParaRPr lang="en-US" i="1" dirty="0">
              <a:latin typeface="Lucida Sans" panose="020B0602040502020204" pitchFamily="34" charset="0"/>
            </a:endParaRPr>
          </a:p>
          <a:p>
            <a:pPr marL="0" indent="0" algn="r">
              <a:buFontTx/>
              <a:buNone/>
              <a:defRPr/>
            </a:pPr>
            <a:r>
              <a:rPr lang="en-US" sz="1800" dirty="0" smtClean="0">
                <a:latin typeface="Lucida Sans" panose="020B0602040502020204" pitchFamily="34" charset="0"/>
              </a:rPr>
              <a:t>(University of Kansas, 2017, p.2).</a:t>
            </a:r>
            <a:endParaRPr lang="en-US" sz="1800" dirty="0" smtClean="0">
              <a:latin typeface="Lucida Sans" panose="020B0602040502020204" pitchFamily="34" charset="0"/>
            </a:endParaRPr>
          </a:p>
          <a:p>
            <a:pPr marL="0" indent="0" algn="r">
              <a:buFontTx/>
              <a:buNone/>
              <a:defRPr/>
            </a:pPr>
            <a:endParaRPr lang="en-US" dirty="0" smtClean="0"/>
          </a:p>
          <a:p>
            <a:pPr>
              <a:defRPr/>
            </a:pPr>
            <a:endParaRPr lang="cy-GB" dirty="0"/>
          </a:p>
        </p:txBody>
      </p:sp>
    </p:spTree>
    <p:extLst>
      <p:ext uri="{BB962C8B-B14F-4D97-AF65-F5344CB8AC3E}">
        <p14:creationId xmlns:p14="http://schemas.microsoft.com/office/powerpoint/2010/main" val="23046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algn="l" eaLnBrk="1" hangingPunct="1"/>
            <a:r>
              <a:rPr lang="cy-GB" altLang="cy-GB" sz="3200" smtClean="0">
                <a:solidFill>
                  <a:schemeClr val="tx1"/>
                </a:solidFill>
                <a:latin typeface="Lucida Sans" panose="020B0602030504020204" pitchFamily="34" charset="0"/>
              </a:rPr>
              <a:t>Camau caffael iaith – yn y groth</a:t>
            </a:r>
            <a:r>
              <a:rPr lang="en-GB" altLang="cy-GB" sz="3200" smtClean="0">
                <a:solidFill>
                  <a:srgbClr val="0000FF"/>
                </a:solidFill>
                <a:latin typeface="Lucida Sans" panose="020B0602030504020204" pitchFamily="34" charset="0"/>
              </a:rPr>
              <a:t/>
            </a:r>
            <a:br>
              <a:rPr lang="en-GB" altLang="cy-GB" sz="3200" smtClean="0">
                <a:solidFill>
                  <a:srgbClr val="0000FF"/>
                </a:solidFill>
                <a:latin typeface="Lucida Sans" panose="020B0602030504020204" pitchFamily="34" charset="0"/>
              </a:rPr>
            </a:br>
            <a:r>
              <a:rPr lang="en-GB" altLang="cy-GB" sz="3200" smtClean="0">
                <a:solidFill>
                  <a:srgbClr val="0000FF"/>
                </a:solidFill>
                <a:latin typeface="Lucida Sans" panose="020B0602030504020204" pitchFamily="34" charset="0"/>
              </a:rPr>
              <a:t>Stages of language acquisition – in utero</a:t>
            </a:r>
            <a:endParaRPr lang="en-GB" altLang="cy-GB" sz="3200" smtClean="0">
              <a:solidFill>
                <a:schemeClr val="tx1"/>
              </a:solidFill>
              <a:latin typeface="Lucida Sans" panose="020B0602030504020204" pitchFamily="34" charset="0"/>
            </a:endParaRPr>
          </a:p>
        </p:txBody>
      </p:sp>
      <p:sp>
        <p:nvSpPr>
          <p:cNvPr id="3" name="Content Placeholder 2"/>
          <p:cNvSpPr>
            <a:spLocks noGrp="1"/>
          </p:cNvSpPr>
          <p:nvPr>
            <p:ph sz="half" idx="1"/>
          </p:nvPr>
        </p:nvSpPr>
        <p:spPr/>
        <p:txBody>
          <a:bodyPr/>
          <a:lstStyle/>
          <a:p>
            <a:pPr>
              <a:defRPr/>
            </a:pPr>
            <a:r>
              <a:rPr lang="cy-GB" dirty="0">
                <a:latin typeface="Lucida Sans" panose="020B0602040502020204" pitchFamily="34" charset="0"/>
              </a:rPr>
              <a:t>Babanod yn clywed yn y groth (Prawf Cyflymder Calon </a:t>
            </a:r>
            <a:r>
              <a:rPr lang="cy-GB" dirty="0" err="1">
                <a:latin typeface="Lucida Sans" panose="020B0602040502020204" pitchFamily="34" charset="0"/>
              </a:rPr>
              <a:t>Ffoetaidd</a:t>
            </a:r>
            <a:r>
              <a:rPr lang="cy-GB" dirty="0">
                <a:latin typeface="Lucida Sans" panose="020B0602040502020204" pitchFamily="34" charset="0"/>
              </a:rPr>
              <a:t>)</a:t>
            </a:r>
          </a:p>
          <a:p>
            <a:pPr marL="0" indent="0">
              <a:buFontTx/>
              <a:buNone/>
              <a:defRPr/>
            </a:pPr>
            <a:r>
              <a:rPr lang="cy-GB" dirty="0">
                <a:latin typeface="Lucida Sans" panose="020B0602040502020204" pitchFamily="34" charset="0"/>
              </a:rPr>
              <a:t>	</a:t>
            </a:r>
          </a:p>
          <a:p>
            <a:pPr>
              <a:defRPr/>
            </a:pPr>
            <a:r>
              <a:rPr lang="cy-GB" dirty="0">
                <a:latin typeface="Lucida Sans" panose="020B0602040502020204" pitchFamily="34" charset="0"/>
              </a:rPr>
              <a:t>Gallu i wahaniaethu seiniau</a:t>
            </a:r>
          </a:p>
          <a:p>
            <a:pPr>
              <a:defRPr/>
            </a:pPr>
            <a:endParaRPr lang="cy-GB" dirty="0"/>
          </a:p>
        </p:txBody>
      </p:sp>
      <p:sp>
        <p:nvSpPr>
          <p:cNvPr id="10244" name="Content Placeholder 3"/>
          <p:cNvSpPr>
            <a:spLocks noGrp="1"/>
          </p:cNvSpPr>
          <p:nvPr>
            <p:ph sz="half" idx="2"/>
          </p:nvPr>
        </p:nvSpPr>
        <p:spPr/>
        <p:txBody>
          <a:bodyPr/>
          <a:lstStyle/>
          <a:p>
            <a:r>
              <a:rPr lang="en-US" altLang="cy-GB" smtClean="0">
                <a:solidFill>
                  <a:srgbClr val="0000FF"/>
                </a:solidFill>
                <a:latin typeface="Lucida Sans" panose="020B0602030504020204" pitchFamily="34" charset="0"/>
              </a:rPr>
              <a:t>Babies hear in the womb  (Foetal Heart Rate Test)</a:t>
            </a:r>
          </a:p>
          <a:p>
            <a:endParaRPr lang="en-US" altLang="cy-GB" smtClean="0">
              <a:solidFill>
                <a:srgbClr val="0000FF"/>
              </a:solidFill>
              <a:latin typeface="Lucida Sans" panose="020B0602030504020204" pitchFamily="34" charset="0"/>
            </a:endParaRPr>
          </a:p>
          <a:p>
            <a:r>
              <a:rPr lang="en-US" altLang="cy-GB" smtClean="0">
                <a:solidFill>
                  <a:srgbClr val="0000FF"/>
                </a:solidFill>
                <a:latin typeface="Lucida Sans" panose="020B0602030504020204" pitchFamily="34" charset="0"/>
              </a:rPr>
              <a:t>Ability to differentiate sounds</a:t>
            </a:r>
          </a:p>
          <a:p>
            <a:endParaRPr lang="cy-GB" altLang="cy-GB" smtClean="0"/>
          </a:p>
        </p:txBody>
      </p:sp>
    </p:spTree>
    <p:extLst>
      <p:ext uri="{BB962C8B-B14F-4D97-AF65-F5344CB8AC3E}">
        <p14:creationId xmlns:p14="http://schemas.microsoft.com/office/powerpoint/2010/main" val="41512125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algn="l"/>
            <a:r>
              <a:rPr lang="en-GB" altLang="cy-GB" sz="3600" smtClean="0">
                <a:latin typeface="Lucida Sans" panose="020B0602030504020204" pitchFamily="34" charset="0"/>
              </a:rPr>
              <a:t>Fideo</a:t>
            </a:r>
            <a:br>
              <a:rPr lang="en-GB" altLang="cy-GB" sz="3600" smtClean="0">
                <a:latin typeface="Lucida Sans" panose="020B0602030504020204" pitchFamily="34" charset="0"/>
              </a:rPr>
            </a:br>
            <a:r>
              <a:rPr lang="en-GB" altLang="cy-GB" sz="3600" smtClean="0">
                <a:solidFill>
                  <a:srgbClr val="0000FF"/>
                </a:solidFill>
                <a:latin typeface="Lucida Sans" panose="020B0602030504020204" pitchFamily="34" charset="0"/>
              </a:rPr>
              <a:t>Video</a:t>
            </a:r>
            <a:endParaRPr lang="cy-GB" altLang="cy-GB" sz="3600" smtClean="0">
              <a:solidFill>
                <a:srgbClr val="0000FF"/>
              </a:solidFill>
              <a:latin typeface="Lucida Sans" panose="020B0602030504020204" pitchFamily="34" charset="0"/>
            </a:endParaRPr>
          </a:p>
        </p:txBody>
      </p:sp>
      <p:sp>
        <p:nvSpPr>
          <p:cNvPr id="12291" name="Content Placeholder 1"/>
          <p:cNvSpPr>
            <a:spLocks noGrp="1"/>
          </p:cNvSpPr>
          <p:nvPr>
            <p:ph idx="1"/>
          </p:nvPr>
        </p:nvSpPr>
        <p:spPr/>
        <p:txBody>
          <a:bodyPr/>
          <a:lstStyle/>
          <a:p>
            <a:pPr marL="0" indent="0">
              <a:buFontTx/>
              <a:buNone/>
            </a:pPr>
            <a:r>
              <a:rPr lang="en-US" altLang="cy-GB" smtClean="0">
                <a:latin typeface="Lucida Sans" panose="020B0602030504020204" pitchFamily="34" charset="0"/>
                <a:hlinkClick r:id="rId3"/>
              </a:rPr>
              <a:t>LIFE IN THE WOMB BEFORE BIRTH senses hearing and touch part 8 – YouTube</a:t>
            </a:r>
            <a:endParaRPr lang="en-US" altLang="cy-GB" smtClean="0">
              <a:latin typeface="Lucida Sans" panose="020B0602030504020204" pitchFamily="34" charset="0"/>
            </a:endParaRPr>
          </a:p>
          <a:p>
            <a:pPr marL="0" indent="0">
              <a:buFontTx/>
              <a:buNone/>
            </a:pPr>
            <a:endParaRPr lang="en-US" altLang="cy-GB" smtClean="0">
              <a:latin typeface="Lucida Sans" panose="020B0602030504020204" pitchFamily="34" charset="0"/>
            </a:endParaRPr>
          </a:p>
          <a:p>
            <a:pPr marL="0" indent="0" algn="r">
              <a:buFontTx/>
              <a:buNone/>
            </a:pPr>
            <a:r>
              <a:rPr lang="en-US" altLang="cy-GB" smtClean="0">
                <a:latin typeface="Lucida Sans" panose="020B0602030504020204" pitchFamily="34" charset="0"/>
              </a:rPr>
              <a:t>(You Tube, 2009)</a:t>
            </a:r>
            <a:endParaRPr lang="cy-GB" altLang="cy-GB" smtClean="0">
              <a:latin typeface="Lucida Sans" panose="020B0602030504020204" pitchFamily="34" charset="0"/>
            </a:endParaRPr>
          </a:p>
        </p:txBody>
      </p:sp>
    </p:spTree>
    <p:extLst>
      <p:ext uri="{BB962C8B-B14F-4D97-AF65-F5344CB8AC3E}">
        <p14:creationId xmlns:p14="http://schemas.microsoft.com/office/powerpoint/2010/main" val="27287723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algn="l" eaLnBrk="1" hangingPunct="1"/>
            <a:r>
              <a:rPr lang="cy-GB" altLang="cy-GB" sz="3200" smtClean="0">
                <a:solidFill>
                  <a:schemeClr val="tx1"/>
                </a:solidFill>
                <a:latin typeface="Lucida Sans" panose="020B0602030504020204" pitchFamily="34" charset="0"/>
              </a:rPr>
              <a:t>Camau caffael iaith – yn y groth</a:t>
            </a:r>
            <a:r>
              <a:rPr lang="en-GB" altLang="cy-GB" sz="3200" smtClean="0">
                <a:solidFill>
                  <a:srgbClr val="0000FF"/>
                </a:solidFill>
                <a:latin typeface="Lucida Sans" panose="020B0602030504020204" pitchFamily="34" charset="0"/>
              </a:rPr>
              <a:t/>
            </a:r>
            <a:br>
              <a:rPr lang="en-GB" altLang="cy-GB" sz="3200" smtClean="0">
                <a:solidFill>
                  <a:srgbClr val="0000FF"/>
                </a:solidFill>
                <a:latin typeface="Lucida Sans" panose="020B0602030504020204" pitchFamily="34" charset="0"/>
              </a:rPr>
            </a:br>
            <a:r>
              <a:rPr lang="en-GB" altLang="cy-GB" sz="3200" smtClean="0">
                <a:solidFill>
                  <a:srgbClr val="0000FF"/>
                </a:solidFill>
                <a:latin typeface="Lucida Sans" panose="020B0602030504020204" pitchFamily="34" charset="0"/>
              </a:rPr>
              <a:t>Stages of language acquisition – in utero</a:t>
            </a:r>
            <a:endParaRPr lang="en-GB" altLang="cy-GB" sz="3200" smtClean="0">
              <a:solidFill>
                <a:schemeClr val="tx1"/>
              </a:solidFill>
              <a:latin typeface="Lucida Sans" panose="020B0602030504020204" pitchFamily="34" charset="0"/>
            </a:endParaRPr>
          </a:p>
        </p:txBody>
      </p:sp>
      <p:sp>
        <p:nvSpPr>
          <p:cNvPr id="3" name="Content Placeholder 2"/>
          <p:cNvSpPr>
            <a:spLocks noGrp="1"/>
          </p:cNvSpPr>
          <p:nvPr>
            <p:ph sz="half" idx="1"/>
          </p:nvPr>
        </p:nvSpPr>
        <p:spPr>
          <a:xfrm>
            <a:off x="467544" y="1825625"/>
            <a:ext cx="4047306" cy="4351338"/>
          </a:xfrm>
        </p:spPr>
        <p:txBody>
          <a:bodyPr>
            <a:normAutofit lnSpcReduction="10000"/>
          </a:bodyPr>
          <a:lstStyle/>
          <a:p>
            <a:pPr>
              <a:defRPr/>
            </a:pPr>
            <a:r>
              <a:rPr lang="cy-GB" dirty="0">
                <a:latin typeface="Lucida Sans" panose="020B0602040502020204" pitchFamily="34" charset="0"/>
              </a:rPr>
              <a:t>Y</a:t>
            </a:r>
            <a:r>
              <a:rPr lang="cy-GB" dirty="0" smtClean="0">
                <a:latin typeface="Lucida Sans" panose="020B0602040502020204" pitchFamily="34" charset="0"/>
              </a:rPr>
              <a:t>mateb </a:t>
            </a:r>
            <a:r>
              <a:rPr lang="cy-GB" dirty="0">
                <a:latin typeface="Lucida Sans" panose="020B0602040502020204" pitchFamily="34" charset="0"/>
              </a:rPr>
              <a:t>i leisiau dynol</a:t>
            </a:r>
          </a:p>
          <a:p>
            <a:pPr>
              <a:defRPr/>
            </a:pPr>
            <a:r>
              <a:rPr lang="cy-GB" dirty="0" smtClean="0">
                <a:latin typeface="Lucida Sans" panose="020B0602040502020204" pitchFamily="34" charset="0"/>
              </a:rPr>
              <a:t>Mynegiadau wynebol</a:t>
            </a:r>
            <a:endParaRPr lang="cy-GB" dirty="0">
              <a:latin typeface="Lucida Sans" panose="020B0602040502020204" pitchFamily="34" charset="0"/>
            </a:endParaRPr>
          </a:p>
          <a:p>
            <a:pPr>
              <a:defRPr/>
            </a:pPr>
            <a:r>
              <a:rPr lang="cy-GB" dirty="0">
                <a:latin typeface="Lucida Sans" panose="020B0602040502020204" pitchFamily="34" charset="0"/>
              </a:rPr>
              <a:t>Sensitif i iaith frodorol</a:t>
            </a:r>
          </a:p>
          <a:p>
            <a:pPr>
              <a:defRPr/>
            </a:pPr>
            <a:r>
              <a:rPr lang="cy-GB" dirty="0">
                <a:latin typeface="Lucida Sans" panose="020B0602040502020204" pitchFamily="34" charset="0"/>
              </a:rPr>
              <a:t>G</a:t>
            </a:r>
            <a:r>
              <a:rPr lang="cy-GB" dirty="0" smtClean="0">
                <a:latin typeface="Lucida Sans" panose="020B0602040502020204" pitchFamily="34" charset="0"/>
              </a:rPr>
              <a:t>allu </a:t>
            </a:r>
            <a:r>
              <a:rPr lang="cy-GB" dirty="0">
                <a:latin typeface="Lucida Sans" panose="020B0602040502020204" pitchFamily="34" charset="0"/>
              </a:rPr>
              <a:t>gwahaniaethu rhythm, patrymau a goslef iaith y fam</a:t>
            </a:r>
            <a:endParaRPr lang="cy-GB" dirty="0"/>
          </a:p>
        </p:txBody>
      </p:sp>
      <p:sp>
        <p:nvSpPr>
          <p:cNvPr id="10244" name="Content Placeholder 3"/>
          <p:cNvSpPr>
            <a:spLocks noGrp="1"/>
          </p:cNvSpPr>
          <p:nvPr>
            <p:ph sz="half" idx="2"/>
          </p:nvPr>
        </p:nvSpPr>
        <p:spPr>
          <a:xfrm>
            <a:off x="4629150" y="1825625"/>
            <a:ext cx="3886200" cy="3691607"/>
          </a:xfrm>
        </p:spPr>
        <p:txBody>
          <a:bodyPr>
            <a:normAutofit lnSpcReduction="10000"/>
          </a:bodyPr>
          <a:lstStyle/>
          <a:p>
            <a:r>
              <a:rPr lang="en-US" altLang="cy-GB" dirty="0" smtClean="0">
                <a:solidFill>
                  <a:srgbClr val="0000FF"/>
                </a:solidFill>
                <a:latin typeface="Lucida Sans" panose="020B0602030504020204" pitchFamily="34" charset="0"/>
              </a:rPr>
              <a:t>Responds to human voices</a:t>
            </a:r>
          </a:p>
          <a:p>
            <a:r>
              <a:rPr lang="en-US" altLang="cy-GB" dirty="0" smtClean="0">
                <a:solidFill>
                  <a:srgbClr val="0000FF"/>
                </a:solidFill>
                <a:latin typeface="Lucida Sans" panose="020B0602030504020204" pitchFamily="34" charset="0"/>
              </a:rPr>
              <a:t>Facial expressions</a:t>
            </a:r>
          </a:p>
          <a:p>
            <a:r>
              <a:rPr lang="en-US" altLang="cy-GB" dirty="0" smtClean="0">
                <a:solidFill>
                  <a:srgbClr val="0000FF"/>
                </a:solidFill>
                <a:latin typeface="Lucida Sans" panose="020B0602030504020204" pitchFamily="34" charset="0"/>
              </a:rPr>
              <a:t>Sensitive to native language</a:t>
            </a:r>
          </a:p>
          <a:p>
            <a:r>
              <a:rPr lang="en-US" altLang="cy-GB" dirty="0" smtClean="0">
                <a:solidFill>
                  <a:srgbClr val="0000FF"/>
                </a:solidFill>
                <a:latin typeface="Lucida Sans" panose="020B0602030504020204" pitchFamily="34" charset="0"/>
              </a:rPr>
              <a:t>Can distinguish rhythm, patterns and intonation of mother’s language</a:t>
            </a:r>
          </a:p>
          <a:p>
            <a:endParaRPr lang="cy-GB" altLang="cy-GB" dirty="0" smtClean="0"/>
          </a:p>
        </p:txBody>
      </p:sp>
    </p:spTree>
    <p:extLst>
      <p:ext uri="{BB962C8B-B14F-4D97-AF65-F5344CB8AC3E}">
        <p14:creationId xmlns:p14="http://schemas.microsoft.com/office/powerpoint/2010/main" val="8738857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algn="l"/>
            <a:r>
              <a:rPr lang="en-GB" altLang="cy-GB" sz="4000" smtClean="0">
                <a:latin typeface="Lucida Sans" panose="020B0602030504020204" pitchFamily="34" charset="0"/>
              </a:rPr>
              <a:t>Darllen ymhellach</a:t>
            </a:r>
            <a:br>
              <a:rPr lang="en-GB" altLang="cy-GB" sz="4000" smtClean="0">
                <a:latin typeface="Lucida Sans" panose="020B0602030504020204" pitchFamily="34" charset="0"/>
              </a:rPr>
            </a:br>
            <a:r>
              <a:rPr lang="en-GB" altLang="cy-GB" sz="4000" smtClean="0">
                <a:solidFill>
                  <a:srgbClr val="0000FF"/>
                </a:solidFill>
                <a:latin typeface="Lucida Sans" panose="020B0602030504020204" pitchFamily="34" charset="0"/>
              </a:rPr>
              <a:t>Further reading</a:t>
            </a:r>
            <a:endParaRPr lang="cy-GB" altLang="cy-GB" sz="4000" smtClean="0">
              <a:solidFill>
                <a:srgbClr val="0000FF"/>
              </a:solidFill>
              <a:latin typeface="Lucida Sans" panose="020B0602030504020204" pitchFamily="34" charset="0"/>
            </a:endParaRPr>
          </a:p>
        </p:txBody>
      </p:sp>
      <p:sp>
        <p:nvSpPr>
          <p:cNvPr id="3" name="Content Placeholder 2"/>
          <p:cNvSpPr>
            <a:spLocks noGrp="1"/>
          </p:cNvSpPr>
          <p:nvPr>
            <p:ph idx="1"/>
          </p:nvPr>
        </p:nvSpPr>
        <p:spPr/>
        <p:txBody>
          <a:bodyPr>
            <a:normAutofit/>
          </a:bodyPr>
          <a:lstStyle/>
          <a:p>
            <a:pPr marL="0" indent="0">
              <a:buFontTx/>
              <a:buNone/>
              <a:defRPr/>
            </a:pPr>
            <a:r>
              <a:rPr lang="en-GB" dirty="0" err="1">
                <a:latin typeface="Lucida Sans" panose="020B0602030504020204" pitchFamily="34" charset="0"/>
              </a:rPr>
              <a:t>Oller</a:t>
            </a:r>
            <a:r>
              <a:rPr lang="en-GB" dirty="0">
                <a:latin typeface="Lucida Sans" panose="020B0602030504020204" pitchFamily="34" charset="0"/>
              </a:rPr>
              <a:t> Jr, </a:t>
            </a:r>
            <a:r>
              <a:rPr lang="en-GB" dirty="0" smtClean="0">
                <a:latin typeface="Lucida Sans" panose="020B0602030504020204" pitchFamily="34" charset="0"/>
              </a:rPr>
              <a:t>J.W. (2014) ‘Milestones </a:t>
            </a:r>
            <a:r>
              <a:rPr lang="en-GB" dirty="0">
                <a:latin typeface="Lucida Sans" panose="020B0602030504020204" pitchFamily="34" charset="0"/>
              </a:rPr>
              <a:t>in language </a:t>
            </a:r>
            <a:r>
              <a:rPr lang="en-GB" dirty="0" smtClean="0">
                <a:latin typeface="Lucida Sans" panose="020B0602030504020204" pitchFamily="34" charset="0"/>
              </a:rPr>
              <a:t>development.’ </a:t>
            </a:r>
            <a:r>
              <a:rPr lang="en-GB" i="1" dirty="0" err="1" smtClean="0">
                <a:latin typeface="Lucida Sans" panose="020B0602030504020204" pitchFamily="34" charset="0"/>
              </a:rPr>
              <a:t>Encyclopedia</a:t>
            </a:r>
            <a:r>
              <a:rPr lang="en-GB" i="1" dirty="0" smtClean="0">
                <a:latin typeface="Lucida Sans" panose="020B0602030504020204" pitchFamily="34" charset="0"/>
              </a:rPr>
              <a:t> </a:t>
            </a:r>
            <a:r>
              <a:rPr lang="en-GB" i="1" dirty="0">
                <a:latin typeface="Lucida Sans" panose="020B0602030504020204" pitchFamily="34" charset="0"/>
              </a:rPr>
              <a:t>of Language Development</a:t>
            </a:r>
            <a:r>
              <a:rPr lang="en-GB" dirty="0">
                <a:latin typeface="Lucida Sans" panose="020B0602030504020204" pitchFamily="34" charset="0"/>
              </a:rPr>
              <a:t>, </a:t>
            </a:r>
            <a:r>
              <a:rPr lang="en-GB" dirty="0" smtClean="0">
                <a:latin typeface="Lucida Sans" panose="020B0602030504020204" pitchFamily="34" charset="0"/>
              </a:rPr>
              <a:t>pp.377-382.</a:t>
            </a:r>
          </a:p>
          <a:p>
            <a:pPr marL="0" indent="0">
              <a:buFontTx/>
              <a:buNone/>
              <a:defRPr/>
            </a:pPr>
            <a:endParaRPr lang="en-GB" dirty="0">
              <a:latin typeface="Lucida Sans" panose="020B0602030504020204" pitchFamily="34" charset="0"/>
            </a:endParaRPr>
          </a:p>
          <a:p>
            <a:pPr marL="0" indent="0">
              <a:buFontTx/>
              <a:buNone/>
              <a:defRPr/>
            </a:pPr>
            <a:r>
              <a:rPr lang="en-GB" dirty="0" err="1">
                <a:latin typeface="Lucida Sans" panose="020B0602030504020204" pitchFamily="34" charset="0"/>
              </a:rPr>
              <a:t>Sirak</a:t>
            </a:r>
            <a:r>
              <a:rPr lang="en-GB" dirty="0">
                <a:latin typeface="Lucida Sans" panose="020B0602030504020204" pitchFamily="34" charset="0"/>
              </a:rPr>
              <a:t>, </a:t>
            </a:r>
            <a:r>
              <a:rPr lang="en-GB" dirty="0" smtClean="0">
                <a:latin typeface="Lucida Sans" panose="020B0602030504020204" pitchFamily="34" charset="0"/>
              </a:rPr>
              <a:t>C. (2012</a:t>
            </a:r>
            <a:r>
              <a:rPr lang="en-GB" dirty="0" smtClean="0">
                <a:latin typeface="Lucida Sans" panose="020B0602030504020204" pitchFamily="34" charset="0"/>
              </a:rPr>
              <a:t>) </a:t>
            </a:r>
            <a:r>
              <a:rPr lang="en-GB" i="1" dirty="0" smtClean="0">
                <a:latin typeface="Lucida Sans" panose="020B0602030504020204" pitchFamily="34" charset="0"/>
              </a:rPr>
              <a:t>Mothers</a:t>
            </a:r>
            <a:r>
              <a:rPr lang="en-GB" i="1" dirty="0">
                <a:latin typeface="Lucida Sans" panose="020B0602030504020204" pitchFamily="34" charset="0"/>
              </a:rPr>
              <a:t>' Singing to </a:t>
            </a:r>
            <a:r>
              <a:rPr lang="en-GB" i="1" dirty="0" err="1">
                <a:latin typeface="Lucida Sans" panose="020B0602030504020204" pitchFamily="34" charset="0"/>
              </a:rPr>
              <a:t>Fetuses</a:t>
            </a:r>
            <a:r>
              <a:rPr lang="en-GB" i="1" dirty="0">
                <a:latin typeface="Lucida Sans" panose="020B0602030504020204" pitchFamily="34" charset="0"/>
              </a:rPr>
              <a:t>: The Effect of Music </a:t>
            </a:r>
            <a:r>
              <a:rPr lang="en-GB" i="1" dirty="0" smtClean="0">
                <a:latin typeface="Lucida Sans" panose="020B0602030504020204" pitchFamily="34" charset="0"/>
              </a:rPr>
              <a:t>Education</a:t>
            </a:r>
            <a:r>
              <a:rPr lang="en-GB" dirty="0">
                <a:latin typeface="Lucida Sans" panose="020B0602030504020204" pitchFamily="34" charset="0"/>
              </a:rPr>
              <a:t> (Doctoral dissertation, Florida State University).</a:t>
            </a:r>
            <a:endParaRPr lang="cy-GB" dirty="0">
              <a:latin typeface="Lucida Sans" panose="020B0602030504020204" pitchFamily="34" charset="0"/>
            </a:endParaRPr>
          </a:p>
        </p:txBody>
      </p:sp>
    </p:spTree>
    <p:extLst>
      <p:ext uri="{BB962C8B-B14F-4D97-AF65-F5344CB8AC3E}">
        <p14:creationId xmlns:p14="http://schemas.microsoft.com/office/powerpoint/2010/main" val="36602319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28650" y="188641"/>
            <a:ext cx="7886700" cy="576064"/>
          </a:xfrm>
        </p:spPr>
        <p:txBody>
          <a:bodyPr>
            <a:noAutofit/>
          </a:bodyPr>
          <a:lstStyle/>
          <a:p>
            <a:pPr algn="l"/>
            <a:r>
              <a:rPr lang="en-GB" altLang="cy-GB" sz="2400" dirty="0" err="1" smtClean="0">
                <a:latin typeface="Lucida Sans" panose="020B0602030504020204" pitchFamily="34" charset="0"/>
              </a:rPr>
              <a:t>Crynodeb</a:t>
            </a:r>
            <a:r>
              <a:rPr lang="en-GB" altLang="cy-GB" sz="2400" dirty="0" smtClean="0">
                <a:latin typeface="Lucida Sans" panose="020B0602030504020204" pitchFamily="34" charset="0"/>
              </a:rPr>
              <a:t> o </a:t>
            </a:r>
            <a:r>
              <a:rPr lang="en-GB" altLang="cy-GB" sz="2400" dirty="0" err="1" smtClean="0">
                <a:latin typeface="Lucida Sans" panose="020B0602030504020204" pitchFamily="34" charset="0"/>
              </a:rPr>
              <a:t>ddatblygiad</a:t>
            </a:r>
            <a:r>
              <a:rPr lang="en-GB" altLang="cy-GB" sz="2400" dirty="0" smtClean="0">
                <a:latin typeface="Lucida Sans" panose="020B0602030504020204" pitchFamily="34" charset="0"/>
              </a:rPr>
              <a:t> </a:t>
            </a:r>
            <a:r>
              <a:rPr lang="en-GB" altLang="cy-GB" sz="2400" dirty="0" err="1" smtClean="0">
                <a:latin typeface="Lucida Sans" panose="020B0602030504020204" pitchFamily="34" charset="0"/>
              </a:rPr>
              <a:t>iaith</a:t>
            </a:r>
            <a:r>
              <a:rPr lang="en-GB" altLang="cy-GB" sz="1400" dirty="0" smtClean="0">
                <a:latin typeface="Lucida Sans" panose="020B0602030504020204" pitchFamily="34" charset="0"/>
              </a:rPr>
              <a:t> </a:t>
            </a:r>
            <a:br>
              <a:rPr lang="en-GB" altLang="cy-GB" sz="1400" dirty="0" smtClean="0">
                <a:latin typeface="Lucida Sans" panose="020B0602030504020204" pitchFamily="34" charset="0"/>
              </a:rPr>
            </a:br>
            <a:r>
              <a:rPr lang="en-GB" altLang="cy-GB" sz="1400" dirty="0" smtClean="0">
                <a:latin typeface="Lucida Sans" panose="020B0602030504020204" pitchFamily="34" charset="0"/>
              </a:rPr>
              <a:t>(Crowley, 2014; </a:t>
            </a:r>
            <a:r>
              <a:rPr lang="en-GB" altLang="cy-GB" sz="1400" dirty="0" err="1" smtClean="0">
                <a:latin typeface="Lucida Sans" panose="020B0602030504020204" pitchFamily="34" charset="0"/>
              </a:rPr>
              <a:t>Neaum</a:t>
            </a:r>
            <a:r>
              <a:rPr lang="en-GB" altLang="cy-GB" sz="1400" dirty="0" smtClean="0">
                <a:latin typeface="Lucida Sans" panose="020B0602030504020204" pitchFamily="34" charset="0"/>
              </a:rPr>
              <a:t>, 2012; Saxton, 2017)</a:t>
            </a:r>
            <a:endParaRPr lang="cy-GB" altLang="cy-GB" sz="1400" dirty="0" smtClean="0">
              <a:latin typeface="Lucida Sans" panose="020B0602030504020204" pitchFamily="34"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946736785"/>
              </p:ext>
            </p:extLst>
          </p:nvPr>
        </p:nvGraphicFramePr>
        <p:xfrm>
          <a:off x="179512" y="908723"/>
          <a:ext cx="8856984" cy="5926213"/>
        </p:xfrm>
        <a:graphic>
          <a:graphicData uri="http://schemas.openxmlformats.org/drawingml/2006/table">
            <a:tbl>
              <a:tblPr firstRow="1" bandRow="1">
                <a:tableStyleId>{5C22544A-7EE6-4342-B048-85BDC9FD1C3A}</a:tableStyleId>
              </a:tblPr>
              <a:tblGrid>
                <a:gridCol w="1944216">
                  <a:extLst>
                    <a:ext uri="{9D8B030D-6E8A-4147-A177-3AD203B41FA5}">
                      <a16:colId xmlns:a16="http://schemas.microsoft.com/office/drawing/2014/main" val="2344347046"/>
                    </a:ext>
                  </a:extLst>
                </a:gridCol>
                <a:gridCol w="6912768">
                  <a:extLst>
                    <a:ext uri="{9D8B030D-6E8A-4147-A177-3AD203B41FA5}">
                      <a16:colId xmlns:a16="http://schemas.microsoft.com/office/drawing/2014/main" val="727387343"/>
                    </a:ext>
                  </a:extLst>
                </a:gridCol>
              </a:tblGrid>
              <a:tr h="460329">
                <a:tc>
                  <a:txBody>
                    <a:bodyPr/>
                    <a:lstStyle/>
                    <a:p>
                      <a:pPr algn="ctr"/>
                      <a:r>
                        <a:rPr lang="cy-GB" sz="1600" noProof="0" dirty="0" smtClean="0"/>
                        <a:t>Oedran</a:t>
                      </a:r>
                      <a:r>
                        <a:rPr lang="cy-GB" sz="1600" baseline="0" noProof="0" dirty="0" smtClean="0"/>
                        <a:t> bras</a:t>
                      </a:r>
                      <a:endParaRPr lang="cy-GB" sz="1600" noProof="0" dirty="0"/>
                    </a:p>
                  </a:txBody>
                  <a:tcPr/>
                </a:tc>
                <a:tc>
                  <a:txBody>
                    <a:bodyPr/>
                    <a:lstStyle/>
                    <a:p>
                      <a:pPr algn="ctr"/>
                      <a:r>
                        <a:rPr lang="cy-GB" sz="1600" noProof="0" dirty="0" smtClean="0"/>
                        <a:t>Datblygiad</a:t>
                      </a:r>
                      <a:endParaRPr lang="cy-GB" sz="1600" noProof="0" dirty="0"/>
                    </a:p>
                  </a:txBody>
                  <a:tcPr/>
                </a:tc>
                <a:extLst>
                  <a:ext uri="{0D108BD9-81ED-4DB2-BD59-A6C34878D82A}">
                    <a16:rowId xmlns:a16="http://schemas.microsoft.com/office/drawing/2014/main" val="386876757"/>
                  </a:ext>
                </a:extLst>
              </a:tr>
              <a:tr h="460329">
                <a:tc>
                  <a:txBody>
                    <a:bodyPr/>
                    <a:lstStyle/>
                    <a:p>
                      <a:r>
                        <a:rPr lang="cy-GB" sz="1600" noProof="0" dirty="0" smtClean="0"/>
                        <a:t>O enedigaeth</a:t>
                      </a:r>
                      <a:endParaRPr lang="cy-GB" sz="1600" noProof="0" dirty="0"/>
                    </a:p>
                  </a:txBody>
                  <a:tcPr/>
                </a:tc>
                <a:tc>
                  <a:txBody>
                    <a:bodyPr/>
                    <a:lstStyle/>
                    <a:p>
                      <a:r>
                        <a:rPr lang="cy-GB" sz="1600" noProof="0" dirty="0" smtClean="0"/>
                        <a:t>Llefain/crio; cyswllt llygad; hoffi llais y sawl sy'n rhoi fwyaf o</a:t>
                      </a:r>
                      <a:r>
                        <a:rPr lang="cy-GB" sz="1600" baseline="0" noProof="0" dirty="0" smtClean="0"/>
                        <a:t> ofal</a:t>
                      </a:r>
                      <a:endParaRPr lang="cy-GB" sz="1600" noProof="0" dirty="0"/>
                    </a:p>
                  </a:txBody>
                  <a:tcPr/>
                </a:tc>
                <a:extLst>
                  <a:ext uri="{0D108BD9-81ED-4DB2-BD59-A6C34878D82A}">
                    <a16:rowId xmlns:a16="http://schemas.microsoft.com/office/drawing/2014/main" val="1604374796"/>
                  </a:ext>
                </a:extLst>
              </a:tr>
              <a:tr h="616582">
                <a:tc>
                  <a:txBody>
                    <a:bodyPr/>
                    <a:lstStyle/>
                    <a:p>
                      <a:r>
                        <a:rPr lang="cy-GB" sz="1600" noProof="0" dirty="0" smtClean="0"/>
                        <a:t>1 –</a:t>
                      </a:r>
                      <a:r>
                        <a:rPr lang="cy-GB" sz="1600" baseline="0" noProof="0" dirty="0" smtClean="0"/>
                        <a:t> 6 mis</a:t>
                      </a:r>
                      <a:endParaRPr lang="cy-GB" sz="1600" noProof="0" dirty="0"/>
                    </a:p>
                  </a:txBody>
                  <a:tcPr/>
                </a:tc>
                <a:tc>
                  <a:txBody>
                    <a:bodyPr/>
                    <a:lstStyle/>
                    <a:p>
                      <a:r>
                        <a:rPr lang="cy-GB" sz="1600" baseline="0" noProof="0" dirty="0" smtClean="0"/>
                        <a:t>Gwenu; </a:t>
                      </a:r>
                      <a:r>
                        <a:rPr lang="cy-GB" sz="1600" baseline="0" noProof="0" dirty="0" err="1" smtClean="0"/>
                        <a:t>cwan</a:t>
                      </a:r>
                      <a:r>
                        <a:rPr lang="cy-GB" sz="1600" baseline="0" noProof="0" dirty="0" smtClean="0"/>
                        <a:t>; symud pen tuag at synau; rhyngweithio; well ganddo/ganddi </a:t>
                      </a:r>
                      <a:r>
                        <a:rPr lang="cy-GB" sz="1600" baseline="0" noProof="0" dirty="0" err="1" smtClean="0"/>
                        <a:t>mameg</a:t>
                      </a:r>
                      <a:r>
                        <a:rPr lang="cy-GB" sz="1600" baseline="0" noProof="0" dirty="0" smtClean="0"/>
                        <a:t>; dechrau </a:t>
                      </a:r>
                      <a:r>
                        <a:rPr lang="cy-GB" sz="1600" baseline="0" noProof="0" dirty="0" err="1" smtClean="0"/>
                        <a:t>bablo</a:t>
                      </a:r>
                      <a:r>
                        <a:rPr lang="cy-GB" sz="1600" baseline="0" noProof="0" dirty="0" smtClean="0"/>
                        <a:t>; dechrau chwerthin</a:t>
                      </a:r>
                      <a:endParaRPr lang="cy-GB" sz="1600" noProof="0" dirty="0"/>
                    </a:p>
                  </a:txBody>
                  <a:tcPr/>
                </a:tc>
                <a:extLst>
                  <a:ext uri="{0D108BD9-81ED-4DB2-BD59-A6C34878D82A}">
                    <a16:rowId xmlns:a16="http://schemas.microsoft.com/office/drawing/2014/main" val="450483237"/>
                  </a:ext>
                </a:extLst>
              </a:tr>
              <a:tr h="616582">
                <a:tc>
                  <a:txBody>
                    <a:bodyPr/>
                    <a:lstStyle/>
                    <a:p>
                      <a:r>
                        <a:rPr lang="cy-GB" sz="1600" noProof="0" dirty="0" smtClean="0"/>
                        <a:t>6 – 12 mis</a:t>
                      </a:r>
                      <a:endParaRPr lang="cy-GB" sz="1600" noProof="0" dirty="0"/>
                    </a:p>
                  </a:txBody>
                  <a:tcPr/>
                </a:tc>
                <a:tc>
                  <a:txBody>
                    <a:bodyPr/>
                    <a:lstStyle/>
                    <a:p>
                      <a:r>
                        <a:rPr lang="cy-GB" sz="1600" noProof="0" dirty="0" err="1" smtClean="0"/>
                        <a:t>Bablo</a:t>
                      </a:r>
                      <a:r>
                        <a:rPr lang="cy-GB" sz="1600" noProof="0" dirty="0" smtClean="0"/>
                        <a:t>; dechrau pwyntio; adnabod</a:t>
                      </a:r>
                      <a:r>
                        <a:rPr lang="cy-GB" sz="1600" baseline="0" noProof="0" dirty="0" smtClean="0"/>
                        <a:t> enw ei hunan;</a:t>
                      </a:r>
                      <a:r>
                        <a:rPr lang="cy-GB" sz="1600" noProof="0" dirty="0" smtClean="0"/>
                        <a:t> deall</a:t>
                      </a:r>
                      <a:r>
                        <a:rPr lang="cy-GB" sz="1600" baseline="0" noProof="0" dirty="0" smtClean="0"/>
                        <a:t> a dynwared geiriau cyntaf; mwynhau cerddoriaeth ac odl</a:t>
                      </a:r>
                      <a:endParaRPr lang="cy-GB" sz="1600" noProof="0" dirty="0"/>
                    </a:p>
                  </a:txBody>
                  <a:tcPr/>
                </a:tc>
                <a:extLst>
                  <a:ext uri="{0D108BD9-81ED-4DB2-BD59-A6C34878D82A}">
                    <a16:rowId xmlns:a16="http://schemas.microsoft.com/office/drawing/2014/main" val="4121002220"/>
                  </a:ext>
                </a:extLst>
              </a:tr>
              <a:tr h="616582">
                <a:tc>
                  <a:txBody>
                    <a:bodyPr/>
                    <a:lstStyle/>
                    <a:p>
                      <a:r>
                        <a:rPr lang="cy-GB" sz="1600" noProof="0" dirty="0" smtClean="0"/>
                        <a:t>12 – 18 mis</a:t>
                      </a:r>
                      <a:endParaRPr lang="cy-GB" sz="1600" noProof="0" dirty="0"/>
                    </a:p>
                  </a:txBody>
                  <a:tcPr/>
                </a:tc>
                <a:tc>
                  <a:txBody>
                    <a:bodyPr/>
                    <a:lstStyle/>
                    <a:p>
                      <a:r>
                        <a:rPr lang="cy-GB" sz="1600" noProof="0" dirty="0" smtClean="0"/>
                        <a:t>Deall</a:t>
                      </a:r>
                      <a:r>
                        <a:rPr lang="cy-GB" sz="1600" baseline="0" noProof="0" dirty="0" smtClean="0"/>
                        <a:t> tua 50 gair; cyfnod </a:t>
                      </a:r>
                      <a:r>
                        <a:rPr lang="cy-GB" sz="1600" baseline="0" noProof="0" dirty="0" err="1" smtClean="0"/>
                        <a:t>holoffrastig</a:t>
                      </a:r>
                      <a:r>
                        <a:rPr lang="cy-GB" sz="1600" baseline="0" noProof="0" dirty="0" smtClean="0"/>
                        <a:t>; creu ymadroddion 2-air</a:t>
                      </a:r>
                      <a:endParaRPr lang="cy-GB" sz="1600" noProof="0" dirty="0"/>
                    </a:p>
                  </a:txBody>
                  <a:tcPr/>
                </a:tc>
                <a:extLst>
                  <a:ext uri="{0D108BD9-81ED-4DB2-BD59-A6C34878D82A}">
                    <a16:rowId xmlns:a16="http://schemas.microsoft.com/office/drawing/2014/main" val="1031039519"/>
                  </a:ext>
                </a:extLst>
              </a:tr>
              <a:tr h="460329">
                <a:tc>
                  <a:txBody>
                    <a:bodyPr/>
                    <a:lstStyle/>
                    <a:p>
                      <a:r>
                        <a:rPr lang="cy-GB" sz="1600" noProof="0" dirty="0" smtClean="0"/>
                        <a:t>18</a:t>
                      </a:r>
                      <a:r>
                        <a:rPr lang="cy-GB" sz="1600" baseline="0" noProof="0" dirty="0" smtClean="0"/>
                        <a:t> – 24 mis</a:t>
                      </a:r>
                      <a:endParaRPr lang="cy-GB" sz="1600" noProof="0" dirty="0"/>
                    </a:p>
                  </a:txBody>
                  <a:tcPr/>
                </a:tc>
                <a:tc>
                  <a:txBody>
                    <a:bodyPr/>
                    <a:lstStyle/>
                    <a:p>
                      <a:r>
                        <a:rPr lang="cy-GB" sz="1600" noProof="0" dirty="0" smtClean="0"/>
                        <a:t>Geirfa yn datblygu’n gyflym; ymadroddion sawl gair;</a:t>
                      </a:r>
                      <a:r>
                        <a:rPr lang="cy-GB" sz="1600" baseline="0" noProof="0" dirty="0" smtClean="0"/>
                        <a:t> gramadeg sylfaenol</a:t>
                      </a:r>
                      <a:endParaRPr lang="cy-GB" sz="1600" noProof="0" dirty="0"/>
                    </a:p>
                  </a:txBody>
                  <a:tcPr/>
                </a:tc>
                <a:extLst>
                  <a:ext uri="{0D108BD9-81ED-4DB2-BD59-A6C34878D82A}">
                    <a16:rowId xmlns:a16="http://schemas.microsoft.com/office/drawing/2014/main" val="3741584885"/>
                  </a:ext>
                </a:extLst>
              </a:tr>
              <a:tr h="460329">
                <a:tc>
                  <a:txBody>
                    <a:bodyPr/>
                    <a:lstStyle/>
                    <a:p>
                      <a:r>
                        <a:rPr lang="cy-GB" sz="1600" noProof="0" dirty="0" smtClean="0"/>
                        <a:t>2 – 3 blwydd</a:t>
                      </a:r>
                      <a:endParaRPr lang="cy-GB" sz="1600" noProof="0" dirty="0"/>
                    </a:p>
                  </a:txBody>
                  <a:tcPr/>
                </a:tc>
                <a:tc>
                  <a:txBody>
                    <a:bodyPr/>
                    <a:lstStyle/>
                    <a:p>
                      <a:r>
                        <a:rPr lang="cy-GB" sz="1600" noProof="0" dirty="0" smtClean="0"/>
                        <a:t>Geirfa</a:t>
                      </a:r>
                      <a:r>
                        <a:rPr lang="cy-GB" sz="1600" baseline="0" noProof="0" dirty="0" smtClean="0"/>
                        <a:t> yn cynyddu</a:t>
                      </a:r>
                      <a:r>
                        <a:rPr lang="cy-GB" sz="1600" noProof="0" dirty="0" smtClean="0"/>
                        <a:t>; brawddegau</a:t>
                      </a:r>
                      <a:r>
                        <a:rPr lang="cy-GB" sz="1600" baseline="0" noProof="0" dirty="0" smtClean="0"/>
                        <a:t> hir</a:t>
                      </a:r>
                      <a:r>
                        <a:rPr lang="cy-GB" sz="1600" noProof="0" dirty="0" smtClean="0"/>
                        <a:t>; cwestiynu;</a:t>
                      </a:r>
                      <a:r>
                        <a:rPr lang="cy-GB" sz="1600" baseline="0" noProof="0" dirty="0" smtClean="0"/>
                        <a:t> gwrando ar storïau </a:t>
                      </a:r>
                      <a:endParaRPr lang="cy-GB" sz="1600" noProof="0" dirty="0"/>
                    </a:p>
                  </a:txBody>
                  <a:tcPr/>
                </a:tc>
                <a:extLst>
                  <a:ext uri="{0D108BD9-81ED-4DB2-BD59-A6C34878D82A}">
                    <a16:rowId xmlns:a16="http://schemas.microsoft.com/office/drawing/2014/main" val="280353010"/>
                  </a:ext>
                </a:extLst>
              </a:tr>
              <a:tr h="616582">
                <a:tc>
                  <a:txBody>
                    <a:bodyPr/>
                    <a:lstStyle/>
                    <a:p>
                      <a:r>
                        <a:rPr lang="cy-GB" sz="1600" noProof="0" dirty="0" smtClean="0"/>
                        <a:t>3 </a:t>
                      </a:r>
                      <a:r>
                        <a:rPr lang="cy-GB" sz="1600" baseline="0" noProof="0" dirty="0" smtClean="0"/>
                        <a:t>– 4 blwydd</a:t>
                      </a:r>
                      <a:endParaRPr lang="cy-GB" sz="1600" noProof="0" dirty="0"/>
                    </a:p>
                  </a:txBody>
                  <a:tcPr/>
                </a:tc>
                <a:tc>
                  <a:txBody>
                    <a:bodyPr/>
                    <a:lstStyle/>
                    <a:p>
                      <a:r>
                        <a:rPr lang="cy-GB" sz="1600" noProof="0" dirty="0" smtClean="0"/>
                        <a:t>Geirfa a brawddegau</a:t>
                      </a:r>
                      <a:r>
                        <a:rPr lang="cy-GB" sz="1600" baseline="0" noProof="0" dirty="0" smtClean="0"/>
                        <a:t> yn parhau i gynyddu a dod yn fwy cymhleth; monologau wrth chwarae; cwestiynu aml</a:t>
                      </a:r>
                      <a:endParaRPr lang="cy-GB" sz="1600" noProof="0" dirty="0"/>
                    </a:p>
                  </a:txBody>
                  <a:tcPr/>
                </a:tc>
                <a:extLst>
                  <a:ext uri="{0D108BD9-81ED-4DB2-BD59-A6C34878D82A}">
                    <a16:rowId xmlns:a16="http://schemas.microsoft.com/office/drawing/2014/main" val="723831216"/>
                  </a:ext>
                </a:extLst>
              </a:tr>
              <a:tr h="460329">
                <a:tc>
                  <a:txBody>
                    <a:bodyPr/>
                    <a:lstStyle/>
                    <a:p>
                      <a:r>
                        <a:rPr lang="cy-GB" sz="1600" noProof="0" dirty="0" smtClean="0"/>
                        <a:t>4</a:t>
                      </a:r>
                      <a:r>
                        <a:rPr lang="cy-GB" sz="1600" baseline="0" noProof="0" dirty="0" smtClean="0"/>
                        <a:t> – 5 blwydd</a:t>
                      </a:r>
                      <a:endParaRPr lang="cy-GB" sz="1600" noProof="0" dirty="0"/>
                    </a:p>
                  </a:txBody>
                  <a:tcPr/>
                </a:tc>
                <a:tc>
                  <a:txBody>
                    <a:bodyPr/>
                    <a:lstStyle/>
                    <a:p>
                      <a:r>
                        <a:rPr lang="cy-GB" sz="1600" noProof="0" dirty="0" smtClean="0"/>
                        <a:t>Geirfa helaeth</a:t>
                      </a:r>
                      <a:r>
                        <a:rPr lang="cy-GB" sz="1600" baseline="0" noProof="0" dirty="0" smtClean="0"/>
                        <a:t>; adrodd storïau hir; cwestiynu ar ei anterth</a:t>
                      </a:r>
                      <a:endParaRPr lang="cy-GB" sz="1600" noProof="0" dirty="0"/>
                    </a:p>
                  </a:txBody>
                  <a:tcPr/>
                </a:tc>
                <a:extLst>
                  <a:ext uri="{0D108BD9-81ED-4DB2-BD59-A6C34878D82A}">
                    <a16:rowId xmlns:a16="http://schemas.microsoft.com/office/drawing/2014/main" val="2842658786"/>
                  </a:ext>
                </a:extLst>
              </a:tr>
              <a:tr h="460329">
                <a:tc>
                  <a:txBody>
                    <a:bodyPr/>
                    <a:lstStyle/>
                    <a:p>
                      <a:r>
                        <a:rPr lang="cy-GB" sz="1600" noProof="0" dirty="0" smtClean="0"/>
                        <a:t>5 – 6 blwydd</a:t>
                      </a:r>
                      <a:endParaRPr lang="cy-GB" sz="1600" noProof="0" dirty="0"/>
                    </a:p>
                  </a:txBody>
                  <a:tcPr/>
                </a:tc>
                <a:tc>
                  <a:txBody>
                    <a:bodyPr/>
                    <a:lstStyle/>
                    <a:p>
                      <a:r>
                        <a:rPr lang="cy-GB" sz="1600" noProof="0" dirty="0" smtClean="0"/>
                        <a:t>Geirfa 6,000 o eiriau;</a:t>
                      </a:r>
                      <a:r>
                        <a:rPr lang="cy-GB" sz="1600" baseline="0" noProof="0" dirty="0" smtClean="0"/>
                        <a:t> defnydd a datblygiad iaith yn parhau; cynnig barn; dysgu am coegni, eironi a throsiad</a:t>
                      </a:r>
                      <a:endParaRPr lang="cy-GB" sz="1600" noProof="0" dirty="0"/>
                    </a:p>
                  </a:txBody>
                  <a:tcPr/>
                </a:tc>
                <a:extLst>
                  <a:ext uri="{0D108BD9-81ED-4DB2-BD59-A6C34878D82A}">
                    <a16:rowId xmlns:a16="http://schemas.microsoft.com/office/drawing/2014/main" val="1764089562"/>
                  </a:ext>
                </a:extLst>
              </a:tr>
              <a:tr h="460329">
                <a:tc>
                  <a:txBody>
                    <a:bodyPr/>
                    <a:lstStyle/>
                    <a:p>
                      <a:r>
                        <a:rPr lang="cy-GB" sz="1600" noProof="0" dirty="0" smtClean="0"/>
                        <a:t>6 – 7 blwydd</a:t>
                      </a:r>
                      <a:endParaRPr lang="cy-GB" sz="1600" noProof="0" dirty="0"/>
                    </a:p>
                  </a:txBody>
                  <a:tcPr/>
                </a:tc>
                <a:tc>
                  <a:txBody>
                    <a:bodyPr/>
                    <a:lstStyle/>
                    <a:p>
                      <a:r>
                        <a:rPr lang="cy-GB" sz="1600" noProof="0" dirty="0" smtClean="0"/>
                        <a:t>Defnyddio</a:t>
                      </a:r>
                      <a:r>
                        <a:rPr lang="cy-GB" sz="1600" baseline="0" noProof="0" dirty="0" smtClean="0"/>
                        <a:t> brawddegau hir a chymhleth; deall safbwyntiau eraill; medru dechrau a chynnal sgyrsiau</a:t>
                      </a:r>
                      <a:endParaRPr lang="cy-GB" sz="1600" noProof="0" dirty="0"/>
                    </a:p>
                  </a:txBody>
                  <a:tcPr/>
                </a:tc>
                <a:extLst>
                  <a:ext uri="{0D108BD9-81ED-4DB2-BD59-A6C34878D82A}">
                    <a16:rowId xmlns:a16="http://schemas.microsoft.com/office/drawing/2014/main" val="684440977"/>
                  </a:ext>
                </a:extLst>
              </a:tr>
            </a:tbl>
          </a:graphicData>
        </a:graphic>
      </p:graphicFrame>
    </p:spTree>
    <p:extLst>
      <p:ext uri="{BB962C8B-B14F-4D97-AF65-F5344CB8AC3E}">
        <p14:creationId xmlns:p14="http://schemas.microsoft.com/office/powerpoint/2010/main" val="257489503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28650" y="188641"/>
            <a:ext cx="7886700" cy="576064"/>
          </a:xfrm>
        </p:spPr>
        <p:txBody>
          <a:bodyPr>
            <a:noAutofit/>
          </a:bodyPr>
          <a:lstStyle/>
          <a:p>
            <a:pPr algn="l"/>
            <a:r>
              <a:rPr lang="en-GB" altLang="cy-GB" sz="2400" dirty="0" smtClean="0">
                <a:solidFill>
                  <a:srgbClr val="0000FF"/>
                </a:solidFill>
                <a:latin typeface="Lucida Sans" panose="020B0602030504020204" pitchFamily="34" charset="0"/>
              </a:rPr>
              <a:t>Summary of language development</a:t>
            </a:r>
            <a:r>
              <a:rPr lang="en-GB" altLang="cy-GB" sz="1400" dirty="0" smtClean="0">
                <a:solidFill>
                  <a:srgbClr val="0000FF"/>
                </a:solidFill>
                <a:latin typeface="Lucida Sans" panose="020B0602030504020204" pitchFamily="34" charset="0"/>
              </a:rPr>
              <a:t> </a:t>
            </a:r>
            <a:br>
              <a:rPr lang="en-GB" altLang="cy-GB" sz="1400" dirty="0" smtClean="0">
                <a:solidFill>
                  <a:srgbClr val="0000FF"/>
                </a:solidFill>
                <a:latin typeface="Lucida Sans" panose="020B0602030504020204" pitchFamily="34" charset="0"/>
              </a:rPr>
            </a:br>
            <a:r>
              <a:rPr lang="en-GB" altLang="cy-GB" sz="1400" dirty="0" smtClean="0">
                <a:solidFill>
                  <a:srgbClr val="0000FF"/>
                </a:solidFill>
                <a:latin typeface="Lucida Sans" panose="020B0602030504020204" pitchFamily="34" charset="0"/>
              </a:rPr>
              <a:t>(Crowley, 2014; </a:t>
            </a:r>
            <a:r>
              <a:rPr lang="en-GB" altLang="cy-GB" sz="1400" dirty="0" err="1" smtClean="0">
                <a:solidFill>
                  <a:srgbClr val="0000FF"/>
                </a:solidFill>
                <a:latin typeface="Lucida Sans" panose="020B0602030504020204" pitchFamily="34" charset="0"/>
              </a:rPr>
              <a:t>Neaum</a:t>
            </a:r>
            <a:r>
              <a:rPr lang="en-GB" altLang="cy-GB" sz="1400" dirty="0" smtClean="0">
                <a:solidFill>
                  <a:srgbClr val="0000FF"/>
                </a:solidFill>
                <a:latin typeface="Lucida Sans" panose="020B0602030504020204" pitchFamily="34" charset="0"/>
              </a:rPr>
              <a:t>, 2012; Saxton, 2017)</a:t>
            </a:r>
            <a:endParaRPr lang="cy-GB" altLang="cy-GB" sz="1400" dirty="0" smtClean="0">
              <a:solidFill>
                <a:srgbClr val="0000FF"/>
              </a:solidFill>
              <a:latin typeface="Lucida Sans" panose="020B0602030504020204" pitchFamily="34"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734655085"/>
              </p:ext>
            </p:extLst>
          </p:nvPr>
        </p:nvGraphicFramePr>
        <p:xfrm>
          <a:off x="179512" y="908723"/>
          <a:ext cx="8856984" cy="5926213"/>
        </p:xfrm>
        <a:graphic>
          <a:graphicData uri="http://schemas.openxmlformats.org/drawingml/2006/table">
            <a:tbl>
              <a:tblPr firstRow="1" bandRow="1">
                <a:tableStyleId>{5C22544A-7EE6-4342-B048-85BDC9FD1C3A}</a:tableStyleId>
              </a:tblPr>
              <a:tblGrid>
                <a:gridCol w="1944216">
                  <a:extLst>
                    <a:ext uri="{9D8B030D-6E8A-4147-A177-3AD203B41FA5}">
                      <a16:colId xmlns:a16="http://schemas.microsoft.com/office/drawing/2014/main" val="2344347046"/>
                    </a:ext>
                  </a:extLst>
                </a:gridCol>
                <a:gridCol w="6912768">
                  <a:extLst>
                    <a:ext uri="{9D8B030D-6E8A-4147-A177-3AD203B41FA5}">
                      <a16:colId xmlns:a16="http://schemas.microsoft.com/office/drawing/2014/main" val="727387343"/>
                    </a:ext>
                  </a:extLst>
                </a:gridCol>
              </a:tblGrid>
              <a:tr h="460329">
                <a:tc>
                  <a:txBody>
                    <a:bodyPr/>
                    <a:lstStyle/>
                    <a:p>
                      <a:pPr algn="ctr"/>
                      <a:r>
                        <a:rPr lang="en-GB" sz="1600" dirty="0" smtClean="0"/>
                        <a:t>Approximate</a:t>
                      </a:r>
                      <a:r>
                        <a:rPr lang="en-GB" sz="1600" baseline="0" dirty="0" smtClean="0"/>
                        <a:t> age</a:t>
                      </a:r>
                      <a:endParaRPr lang="en-GB" sz="1600" dirty="0"/>
                    </a:p>
                  </a:txBody>
                  <a:tcPr/>
                </a:tc>
                <a:tc>
                  <a:txBody>
                    <a:bodyPr/>
                    <a:lstStyle/>
                    <a:p>
                      <a:pPr algn="ctr"/>
                      <a:r>
                        <a:rPr lang="en-GB" sz="1600" dirty="0" smtClean="0"/>
                        <a:t>Development</a:t>
                      </a:r>
                      <a:endParaRPr lang="en-GB" sz="1600" dirty="0"/>
                    </a:p>
                  </a:txBody>
                  <a:tcPr/>
                </a:tc>
                <a:extLst>
                  <a:ext uri="{0D108BD9-81ED-4DB2-BD59-A6C34878D82A}">
                    <a16:rowId xmlns:a16="http://schemas.microsoft.com/office/drawing/2014/main" val="386876757"/>
                  </a:ext>
                </a:extLst>
              </a:tr>
              <a:tr h="460329">
                <a:tc>
                  <a:txBody>
                    <a:bodyPr/>
                    <a:lstStyle/>
                    <a:p>
                      <a:r>
                        <a:rPr lang="en-GB" sz="1600" dirty="0" smtClean="0"/>
                        <a:t>From birth</a:t>
                      </a:r>
                      <a:endParaRPr lang="en-GB" sz="1600" dirty="0"/>
                    </a:p>
                  </a:txBody>
                  <a:tcPr/>
                </a:tc>
                <a:tc>
                  <a:txBody>
                    <a:bodyPr/>
                    <a:lstStyle/>
                    <a:p>
                      <a:r>
                        <a:rPr lang="en-GB" sz="1600" dirty="0" smtClean="0"/>
                        <a:t>Crying; eye contact; preference for primary caregiver’s voice</a:t>
                      </a:r>
                      <a:endParaRPr lang="en-GB" sz="1600" dirty="0"/>
                    </a:p>
                  </a:txBody>
                  <a:tcPr/>
                </a:tc>
                <a:extLst>
                  <a:ext uri="{0D108BD9-81ED-4DB2-BD59-A6C34878D82A}">
                    <a16:rowId xmlns:a16="http://schemas.microsoft.com/office/drawing/2014/main" val="1604374796"/>
                  </a:ext>
                </a:extLst>
              </a:tr>
              <a:tr h="616582">
                <a:tc>
                  <a:txBody>
                    <a:bodyPr/>
                    <a:lstStyle/>
                    <a:p>
                      <a:r>
                        <a:rPr lang="en-GB" sz="1600" dirty="0" smtClean="0"/>
                        <a:t>1 –</a:t>
                      </a:r>
                      <a:r>
                        <a:rPr lang="en-GB" sz="1600" baseline="0" dirty="0" smtClean="0"/>
                        <a:t> 6 months</a:t>
                      </a:r>
                      <a:endParaRPr lang="en-GB" sz="1600" dirty="0"/>
                    </a:p>
                  </a:txBody>
                  <a:tcPr/>
                </a:tc>
                <a:tc>
                  <a:txBody>
                    <a:bodyPr/>
                    <a:lstStyle/>
                    <a:p>
                      <a:r>
                        <a:rPr lang="en-GB" sz="1600" dirty="0" smtClean="0"/>
                        <a:t>Smiling; cooing; moves head towards sounds;</a:t>
                      </a:r>
                      <a:r>
                        <a:rPr lang="en-GB" sz="1600" baseline="0" dirty="0" smtClean="0"/>
                        <a:t> interacts; prefers infant-directed speech; begins babbling; begins laughing</a:t>
                      </a:r>
                      <a:endParaRPr lang="en-GB" sz="1600" dirty="0"/>
                    </a:p>
                  </a:txBody>
                  <a:tcPr/>
                </a:tc>
                <a:extLst>
                  <a:ext uri="{0D108BD9-81ED-4DB2-BD59-A6C34878D82A}">
                    <a16:rowId xmlns:a16="http://schemas.microsoft.com/office/drawing/2014/main" val="450483237"/>
                  </a:ext>
                </a:extLst>
              </a:tr>
              <a:tr h="616582">
                <a:tc>
                  <a:txBody>
                    <a:bodyPr/>
                    <a:lstStyle/>
                    <a:p>
                      <a:r>
                        <a:rPr lang="en-GB" sz="1600" dirty="0" smtClean="0"/>
                        <a:t>6 – 12 months</a:t>
                      </a:r>
                      <a:endParaRPr lang="en-GB" sz="1600" dirty="0"/>
                    </a:p>
                  </a:txBody>
                  <a:tcPr/>
                </a:tc>
                <a:tc>
                  <a:txBody>
                    <a:bodyPr/>
                    <a:lstStyle/>
                    <a:p>
                      <a:r>
                        <a:rPr lang="en-GB" sz="1600" dirty="0" smtClean="0"/>
                        <a:t>Babbling; begins to point; recognises own name; understands and imitates</a:t>
                      </a:r>
                      <a:r>
                        <a:rPr lang="en-GB" sz="1600" baseline="0" dirty="0" smtClean="0"/>
                        <a:t> first words; enjoys music and rhyme</a:t>
                      </a:r>
                      <a:endParaRPr lang="en-GB" sz="1600" dirty="0"/>
                    </a:p>
                  </a:txBody>
                  <a:tcPr/>
                </a:tc>
                <a:extLst>
                  <a:ext uri="{0D108BD9-81ED-4DB2-BD59-A6C34878D82A}">
                    <a16:rowId xmlns:a16="http://schemas.microsoft.com/office/drawing/2014/main" val="4121002220"/>
                  </a:ext>
                </a:extLst>
              </a:tr>
              <a:tr h="616582">
                <a:tc>
                  <a:txBody>
                    <a:bodyPr/>
                    <a:lstStyle/>
                    <a:p>
                      <a:r>
                        <a:rPr lang="en-GB" sz="1600" dirty="0" smtClean="0"/>
                        <a:t>12 – 18 months</a:t>
                      </a:r>
                      <a:endParaRPr lang="en-GB" sz="1600" dirty="0"/>
                    </a:p>
                  </a:txBody>
                  <a:tcPr/>
                </a:tc>
                <a:tc>
                  <a:txBody>
                    <a:bodyPr/>
                    <a:lstStyle/>
                    <a:p>
                      <a:r>
                        <a:rPr lang="en-GB" sz="1600" dirty="0" smtClean="0"/>
                        <a:t>Understands</a:t>
                      </a:r>
                      <a:r>
                        <a:rPr lang="en-GB" sz="1600" baseline="0" dirty="0" smtClean="0"/>
                        <a:t> around 50 words; holophrastic stage; produces 2-word utterances</a:t>
                      </a:r>
                      <a:endParaRPr lang="en-GB" sz="1600" dirty="0"/>
                    </a:p>
                  </a:txBody>
                  <a:tcPr/>
                </a:tc>
                <a:extLst>
                  <a:ext uri="{0D108BD9-81ED-4DB2-BD59-A6C34878D82A}">
                    <a16:rowId xmlns:a16="http://schemas.microsoft.com/office/drawing/2014/main" val="1031039519"/>
                  </a:ext>
                </a:extLst>
              </a:tr>
              <a:tr h="460329">
                <a:tc>
                  <a:txBody>
                    <a:bodyPr/>
                    <a:lstStyle/>
                    <a:p>
                      <a:r>
                        <a:rPr lang="en-GB" sz="1600" dirty="0" smtClean="0"/>
                        <a:t>18</a:t>
                      </a:r>
                      <a:r>
                        <a:rPr lang="en-GB" sz="1600" baseline="0" dirty="0" smtClean="0"/>
                        <a:t> – 24 months</a:t>
                      </a:r>
                      <a:endParaRPr lang="en-GB" sz="1600" dirty="0"/>
                    </a:p>
                  </a:txBody>
                  <a:tcPr/>
                </a:tc>
                <a:tc>
                  <a:txBody>
                    <a:bodyPr/>
                    <a:lstStyle/>
                    <a:p>
                      <a:r>
                        <a:rPr lang="en-GB" sz="1600" dirty="0" smtClean="0"/>
                        <a:t>Rapidly increasing vocabulary; multi-word utterances;</a:t>
                      </a:r>
                      <a:r>
                        <a:rPr lang="en-GB" sz="1600" baseline="0" dirty="0" smtClean="0"/>
                        <a:t> basic grammar</a:t>
                      </a:r>
                      <a:endParaRPr lang="en-GB" sz="1600" dirty="0"/>
                    </a:p>
                  </a:txBody>
                  <a:tcPr/>
                </a:tc>
                <a:extLst>
                  <a:ext uri="{0D108BD9-81ED-4DB2-BD59-A6C34878D82A}">
                    <a16:rowId xmlns:a16="http://schemas.microsoft.com/office/drawing/2014/main" val="3741584885"/>
                  </a:ext>
                </a:extLst>
              </a:tr>
              <a:tr h="460329">
                <a:tc>
                  <a:txBody>
                    <a:bodyPr/>
                    <a:lstStyle/>
                    <a:p>
                      <a:r>
                        <a:rPr lang="en-GB" sz="1600" dirty="0" smtClean="0"/>
                        <a:t>2 – 3 years</a:t>
                      </a:r>
                      <a:endParaRPr lang="en-GB" sz="1600" dirty="0"/>
                    </a:p>
                  </a:txBody>
                  <a:tcPr/>
                </a:tc>
                <a:tc>
                  <a:txBody>
                    <a:bodyPr/>
                    <a:lstStyle/>
                    <a:p>
                      <a:r>
                        <a:rPr lang="en-GB" sz="1600" dirty="0" smtClean="0"/>
                        <a:t>Increasing vocabulary; longer sentences; questioning;</a:t>
                      </a:r>
                      <a:r>
                        <a:rPr lang="en-GB" sz="1600" baseline="0" dirty="0" smtClean="0"/>
                        <a:t> listens to stories</a:t>
                      </a:r>
                      <a:endParaRPr lang="en-GB" sz="1600" dirty="0"/>
                    </a:p>
                  </a:txBody>
                  <a:tcPr/>
                </a:tc>
                <a:extLst>
                  <a:ext uri="{0D108BD9-81ED-4DB2-BD59-A6C34878D82A}">
                    <a16:rowId xmlns:a16="http://schemas.microsoft.com/office/drawing/2014/main" val="280353010"/>
                  </a:ext>
                </a:extLst>
              </a:tr>
              <a:tr h="616582">
                <a:tc>
                  <a:txBody>
                    <a:bodyPr/>
                    <a:lstStyle/>
                    <a:p>
                      <a:r>
                        <a:rPr lang="en-GB" sz="1600" dirty="0" smtClean="0"/>
                        <a:t>3 </a:t>
                      </a:r>
                      <a:r>
                        <a:rPr lang="en-GB" sz="1600" baseline="0" dirty="0" smtClean="0"/>
                        <a:t>– 4 years</a:t>
                      </a:r>
                      <a:endParaRPr lang="en-GB" sz="1600" dirty="0"/>
                    </a:p>
                  </a:txBody>
                  <a:tcPr/>
                </a:tc>
                <a:tc>
                  <a:txBody>
                    <a:bodyPr/>
                    <a:lstStyle/>
                    <a:p>
                      <a:r>
                        <a:rPr lang="en-GB" sz="1600" dirty="0" smtClean="0"/>
                        <a:t>Vocabulary</a:t>
                      </a:r>
                      <a:r>
                        <a:rPr lang="en-GB" sz="1600" baseline="0" dirty="0" smtClean="0"/>
                        <a:t> and sentences continue to increase and become more complex; monologues at play; frequent questioning</a:t>
                      </a:r>
                      <a:endParaRPr lang="en-GB" sz="1600" dirty="0"/>
                    </a:p>
                  </a:txBody>
                  <a:tcPr/>
                </a:tc>
                <a:extLst>
                  <a:ext uri="{0D108BD9-81ED-4DB2-BD59-A6C34878D82A}">
                    <a16:rowId xmlns:a16="http://schemas.microsoft.com/office/drawing/2014/main" val="723831216"/>
                  </a:ext>
                </a:extLst>
              </a:tr>
              <a:tr h="460329">
                <a:tc>
                  <a:txBody>
                    <a:bodyPr/>
                    <a:lstStyle/>
                    <a:p>
                      <a:r>
                        <a:rPr lang="en-GB" sz="1600" dirty="0" smtClean="0"/>
                        <a:t>4</a:t>
                      </a:r>
                      <a:r>
                        <a:rPr lang="en-GB" sz="1600" baseline="0" dirty="0" smtClean="0"/>
                        <a:t> – 5 years</a:t>
                      </a:r>
                      <a:endParaRPr lang="en-GB" sz="1600" dirty="0"/>
                    </a:p>
                  </a:txBody>
                  <a:tcPr/>
                </a:tc>
                <a:tc>
                  <a:txBody>
                    <a:bodyPr/>
                    <a:lstStyle/>
                    <a:p>
                      <a:r>
                        <a:rPr lang="en-GB" sz="1600" dirty="0" smtClean="0"/>
                        <a:t>Extensive</a:t>
                      </a:r>
                      <a:r>
                        <a:rPr lang="en-GB" sz="1600" baseline="0" dirty="0" smtClean="0"/>
                        <a:t> vocabulary; narrates long stories; questioning at peak</a:t>
                      </a:r>
                      <a:endParaRPr lang="en-GB" sz="1600" dirty="0"/>
                    </a:p>
                  </a:txBody>
                  <a:tcPr/>
                </a:tc>
                <a:extLst>
                  <a:ext uri="{0D108BD9-81ED-4DB2-BD59-A6C34878D82A}">
                    <a16:rowId xmlns:a16="http://schemas.microsoft.com/office/drawing/2014/main" val="2842658786"/>
                  </a:ext>
                </a:extLst>
              </a:tr>
              <a:tr h="460329">
                <a:tc>
                  <a:txBody>
                    <a:bodyPr/>
                    <a:lstStyle/>
                    <a:p>
                      <a:r>
                        <a:rPr lang="en-GB" sz="1600" dirty="0" smtClean="0"/>
                        <a:t>5 – 6 years</a:t>
                      </a:r>
                      <a:endParaRPr lang="en-GB" sz="1600" dirty="0"/>
                    </a:p>
                  </a:txBody>
                  <a:tcPr/>
                </a:tc>
                <a:tc>
                  <a:txBody>
                    <a:bodyPr/>
                    <a:lstStyle/>
                    <a:p>
                      <a:r>
                        <a:rPr lang="en-GB" sz="1600" dirty="0" smtClean="0"/>
                        <a:t>6,000 word vocabulary;</a:t>
                      </a:r>
                      <a:r>
                        <a:rPr lang="en-GB" sz="1600" baseline="0" dirty="0" smtClean="0"/>
                        <a:t> language continues to be used and developed; offers opinions; learning about sarcasm, irony and metaphor</a:t>
                      </a:r>
                      <a:endParaRPr lang="en-GB" sz="1600" dirty="0"/>
                    </a:p>
                  </a:txBody>
                  <a:tcPr/>
                </a:tc>
                <a:extLst>
                  <a:ext uri="{0D108BD9-81ED-4DB2-BD59-A6C34878D82A}">
                    <a16:rowId xmlns:a16="http://schemas.microsoft.com/office/drawing/2014/main" val="1764089562"/>
                  </a:ext>
                </a:extLst>
              </a:tr>
              <a:tr h="460329">
                <a:tc>
                  <a:txBody>
                    <a:bodyPr/>
                    <a:lstStyle/>
                    <a:p>
                      <a:r>
                        <a:rPr lang="en-GB" sz="1600" dirty="0" smtClean="0"/>
                        <a:t>6 – 7 years</a:t>
                      </a:r>
                      <a:endParaRPr lang="en-GB" sz="1600" dirty="0"/>
                    </a:p>
                  </a:txBody>
                  <a:tcPr/>
                </a:tc>
                <a:tc>
                  <a:txBody>
                    <a:bodyPr/>
                    <a:lstStyle/>
                    <a:p>
                      <a:r>
                        <a:rPr lang="en-GB" sz="1600" dirty="0" smtClean="0"/>
                        <a:t>Uses</a:t>
                      </a:r>
                      <a:r>
                        <a:rPr lang="en-GB" sz="1600" baseline="0" dirty="0" smtClean="0"/>
                        <a:t> long and complex sentences; understands others’ point of view; can initiate and maintain conversations</a:t>
                      </a:r>
                      <a:endParaRPr lang="en-GB" sz="1600" dirty="0"/>
                    </a:p>
                  </a:txBody>
                  <a:tcPr/>
                </a:tc>
                <a:extLst>
                  <a:ext uri="{0D108BD9-81ED-4DB2-BD59-A6C34878D82A}">
                    <a16:rowId xmlns:a16="http://schemas.microsoft.com/office/drawing/2014/main" val="684440977"/>
                  </a:ext>
                </a:extLst>
              </a:tr>
            </a:tbl>
          </a:graphicData>
        </a:graphic>
      </p:graphicFrame>
    </p:spTree>
    <p:extLst>
      <p:ext uri="{BB962C8B-B14F-4D97-AF65-F5344CB8AC3E}">
        <p14:creationId xmlns:p14="http://schemas.microsoft.com/office/powerpoint/2010/main" val="17551752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3"/>
          <p:cNvSpPr>
            <a:spLocks noGrp="1"/>
          </p:cNvSpPr>
          <p:nvPr>
            <p:ph type="title"/>
          </p:nvPr>
        </p:nvSpPr>
        <p:spPr/>
        <p:txBody>
          <a:bodyPr/>
          <a:lstStyle/>
          <a:p>
            <a:pPr algn="l" eaLnBrk="1" hangingPunct="1"/>
            <a:r>
              <a:rPr lang="cy-GB" altLang="cy-GB" sz="3200" smtClean="0">
                <a:solidFill>
                  <a:srgbClr val="000000"/>
                </a:solidFill>
                <a:latin typeface="Lucida Sans" panose="020B0602030504020204" pitchFamily="34" charset="0"/>
              </a:rPr>
              <a:t>Camau caffael iaith – llefain</a:t>
            </a:r>
            <a:r>
              <a:rPr lang="en-GB" altLang="cy-GB" sz="3200" smtClean="0">
                <a:solidFill>
                  <a:srgbClr val="0000FF"/>
                </a:solidFill>
                <a:latin typeface="Lucida Sans" panose="020B0602030504020204" pitchFamily="34" charset="0"/>
              </a:rPr>
              <a:t/>
            </a:r>
            <a:br>
              <a:rPr lang="en-GB" altLang="cy-GB" sz="3200" smtClean="0">
                <a:solidFill>
                  <a:srgbClr val="0000FF"/>
                </a:solidFill>
                <a:latin typeface="Lucida Sans" panose="020B0602030504020204" pitchFamily="34" charset="0"/>
              </a:rPr>
            </a:br>
            <a:r>
              <a:rPr lang="en-GB" altLang="cy-GB" sz="3200" smtClean="0">
                <a:solidFill>
                  <a:srgbClr val="0000FF"/>
                </a:solidFill>
                <a:latin typeface="Lucida Sans" panose="020B0602030504020204" pitchFamily="34" charset="0"/>
              </a:rPr>
              <a:t>Stages of language acquisition – crying</a:t>
            </a:r>
            <a:endParaRPr lang="cy-GB" altLang="cy-GB" sz="4000" smtClean="0">
              <a:solidFill>
                <a:srgbClr val="0000FF"/>
              </a:solidFill>
              <a:latin typeface="Lucida Sans" panose="020B0602030504020204" pitchFamily="34" charset="0"/>
            </a:endParaRPr>
          </a:p>
        </p:txBody>
      </p:sp>
      <p:sp>
        <p:nvSpPr>
          <p:cNvPr id="5123" name="Content Placeholder 4"/>
          <p:cNvSpPr>
            <a:spLocks noGrp="1"/>
          </p:cNvSpPr>
          <p:nvPr>
            <p:ph sz="half" idx="1"/>
          </p:nvPr>
        </p:nvSpPr>
        <p:spPr/>
        <p:txBody>
          <a:bodyPr/>
          <a:lstStyle/>
          <a:p>
            <a:pPr eaLnBrk="1" hangingPunct="1">
              <a:defRPr/>
            </a:pPr>
            <a:r>
              <a:rPr lang="cy-GB" altLang="cy-GB" dirty="0" smtClean="0">
                <a:solidFill>
                  <a:srgbClr val="000000"/>
                </a:solidFill>
                <a:latin typeface="Lucida Sans" panose="020B0602040502020204" pitchFamily="34" charset="0"/>
              </a:rPr>
              <a:t>Llefain yn ryngwladol:  ai digwyddiad greddfol neu ddigwyddiad ieithyddol?</a:t>
            </a:r>
          </a:p>
          <a:p>
            <a:pPr marL="0" indent="0" eaLnBrk="1" hangingPunct="1">
              <a:buFontTx/>
              <a:buNone/>
              <a:defRPr/>
            </a:pPr>
            <a:endParaRPr lang="cy-GB" altLang="cy-GB" dirty="0" smtClean="0">
              <a:latin typeface="Lucida Sans" pitchFamily="34" charset="0"/>
            </a:endParaRPr>
          </a:p>
        </p:txBody>
      </p:sp>
      <p:sp>
        <p:nvSpPr>
          <p:cNvPr id="5124" name="Content Placeholder 5"/>
          <p:cNvSpPr>
            <a:spLocks noGrp="1"/>
          </p:cNvSpPr>
          <p:nvPr>
            <p:ph sz="half" idx="2"/>
          </p:nvPr>
        </p:nvSpPr>
        <p:spPr/>
        <p:txBody>
          <a:bodyPr/>
          <a:lstStyle/>
          <a:p>
            <a:pPr eaLnBrk="1" hangingPunct="1">
              <a:defRPr/>
            </a:pPr>
            <a:r>
              <a:rPr lang="en-GB" altLang="cy-GB" dirty="0">
                <a:solidFill>
                  <a:srgbClr val="0000FF"/>
                </a:solidFill>
                <a:latin typeface="Lucida Sans" panose="020B0602040502020204" pitchFamily="34" charset="0"/>
              </a:rPr>
              <a:t>Crying is universal: is it instinctive or is it linguistic?</a:t>
            </a:r>
          </a:p>
          <a:p>
            <a:pPr marL="0" indent="0" eaLnBrk="1" hangingPunct="1">
              <a:buFontTx/>
              <a:buNone/>
              <a:defRPr/>
            </a:pPr>
            <a:endParaRPr lang="cy-GB" altLang="cy-GB" dirty="0" smtClean="0">
              <a:latin typeface="Lucida Sans" pitchFamily="34" charset="0"/>
            </a:endParaRPr>
          </a:p>
        </p:txBody>
      </p:sp>
    </p:spTree>
    <p:extLst>
      <p:ext uri="{BB962C8B-B14F-4D97-AF65-F5344CB8AC3E}">
        <p14:creationId xmlns:p14="http://schemas.microsoft.com/office/powerpoint/2010/main" val="269418752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57200" y="260350"/>
            <a:ext cx="8229600" cy="1296988"/>
          </a:xfrm>
        </p:spPr>
        <p:txBody>
          <a:bodyPr/>
          <a:lstStyle/>
          <a:p>
            <a:pPr algn="l" eaLnBrk="1" hangingPunct="1"/>
            <a:r>
              <a:rPr lang="en-US" altLang="cy-GB" sz="3200" smtClean="0">
                <a:latin typeface="Lucida Sans" panose="020B0602030504020204" pitchFamily="34" charset="0"/>
              </a:rPr>
              <a:t>Camau caffael iaith – cwan</a:t>
            </a:r>
            <a:br>
              <a:rPr lang="en-US" altLang="cy-GB" sz="3200" smtClean="0">
                <a:latin typeface="Lucida Sans" panose="020B0602030504020204" pitchFamily="34" charset="0"/>
              </a:rPr>
            </a:br>
            <a:r>
              <a:rPr lang="en-US" altLang="cy-GB" sz="3200" smtClean="0">
                <a:solidFill>
                  <a:srgbClr val="0000FF"/>
                </a:solidFill>
                <a:latin typeface="Lucida Sans" panose="020B0602030504020204" pitchFamily="34" charset="0"/>
              </a:rPr>
              <a:t>Stages of language acquisition – cooing</a:t>
            </a:r>
            <a:endParaRPr lang="cy-GB" altLang="cy-GB" sz="3200" smtClean="0">
              <a:solidFill>
                <a:srgbClr val="0000FF"/>
              </a:solidFill>
            </a:endParaRPr>
          </a:p>
        </p:txBody>
      </p:sp>
      <p:sp>
        <p:nvSpPr>
          <p:cNvPr id="18435" name="Content Placeholder 2"/>
          <p:cNvSpPr>
            <a:spLocks noGrp="1"/>
          </p:cNvSpPr>
          <p:nvPr>
            <p:ph sz="half" idx="1"/>
          </p:nvPr>
        </p:nvSpPr>
        <p:spPr>
          <a:xfrm>
            <a:off x="457200" y="1600200"/>
            <a:ext cx="4038600" cy="4924425"/>
          </a:xfrm>
        </p:spPr>
        <p:txBody>
          <a:bodyPr/>
          <a:lstStyle/>
          <a:p>
            <a:pPr eaLnBrk="1" hangingPunct="1"/>
            <a:r>
              <a:rPr lang="cy-GB" altLang="cy-GB" dirty="0" err="1" smtClean="0">
                <a:latin typeface="Lucida Sans" panose="020B0602030504020204" pitchFamily="34" charset="0"/>
              </a:rPr>
              <a:t>Cwan</a:t>
            </a:r>
            <a:r>
              <a:rPr lang="cy-GB" altLang="cy-GB" dirty="0" smtClean="0">
                <a:latin typeface="Lucida Sans" panose="020B0602030504020204" pitchFamily="34" charset="0"/>
              </a:rPr>
              <a:t> yn ryngwladol:  ai digwyddiad greddfol neu ddigwyddiad ieithyddol?</a:t>
            </a:r>
          </a:p>
          <a:p>
            <a:pPr marL="0" indent="0" eaLnBrk="1" hangingPunct="1">
              <a:buNone/>
            </a:pPr>
            <a:endParaRPr lang="cy-GB" altLang="cy-GB" dirty="0">
              <a:latin typeface="Lucida Sans" panose="020B0602030504020204" pitchFamily="34" charset="0"/>
            </a:endParaRPr>
          </a:p>
          <a:p>
            <a:pPr marL="0" indent="0" eaLnBrk="1" hangingPunct="1">
              <a:buNone/>
            </a:pPr>
            <a:endParaRPr lang="cy-GB" altLang="cy-GB" dirty="0" smtClean="0">
              <a:latin typeface="Lucida Sans" panose="020B0602030504020204" pitchFamily="34" charset="0"/>
            </a:endParaRPr>
          </a:p>
          <a:p>
            <a:pPr eaLnBrk="1" hangingPunct="1"/>
            <a:endParaRPr lang="cy-GB" altLang="cy-GB" dirty="0" smtClean="0"/>
          </a:p>
        </p:txBody>
      </p:sp>
      <p:sp>
        <p:nvSpPr>
          <p:cNvPr id="18436" name="Content Placeholder 3"/>
          <p:cNvSpPr>
            <a:spLocks noGrp="1"/>
          </p:cNvSpPr>
          <p:nvPr>
            <p:ph sz="half" idx="2"/>
          </p:nvPr>
        </p:nvSpPr>
        <p:spPr>
          <a:xfrm>
            <a:off x="4648200" y="1600200"/>
            <a:ext cx="4038600" cy="4781550"/>
          </a:xfrm>
        </p:spPr>
        <p:txBody>
          <a:bodyPr/>
          <a:lstStyle/>
          <a:p>
            <a:pPr eaLnBrk="1" hangingPunct="1"/>
            <a:r>
              <a:rPr lang="en-US" altLang="cy-GB" smtClean="0">
                <a:solidFill>
                  <a:srgbClr val="0000FF"/>
                </a:solidFill>
                <a:latin typeface="Lucida Sans" panose="020B0602030504020204" pitchFamily="34" charset="0"/>
              </a:rPr>
              <a:t>Cooing is universal: is it instinctive or is it linguistic?</a:t>
            </a:r>
          </a:p>
          <a:p>
            <a:pPr eaLnBrk="1" hangingPunct="1"/>
            <a:endParaRPr lang="cy-GB" altLang="cy-GB" smtClean="0"/>
          </a:p>
        </p:txBody>
      </p:sp>
    </p:spTree>
    <p:extLst>
      <p:ext uri="{BB962C8B-B14F-4D97-AF65-F5344CB8AC3E}">
        <p14:creationId xmlns:p14="http://schemas.microsoft.com/office/powerpoint/2010/main" val="20934309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274638"/>
            <a:ext cx="8435975" cy="1143000"/>
          </a:xfrm>
        </p:spPr>
        <p:txBody>
          <a:bodyPr/>
          <a:lstStyle/>
          <a:p>
            <a:pPr algn="l" eaLnBrk="1" hangingPunct="1"/>
            <a:r>
              <a:rPr lang="en-US" altLang="cy-GB" sz="3200" smtClean="0">
                <a:latin typeface="Lucida Sans" panose="020B0602030504020204" pitchFamily="34" charset="0"/>
              </a:rPr>
              <a:t>Camau caffael iaith – bablo</a:t>
            </a:r>
            <a:br>
              <a:rPr lang="en-US" altLang="cy-GB" sz="3200" smtClean="0">
                <a:latin typeface="Lucida Sans" panose="020B0602030504020204" pitchFamily="34" charset="0"/>
              </a:rPr>
            </a:br>
            <a:r>
              <a:rPr lang="en-US" altLang="cy-GB" sz="3200" smtClean="0">
                <a:solidFill>
                  <a:srgbClr val="0000FF"/>
                </a:solidFill>
                <a:latin typeface="Lucida Sans" panose="020B0602030504020204" pitchFamily="34" charset="0"/>
              </a:rPr>
              <a:t>Stages of language acquisition – babbling</a:t>
            </a:r>
            <a:endParaRPr lang="en-GB" altLang="cy-GB" sz="3200" smtClean="0">
              <a:solidFill>
                <a:srgbClr val="0000FF"/>
              </a:solidFill>
              <a:latin typeface="Lucida Sans" panose="020B0602030504020204" pitchFamily="34" charset="0"/>
            </a:endParaRPr>
          </a:p>
        </p:txBody>
      </p:sp>
      <p:sp>
        <p:nvSpPr>
          <p:cNvPr id="8195" name="Rectangle 4"/>
          <p:cNvSpPr>
            <a:spLocks noGrp="1" noChangeArrowheads="1"/>
          </p:cNvSpPr>
          <p:nvPr>
            <p:ph type="body" sz="half" idx="1"/>
          </p:nvPr>
        </p:nvSpPr>
        <p:spPr/>
        <p:txBody>
          <a:bodyPr/>
          <a:lstStyle/>
          <a:p>
            <a:pPr eaLnBrk="1" hangingPunct="1">
              <a:defRPr/>
            </a:pPr>
            <a:r>
              <a:rPr lang="cy-GB" altLang="cy-GB" sz="2400" i="1" dirty="0" err="1" smtClean="0">
                <a:solidFill>
                  <a:srgbClr val="000000"/>
                </a:solidFill>
                <a:latin typeface="Lucida Sans" panose="020B0602040502020204" pitchFamily="34" charset="0"/>
              </a:rPr>
              <a:t>Canonical</a:t>
            </a:r>
            <a:r>
              <a:rPr lang="cy-GB" altLang="cy-GB" sz="2400" i="1" dirty="0" smtClean="0">
                <a:solidFill>
                  <a:srgbClr val="000000"/>
                </a:solidFill>
                <a:latin typeface="Lucida Sans" panose="020B0602040502020204" pitchFamily="34" charset="0"/>
              </a:rPr>
              <a:t> </a:t>
            </a:r>
            <a:r>
              <a:rPr lang="cy-GB" altLang="cy-GB" sz="2400" i="1" dirty="0" err="1" smtClean="0">
                <a:solidFill>
                  <a:srgbClr val="000000"/>
                </a:solidFill>
                <a:latin typeface="Lucida Sans" panose="020B0602040502020204" pitchFamily="34" charset="0"/>
              </a:rPr>
              <a:t>babbling</a:t>
            </a:r>
            <a:r>
              <a:rPr lang="cy-GB" altLang="cy-GB" sz="2400" dirty="0" smtClean="0">
                <a:solidFill>
                  <a:srgbClr val="000000"/>
                </a:solidFill>
                <a:latin typeface="Lucida Sans" panose="020B0602040502020204" pitchFamily="34" charset="0"/>
              </a:rPr>
              <a:t>:  Cytseiniaid a </a:t>
            </a:r>
            <a:r>
              <a:rPr lang="cy-GB" altLang="cy-GB" sz="2400" dirty="0" err="1" smtClean="0">
                <a:solidFill>
                  <a:srgbClr val="000000"/>
                </a:solidFill>
                <a:latin typeface="Lucida Sans" panose="020B0602040502020204" pitchFamily="34" charset="0"/>
              </a:rPr>
              <a:t>llefariaid</a:t>
            </a:r>
            <a:r>
              <a:rPr lang="cy-GB" altLang="cy-GB" sz="2400" dirty="0" smtClean="0">
                <a:solidFill>
                  <a:srgbClr val="000000"/>
                </a:solidFill>
                <a:latin typeface="Lucida Sans" panose="020B0602040502020204" pitchFamily="34" charset="0"/>
              </a:rPr>
              <a:t> gyda’i gilydd:  c/v/c/v/c/v…..</a:t>
            </a:r>
          </a:p>
          <a:p>
            <a:pPr eaLnBrk="1" hangingPunct="1">
              <a:defRPr/>
            </a:pPr>
            <a:r>
              <a:rPr lang="cy-GB" altLang="cy-GB" sz="2400" i="1" dirty="0" err="1" smtClean="0">
                <a:solidFill>
                  <a:srgbClr val="000000"/>
                </a:solidFill>
                <a:latin typeface="Lucida Sans" panose="020B0602040502020204" pitchFamily="34" charset="0"/>
              </a:rPr>
              <a:t>Variegated</a:t>
            </a:r>
            <a:r>
              <a:rPr lang="cy-GB" altLang="cy-GB" sz="2400" i="1" dirty="0" smtClean="0">
                <a:solidFill>
                  <a:srgbClr val="000000"/>
                </a:solidFill>
                <a:latin typeface="Lucida Sans" panose="020B0602040502020204" pitchFamily="34" charset="0"/>
              </a:rPr>
              <a:t> </a:t>
            </a:r>
            <a:r>
              <a:rPr lang="cy-GB" altLang="cy-GB" sz="2400" i="1" dirty="0" err="1" smtClean="0">
                <a:solidFill>
                  <a:srgbClr val="000000"/>
                </a:solidFill>
                <a:latin typeface="Lucida Sans" panose="020B0602040502020204" pitchFamily="34" charset="0"/>
              </a:rPr>
              <a:t>babbling</a:t>
            </a:r>
            <a:r>
              <a:rPr lang="cy-GB" altLang="cy-GB" sz="2400" i="1" dirty="0" smtClean="0">
                <a:solidFill>
                  <a:srgbClr val="000000"/>
                </a:solidFill>
                <a:latin typeface="Lucida Sans" panose="020B0602040502020204" pitchFamily="34" charset="0"/>
              </a:rPr>
              <a:t>:</a:t>
            </a:r>
            <a:r>
              <a:rPr lang="cy-GB" altLang="cy-GB" sz="2400" dirty="0" smtClean="0">
                <a:solidFill>
                  <a:srgbClr val="000000"/>
                </a:solidFill>
                <a:latin typeface="Lucida Sans" panose="020B0602040502020204" pitchFamily="34" charset="0"/>
              </a:rPr>
              <a:t>  seiniau amrywiol mewn trefn: </a:t>
            </a:r>
            <a:r>
              <a:rPr lang="cy-GB" altLang="cy-GB" sz="2400" dirty="0" err="1" smtClean="0">
                <a:solidFill>
                  <a:srgbClr val="000000"/>
                </a:solidFill>
                <a:latin typeface="Lucida Sans" panose="020B0602040502020204" pitchFamily="34" charset="0"/>
              </a:rPr>
              <a:t>ga</a:t>
            </a:r>
            <a:r>
              <a:rPr lang="cy-GB" altLang="cy-GB" sz="2400" dirty="0" smtClean="0">
                <a:solidFill>
                  <a:srgbClr val="000000"/>
                </a:solidFill>
                <a:latin typeface="Lucida Sans" panose="020B0602040502020204" pitchFamily="34" charset="0"/>
              </a:rPr>
              <a:t>/ba/</a:t>
            </a:r>
            <a:r>
              <a:rPr lang="cy-GB" altLang="cy-GB" sz="2400" dirty="0" err="1" smtClean="0">
                <a:solidFill>
                  <a:srgbClr val="000000"/>
                </a:solidFill>
                <a:latin typeface="Lucida Sans" panose="020B0602040502020204" pitchFamily="34" charset="0"/>
              </a:rPr>
              <a:t>ga</a:t>
            </a:r>
            <a:r>
              <a:rPr lang="cy-GB" altLang="cy-GB" sz="2400" dirty="0" smtClean="0">
                <a:solidFill>
                  <a:srgbClr val="000000"/>
                </a:solidFill>
                <a:latin typeface="Lucida Sans" panose="020B0602040502020204" pitchFamily="34" charset="0"/>
              </a:rPr>
              <a:t>/da..</a:t>
            </a:r>
          </a:p>
          <a:p>
            <a:pPr eaLnBrk="1" hangingPunct="1">
              <a:defRPr/>
            </a:pPr>
            <a:r>
              <a:rPr lang="cy-GB" altLang="cy-GB" sz="2400" dirty="0" smtClean="0">
                <a:solidFill>
                  <a:srgbClr val="000000"/>
                </a:solidFill>
                <a:latin typeface="Lucida Sans" panose="020B0602040502020204" pitchFamily="34" charset="0"/>
              </a:rPr>
              <a:t>Ffonoleg yn cael ei ymarfer:  seiniau cywir a seiniau anghywir</a:t>
            </a:r>
          </a:p>
          <a:p>
            <a:pPr marL="0" indent="0" eaLnBrk="1" hangingPunct="1">
              <a:lnSpc>
                <a:spcPct val="90000"/>
              </a:lnSpc>
              <a:buFontTx/>
              <a:buNone/>
              <a:defRPr/>
            </a:pPr>
            <a:endParaRPr lang="cy-GB" altLang="cy-GB" sz="2000" dirty="0" smtClean="0"/>
          </a:p>
        </p:txBody>
      </p:sp>
      <p:sp>
        <p:nvSpPr>
          <p:cNvPr id="8196" name="Rectangle 5"/>
          <p:cNvSpPr>
            <a:spLocks noGrp="1" noChangeArrowheads="1"/>
          </p:cNvSpPr>
          <p:nvPr>
            <p:ph type="body" sz="half" idx="2"/>
          </p:nvPr>
        </p:nvSpPr>
        <p:spPr>
          <a:xfrm>
            <a:off x="4629150" y="1825625"/>
            <a:ext cx="4191322" cy="4351338"/>
          </a:xfrm>
        </p:spPr>
        <p:txBody>
          <a:bodyPr/>
          <a:lstStyle/>
          <a:p>
            <a:pPr eaLnBrk="1" hangingPunct="1">
              <a:defRPr/>
            </a:pPr>
            <a:r>
              <a:rPr lang="en-GB" altLang="cy-GB" sz="2400" dirty="0">
                <a:solidFill>
                  <a:srgbClr val="0000FF"/>
                </a:solidFill>
                <a:latin typeface="Lucida Sans" panose="020B0602040502020204" pitchFamily="34" charset="0"/>
              </a:rPr>
              <a:t>Canonical babbling:  Stringing together of consonants and vowels:  c/v/c/v/c/v…..</a:t>
            </a:r>
          </a:p>
          <a:p>
            <a:pPr eaLnBrk="1" hangingPunct="1">
              <a:defRPr/>
            </a:pPr>
            <a:r>
              <a:rPr lang="en-GB" altLang="cy-GB" sz="2400" dirty="0">
                <a:solidFill>
                  <a:srgbClr val="0000FF"/>
                </a:solidFill>
                <a:latin typeface="Lucida Sans" panose="020B0602040502020204" pitchFamily="34" charset="0"/>
              </a:rPr>
              <a:t>Variegated babbling:  varied sequence of sounds: </a:t>
            </a:r>
            <a:r>
              <a:rPr lang="en-GB" altLang="cy-GB" sz="2400" dirty="0" err="1">
                <a:solidFill>
                  <a:srgbClr val="0000FF"/>
                </a:solidFill>
                <a:latin typeface="Lucida Sans" panose="020B0602040502020204" pitchFamily="34" charset="0"/>
              </a:rPr>
              <a:t>ga</a:t>
            </a:r>
            <a:r>
              <a:rPr lang="en-GB" altLang="cy-GB" sz="2400" dirty="0">
                <a:solidFill>
                  <a:srgbClr val="0000FF"/>
                </a:solidFill>
                <a:latin typeface="Lucida Sans" panose="020B0602040502020204" pitchFamily="34" charset="0"/>
              </a:rPr>
              <a:t>/</a:t>
            </a:r>
            <a:r>
              <a:rPr lang="en-GB" altLang="cy-GB" sz="2400" dirty="0" err="1">
                <a:solidFill>
                  <a:srgbClr val="0000FF"/>
                </a:solidFill>
                <a:latin typeface="Lucida Sans" panose="020B0602040502020204" pitchFamily="34" charset="0"/>
              </a:rPr>
              <a:t>ba</a:t>
            </a:r>
            <a:r>
              <a:rPr lang="en-GB" altLang="cy-GB" sz="2400" dirty="0">
                <a:solidFill>
                  <a:srgbClr val="0000FF"/>
                </a:solidFill>
                <a:latin typeface="Lucida Sans" panose="020B0602040502020204" pitchFamily="34" charset="0"/>
              </a:rPr>
              <a:t>/</a:t>
            </a:r>
            <a:r>
              <a:rPr lang="en-GB" altLang="cy-GB" sz="2400" dirty="0" err="1">
                <a:solidFill>
                  <a:srgbClr val="0000FF"/>
                </a:solidFill>
                <a:latin typeface="Lucida Sans" panose="020B0602040502020204" pitchFamily="34" charset="0"/>
              </a:rPr>
              <a:t>ga</a:t>
            </a:r>
            <a:r>
              <a:rPr lang="en-GB" altLang="cy-GB" sz="2400" dirty="0">
                <a:solidFill>
                  <a:srgbClr val="0000FF"/>
                </a:solidFill>
                <a:latin typeface="Lucida Sans" panose="020B0602040502020204" pitchFamily="34" charset="0"/>
              </a:rPr>
              <a:t>/da..</a:t>
            </a:r>
          </a:p>
          <a:p>
            <a:pPr eaLnBrk="1" hangingPunct="1">
              <a:defRPr/>
            </a:pPr>
            <a:r>
              <a:rPr lang="en-GB" altLang="cy-GB" sz="2400" dirty="0">
                <a:solidFill>
                  <a:srgbClr val="0000FF"/>
                </a:solidFill>
                <a:latin typeface="Lucida Sans" panose="020B0602040502020204" pitchFamily="34" charset="0"/>
              </a:rPr>
              <a:t>Fine tuning phonology:  right sounds and wrong sounds.</a:t>
            </a:r>
          </a:p>
          <a:p>
            <a:pPr marL="0" indent="0" eaLnBrk="1" hangingPunct="1">
              <a:lnSpc>
                <a:spcPct val="90000"/>
              </a:lnSpc>
              <a:buFontTx/>
              <a:buNone/>
              <a:defRPr/>
            </a:pPr>
            <a:endParaRPr lang="en-GB" altLang="cy-GB" sz="2400" dirty="0" smtClean="0">
              <a:solidFill>
                <a:srgbClr val="0000FF"/>
              </a:solidFill>
              <a:latin typeface="Lucida Sans" pitchFamily="34" charset="0"/>
            </a:endParaRPr>
          </a:p>
        </p:txBody>
      </p:sp>
    </p:spTree>
    <p:extLst>
      <p:ext uri="{BB962C8B-B14F-4D97-AF65-F5344CB8AC3E}">
        <p14:creationId xmlns:p14="http://schemas.microsoft.com/office/powerpoint/2010/main" val="174115465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p:txBody>
          <a:bodyPr/>
          <a:lstStyle/>
          <a:p>
            <a:pPr algn="l" eaLnBrk="1" hangingPunct="1"/>
            <a:r>
              <a:rPr lang="cy-GB" altLang="cy-GB" sz="3600" smtClean="0">
                <a:solidFill>
                  <a:schemeClr val="tx1"/>
                </a:solidFill>
                <a:latin typeface="Lucida Sans" panose="020B0602030504020204" pitchFamily="34" charset="0"/>
              </a:rPr>
              <a:t>Gwyliwch a thrafodwch</a:t>
            </a:r>
            <a:r>
              <a:rPr lang="cy-GB" altLang="cy-GB" sz="3600" smtClean="0">
                <a:solidFill>
                  <a:srgbClr val="0000FF"/>
                </a:solidFill>
                <a:latin typeface="Lucida Sans" panose="020B0602030504020204" pitchFamily="34" charset="0"/>
              </a:rPr>
              <a:t/>
            </a:r>
            <a:br>
              <a:rPr lang="cy-GB" altLang="cy-GB" sz="3600" smtClean="0">
                <a:solidFill>
                  <a:srgbClr val="0000FF"/>
                </a:solidFill>
                <a:latin typeface="Lucida Sans" panose="020B0602030504020204" pitchFamily="34" charset="0"/>
              </a:rPr>
            </a:br>
            <a:r>
              <a:rPr lang="cy-GB" altLang="cy-GB" sz="3600" smtClean="0">
                <a:solidFill>
                  <a:srgbClr val="0000FF"/>
                </a:solidFill>
                <a:latin typeface="Lucida Sans" panose="020B0602030504020204" pitchFamily="34" charset="0"/>
              </a:rPr>
              <a:t>Watch and discuss</a:t>
            </a:r>
          </a:p>
        </p:txBody>
      </p:sp>
      <p:sp>
        <p:nvSpPr>
          <p:cNvPr id="8195" name="Content Placeholder 4"/>
          <p:cNvSpPr>
            <a:spLocks noGrp="1"/>
          </p:cNvSpPr>
          <p:nvPr>
            <p:ph idx="1"/>
          </p:nvPr>
        </p:nvSpPr>
        <p:spPr/>
        <p:txBody>
          <a:bodyPr/>
          <a:lstStyle/>
          <a:p>
            <a:pPr marL="0" indent="0" eaLnBrk="1" hangingPunct="1">
              <a:buFontTx/>
              <a:buNone/>
            </a:pPr>
            <a:r>
              <a:rPr lang="cy-GB" altLang="cy-GB" smtClean="0">
                <a:latin typeface="Lucida Sans" panose="020B0602030504020204" pitchFamily="34" charset="0"/>
              </a:rPr>
              <a:t>Baby Talk (2015) ‘</a:t>
            </a:r>
            <a:r>
              <a:rPr lang="en-US" altLang="cy-GB" smtClean="0">
                <a:latin typeface="Lucida Sans" panose="020B0602030504020204" pitchFamily="34" charset="0"/>
              </a:rPr>
              <a:t>Babies Learning To Talk, One Word At A Time,’ </a:t>
            </a:r>
            <a:r>
              <a:rPr lang="en-US" altLang="cy-GB" smtClean="0">
                <a:latin typeface="Lucida Sans" panose="020B0602030504020204" pitchFamily="34" charset="0"/>
                <a:hlinkClick r:id="rId3"/>
              </a:rPr>
              <a:t>https://www.youtube.com/watch?v=_CyZY6xd8yk</a:t>
            </a:r>
            <a:r>
              <a:rPr lang="en-US" altLang="cy-GB" smtClean="0">
                <a:latin typeface="Lucida Sans" panose="020B0602030504020204" pitchFamily="34" charset="0"/>
              </a:rPr>
              <a:t> [Accessed: November 17 2016].</a:t>
            </a:r>
            <a:endParaRPr lang="cy-GB" altLang="cy-GB" smtClean="0">
              <a:latin typeface="Lucida Sans" panose="020B0602030504020204" pitchFamily="34" charset="0"/>
            </a:endParaRPr>
          </a:p>
        </p:txBody>
      </p:sp>
      <p:sp>
        <p:nvSpPr>
          <p:cNvPr id="8196" name="Content Placeholder 5"/>
          <p:cNvSpPr>
            <a:spLocks noGrp="1"/>
          </p:cNvSpPr>
          <p:nvPr>
            <p:ph sz="half" idx="4294967295"/>
          </p:nvPr>
        </p:nvSpPr>
        <p:spPr>
          <a:xfrm>
            <a:off x="4899025" y="1600200"/>
            <a:ext cx="4244975" cy="4525963"/>
          </a:xfrm>
        </p:spPr>
        <p:txBody>
          <a:bodyPr/>
          <a:lstStyle/>
          <a:p>
            <a:pPr eaLnBrk="1" hangingPunct="1"/>
            <a:endParaRPr lang="en-GB" altLang="cy-GB" smtClean="0">
              <a:solidFill>
                <a:srgbClr val="0000FF"/>
              </a:solidFill>
              <a:latin typeface="Lucida Sans" panose="020B0602030504020204" pitchFamily="34" charset="0"/>
            </a:endParaRPr>
          </a:p>
          <a:p>
            <a:pPr eaLnBrk="1" hangingPunct="1"/>
            <a:endParaRPr lang="en-GB" altLang="cy-GB"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108876206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4"/>
          <p:cNvSpPr>
            <a:spLocks noGrp="1"/>
          </p:cNvSpPr>
          <p:nvPr>
            <p:ph type="title"/>
          </p:nvPr>
        </p:nvSpPr>
        <p:spPr/>
        <p:txBody>
          <a:bodyPr/>
          <a:lstStyle/>
          <a:p>
            <a:r>
              <a:rPr lang="en-GB" altLang="cy-GB" sz="2800" smtClean="0">
                <a:solidFill>
                  <a:srgbClr val="000000"/>
                </a:solidFill>
                <a:latin typeface="Lucida Sans" panose="020B0602030504020204" pitchFamily="34" charset="0"/>
              </a:rPr>
              <a:t>Perthynas rhwng bablo a siarad</a:t>
            </a:r>
            <a:br>
              <a:rPr lang="en-GB" altLang="cy-GB" sz="2800" smtClean="0">
                <a:solidFill>
                  <a:srgbClr val="000000"/>
                </a:solidFill>
                <a:latin typeface="Lucida Sans" panose="020B0602030504020204" pitchFamily="34" charset="0"/>
              </a:rPr>
            </a:br>
            <a:r>
              <a:rPr lang="en-GB" altLang="cy-GB" sz="2800" smtClean="0">
                <a:solidFill>
                  <a:srgbClr val="0000FF"/>
                </a:solidFill>
                <a:latin typeface="Lucida Sans" panose="020B0602030504020204" pitchFamily="34" charset="0"/>
              </a:rPr>
              <a:t>Relationship between babbling and speech</a:t>
            </a:r>
            <a:endParaRPr lang="cy-GB" altLang="cy-GB" sz="2800" smtClean="0">
              <a:solidFill>
                <a:srgbClr val="0000FF"/>
              </a:solidFill>
              <a:latin typeface="Lucida Sans" panose="020B0602030504020204" pitchFamily="34" charset="0"/>
            </a:endParaRPr>
          </a:p>
        </p:txBody>
      </p:sp>
      <p:sp>
        <p:nvSpPr>
          <p:cNvPr id="22531" name="Content Placeholder 5"/>
          <p:cNvSpPr>
            <a:spLocks noGrp="1"/>
          </p:cNvSpPr>
          <p:nvPr>
            <p:ph idx="1"/>
          </p:nvPr>
        </p:nvSpPr>
        <p:spPr/>
        <p:txBody>
          <a:bodyPr/>
          <a:lstStyle/>
          <a:p>
            <a:pPr algn="just">
              <a:buNone/>
            </a:pPr>
            <a:r>
              <a:rPr lang="en-GB" i="1" dirty="0" smtClean="0"/>
              <a:t>“The </a:t>
            </a:r>
            <a:r>
              <a:rPr lang="en-GB" i="1" dirty="0"/>
              <a:t>capacity of a child to produce sounds which are within the phonetic inventory of their ambient language and practice them in increasingly complex combinations, is an arguably crucial foundation to the ability to then produce those sounds as part of words and to use those words in a referential </a:t>
            </a:r>
            <a:r>
              <a:rPr lang="en-GB" i="1" dirty="0" smtClean="0"/>
              <a:t>way.”</a:t>
            </a:r>
          </a:p>
          <a:p>
            <a:pPr algn="r">
              <a:buNone/>
            </a:pPr>
            <a:endParaRPr lang="en-GB" altLang="cy-GB" sz="2000" dirty="0" smtClean="0">
              <a:solidFill>
                <a:srgbClr val="000000"/>
              </a:solidFill>
              <a:latin typeface="Lucida Sans" panose="020B0602030504020204" pitchFamily="34" charset="0"/>
            </a:endParaRPr>
          </a:p>
          <a:p>
            <a:pPr algn="r">
              <a:buNone/>
            </a:pPr>
            <a:r>
              <a:rPr lang="en-GB" altLang="cy-GB" sz="2000" dirty="0" smtClean="0">
                <a:solidFill>
                  <a:srgbClr val="000000"/>
                </a:solidFill>
                <a:latin typeface="Lucida Sans" panose="020B0602030504020204" pitchFamily="34" charset="0"/>
              </a:rPr>
              <a:t>(Morgan and Wren, 2018, p. 4).</a:t>
            </a:r>
            <a:endParaRPr lang="en-GB" altLang="cy-GB" sz="2000" dirty="0" smtClean="0">
              <a:solidFill>
                <a:srgbClr val="000000"/>
              </a:solidFill>
              <a:latin typeface="Lucida Sans" panose="020B0602030504020204" pitchFamily="34" charset="0"/>
            </a:endParaRPr>
          </a:p>
          <a:p>
            <a:endParaRPr lang="cy-GB" altLang="cy-GB" dirty="0" smtClean="0"/>
          </a:p>
        </p:txBody>
      </p:sp>
    </p:spTree>
    <p:extLst>
      <p:ext uri="{BB962C8B-B14F-4D97-AF65-F5344CB8AC3E}">
        <p14:creationId xmlns:p14="http://schemas.microsoft.com/office/powerpoint/2010/main" val="11548345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3"/>
          <p:cNvSpPr>
            <a:spLocks noGrp="1"/>
          </p:cNvSpPr>
          <p:nvPr>
            <p:ph type="title"/>
          </p:nvPr>
        </p:nvSpPr>
        <p:spPr/>
        <p:txBody>
          <a:bodyPr/>
          <a:lstStyle/>
          <a:p>
            <a:pPr algn="l" eaLnBrk="1" hangingPunct="1"/>
            <a:r>
              <a:rPr lang="cy-GB" altLang="cy-GB" sz="3600" smtClean="0">
                <a:latin typeface="Lucida Sans" panose="020B0602030504020204" pitchFamily="34" charset="0"/>
              </a:rPr>
              <a:t>Cyfnod holoffrastig</a:t>
            </a:r>
            <a:r>
              <a:rPr lang="en-GB" altLang="cy-GB" sz="3600" smtClean="0">
                <a:latin typeface="Lucida Sans" panose="020B0602030504020204" pitchFamily="34" charset="0"/>
              </a:rPr>
              <a:t/>
            </a:r>
            <a:br>
              <a:rPr lang="en-GB" altLang="cy-GB" sz="3600" smtClean="0">
                <a:latin typeface="Lucida Sans" panose="020B0602030504020204" pitchFamily="34" charset="0"/>
              </a:rPr>
            </a:br>
            <a:r>
              <a:rPr lang="en-GB" altLang="cy-GB" sz="3600" smtClean="0">
                <a:solidFill>
                  <a:srgbClr val="0000FF"/>
                </a:solidFill>
                <a:latin typeface="Lucida Sans" panose="020B0602030504020204" pitchFamily="34" charset="0"/>
              </a:rPr>
              <a:t>Holophrastic stage</a:t>
            </a:r>
            <a:endParaRPr lang="cy-GB" altLang="cy-GB" sz="3600" smtClean="0">
              <a:solidFill>
                <a:srgbClr val="0000FF"/>
              </a:solidFill>
              <a:latin typeface="Lucida Sans" panose="020B0602030504020204" pitchFamily="34" charset="0"/>
            </a:endParaRPr>
          </a:p>
        </p:txBody>
      </p:sp>
      <p:sp>
        <p:nvSpPr>
          <p:cNvPr id="6147" name="Content Placeholder 4"/>
          <p:cNvSpPr>
            <a:spLocks noGrp="1"/>
          </p:cNvSpPr>
          <p:nvPr>
            <p:ph sz="half" idx="1"/>
          </p:nvPr>
        </p:nvSpPr>
        <p:spPr/>
        <p:txBody>
          <a:bodyPr>
            <a:normAutofit fontScale="92500" lnSpcReduction="10000"/>
          </a:bodyPr>
          <a:lstStyle/>
          <a:p>
            <a:pPr eaLnBrk="1" hangingPunct="1">
              <a:defRPr/>
            </a:pPr>
            <a:r>
              <a:rPr lang="cy-GB" altLang="cy-GB" sz="2400" dirty="0" smtClean="0">
                <a:latin typeface="Lucida Sans" pitchFamily="34" charset="0"/>
              </a:rPr>
              <a:t>(Tua) 15 mis</a:t>
            </a:r>
          </a:p>
          <a:p>
            <a:pPr eaLnBrk="1" hangingPunct="1">
              <a:defRPr/>
            </a:pPr>
            <a:r>
              <a:rPr lang="cy-GB" altLang="cy-GB" sz="2400" dirty="0" smtClean="0">
                <a:latin typeface="Lucida Sans" pitchFamily="34" charset="0"/>
              </a:rPr>
              <a:t>Cael ei cydnabod hefyd fel </a:t>
            </a:r>
            <a:r>
              <a:rPr lang="cy-GB" altLang="cy-GB" sz="2400" i="1" dirty="0" smtClean="0">
                <a:latin typeface="Lucida Sans" panose="020B0602040502020204" pitchFamily="34" charset="0"/>
              </a:rPr>
              <a:t>“</a:t>
            </a:r>
            <a:r>
              <a:rPr lang="cy-GB" altLang="cy-GB" sz="2400" i="1" dirty="0" err="1" smtClean="0">
                <a:latin typeface="Lucida Sans" panose="020B0602040502020204" pitchFamily="34" charset="0"/>
              </a:rPr>
              <a:t>frozen</a:t>
            </a:r>
            <a:r>
              <a:rPr lang="cy-GB" altLang="cy-GB" sz="2400" i="1" dirty="0" smtClean="0">
                <a:latin typeface="Lucida Sans" panose="020B0602040502020204" pitchFamily="34" charset="0"/>
              </a:rPr>
              <a:t> </a:t>
            </a:r>
            <a:r>
              <a:rPr lang="cy-GB" altLang="cy-GB" sz="2400" i="1" dirty="0" err="1" smtClean="0">
                <a:latin typeface="Lucida Sans" panose="020B0602040502020204" pitchFamily="34" charset="0"/>
              </a:rPr>
              <a:t>phrases</a:t>
            </a:r>
            <a:r>
              <a:rPr lang="cy-GB" altLang="cy-GB" sz="2400" i="1" dirty="0" smtClean="0">
                <a:latin typeface="Lucida Sans" panose="020B0602040502020204" pitchFamily="34" charset="0"/>
              </a:rPr>
              <a:t>” </a:t>
            </a:r>
            <a:r>
              <a:rPr lang="cy-GB" altLang="cy-GB" sz="2400" dirty="0" smtClean="0">
                <a:latin typeface="Lucida Sans" panose="020B0602040502020204" pitchFamily="34" charset="0"/>
              </a:rPr>
              <a:t>(</a:t>
            </a:r>
            <a:r>
              <a:rPr lang="cy-GB" altLang="cy-GB" sz="2400" dirty="0" err="1" smtClean="0">
                <a:latin typeface="Lucida Sans" panose="020B0602040502020204" pitchFamily="34" charset="0"/>
              </a:rPr>
              <a:t>Ambridge</a:t>
            </a:r>
            <a:r>
              <a:rPr lang="cy-GB" altLang="cy-GB" sz="2400" dirty="0" smtClean="0">
                <a:latin typeface="Lucida Sans" panose="020B0602040502020204" pitchFamily="34" charset="0"/>
              </a:rPr>
              <a:t> </a:t>
            </a:r>
            <a:r>
              <a:rPr lang="cy-GB" altLang="cy-GB" sz="2400" dirty="0" err="1" smtClean="0">
                <a:latin typeface="Lucida Sans" panose="020B0602040502020204" pitchFamily="34" charset="0"/>
              </a:rPr>
              <a:t>and</a:t>
            </a:r>
            <a:r>
              <a:rPr lang="cy-GB" altLang="cy-GB" sz="2400" dirty="0" smtClean="0">
                <a:latin typeface="Lucida Sans" panose="020B0602040502020204" pitchFamily="34" charset="0"/>
              </a:rPr>
              <a:t> </a:t>
            </a:r>
            <a:r>
              <a:rPr lang="cy-GB" altLang="cy-GB" sz="2400" dirty="0" err="1" smtClean="0">
                <a:latin typeface="Lucida Sans" panose="020B0602040502020204" pitchFamily="34" charset="0"/>
              </a:rPr>
              <a:t>Lieven</a:t>
            </a:r>
            <a:r>
              <a:rPr lang="cy-GB" altLang="cy-GB" sz="2400" dirty="0" smtClean="0">
                <a:latin typeface="Lucida Sans" panose="020B0602040502020204" pitchFamily="34" charset="0"/>
              </a:rPr>
              <a:t>, 2011: 134)</a:t>
            </a:r>
          </a:p>
          <a:p>
            <a:pPr eaLnBrk="1" hangingPunct="1">
              <a:defRPr/>
            </a:pPr>
            <a:r>
              <a:rPr lang="cy-GB" altLang="cy-GB" sz="2400" dirty="0" smtClean="0">
                <a:latin typeface="Lucida Sans" panose="020B0602040502020204" pitchFamily="34" charset="0"/>
              </a:rPr>
              <a:t>Dechrau gwneud synnwyr o iaith</a:t>
            </a:r>
          </a:p>
          <a:p>
            <a:pPr eaLnBrk="1" hangingPunct="1">
              <a:defRPr/>
            </a:pPr>
            <a:r>
              <a:rPr lang="cy-GB" altLang="cy-GB" sz="2400" dirty="0" smtClean="0">
                <a:latin typeface="Lucida Sans" panose="020B0602040502020204" pitchFamily="34" charset="0"/>
              </a:rPr>
              <a:t>Pwyntio</a:t>
            </a:r>
          </a:p>
          <a:p>
            <a:pPr eaLnBrk="1" hangingPunct="1">
              <a:defRPr/>
            </a:pPr>
            <a:r>
              <a:rPr lang="cy-GB" altLang="cy-GB" sz="2400" dirty="0" smtClean="0">
                <a:latin typeface="Lucida Sans" panose="020B0602040502020204" pitchFamily="34" charset="0"/>
              </a:rPr>
              <a:t>Arferion diwylliannol</a:t>
            </a:r>
          </a:p>
          <a:p>
            <a:pPr marL="0" indent="0" eaLnBrk="1" hangingPunct="1">
              <a:buFontTx/>
              <a:buNone/>
              <a:defRPr/>
            </a:pPr>
            <a:endParaRPr lang="cy-GB" altLang="cy-GB" sz="2400" dirty="0" smtClean="0">
              <a:latin typeface="Lucida Sans" panose="020B0602040502020204" pitchFamily="34" charset="0"/>
            </a:endParaRPr>
          </a:p>
        </p:txBody>
      </p:sp>
      <p:sp>
        <p:nvSpPr>
          <p:cNvPr id="5124" name="Content Placeholder 5"/>
          <p:cNvSpPr>
            <a:spLocks noGrp="1"/>
          </p:cNvSpPr>
          <p:nvPr>
            <p:ph sz="half" idx="2"/>
          </p:nvPr>
        </p:nvSpPr>
        <p:spPr>
          <a:xfrm>
            <a:off x="4629150" y="1825625"/>
            <a:ext cx="3886200" cy="3619599"/>
          </a:xfrm>
        </p:spPr>
        <p:txBody>
          <a:bodyPr>
            <a:normAutofit fontScale="92500" lnSpcReduction="10000"/>
          </a:bodyPr>
          <a:lstStyle/>
          <a:p>
            <a:pPr eaLnBrk="1" hangingPunct="1">
              <a:defRPr/>
            </a:pPr>
            <a:r>
              <a:rPr lang="en-GB" altLang="cy-GB" sz="2400" dirty="0" smtClean="0">
                <a:solidFill>
                  <a:srgbClr val="0000FF"/>
                </a:solidFill>
                <a:latin typeface="Lucida Sans" panose="020B0602040502020204" pitchFamily="34" charset="0"/>
              </a:rPr>
              <a:t>15 months (approx.)</a:t>
            </a:r>
          </a:p>
          <a:p>
            <a:pPr eaLnBrk="1" hangingPunct="1">
              <a:defRPr/>
            </a:pPr>
            <a:r>
              <a:rPr lang="en-GB" altLang="cy-GB" sz="2400" dirty="0" smtClean="0">
                <a:solidFill>
                  <a:srgbClr val="0000FF"/>
                </a:solidFill>
                <a:latin typeface="Lucida Sans" panose="020B0602040502020204" pitchFamily="34" charset="0"/>
              </a:rPr>
              <a:t>Also known as </a:t>
            </a:r>
            <a:r>
              <a:rPr lang="en-GB" altLang="cy-GB" sz="2400" i="1" dirty="0" smtClean="0">
                <a:solidFill>
                  <a:srgbClr val="0000FF"/>
                </a:solidFill>
                <a:latin typeface="Lucida Sans" panose="020B0602040502020204" pitchFamily="34" charset="0"/>
              </a:rPr>
              <a:t>“frozen phrases” </a:t>
            </a:r>
            <a:r>
              <a:rPr lang="en-GB" altLang="cy-GB" sz="2400" dirty="0" smtClean="0">
                <a:solidFill>
                  <a:srgbClr val="0000FF"/>
                </a:solidFill>
                <a:latin typeface="Lucida Sans" panose="020B0602040502020204" pitchFamily="34" charset="0"/>
              </a:rPr>
              <a:t>(Ambridge and </a:t>
            </a:r>
            <a:r>
              <a:rPr lang="en-GB" altLang="cy-GB" sz="2400" dirty="0" err="1" smtClean="0">
                <a:solidFill>
                  <a:srgbClr val="0000FF"/>
                </a:solidFill>
                <a:latin typeface="Lucida Sans" panose="020B0602040502020204" pitchFamily="34" charset="0"/>
              </a:rPr>
              <a:t>Lieven</a:t>
            </a:r>
            <a:r>
              <a:rPr lang="en-GB" altLang="cy-GB" sz="2400" dirty="0" smtClean="0">
                <a:solidFill>
                  <a:srgbClr val="0000FF"/>
                </a:solidFill>
                <a:latin typeface="Lucida Sans" panose="020B0602040502020204" pitchFamily="34" charset="0"/>
              </a:rPr>
              <a:t>, 2011: 134)</a:t>
            </a:r>
          </a:p>
          <a:p>
            <a:pPr eaLnBrk="1" hangingPunct="1">
              <a:defRPr/>
            </a:pPr>
            <a:r>
              <a:rPr lang="en-GB" altLang="cy-GB" sz="2400" dirty="0" smtClean="0">
                <a:solidFill>
                  <a:srgbClr val="0000FF"/>
                </a:solidFill>
                <a:latin typeface="Lucida Sans" panose="020B0602040502020204" pitchFamily="34" charset="0"/>
              </a:rPr>
              <a:t>Beginning to make sense of different parts of speech</a:t>
            </a:r>
          </a:p>
          <a:p>
            <a:pPr eaLnBrk="1" hangingPunct="1">
              <a:defRPr/>
            </a:pPr>
            <a:r>
              <a:rPr lang="en-GB" altLang="cy-GB" sz="2400" dirty="0" smtClean="0">
                <a:solidFill>
                  <a:srgbClr val="0000FF"/>
                </a:solidFill>
                <a:latin typeface="Lucida Sans" panose="020B0602040502020204" pitchFamily="34" charset="0"/>
              </a:rPr>
              <a:t>Pointing</a:t>
            </a:r>
          </a:p>
          <a:p>
            <a:pPr eaLnBrk="1" hangingPunct="1">
              <a:defRPr/>
            </a:pPr>
            <a:r>
              <a:rPr lang="en-GB" altLang="cy-GB" sz="2400" dirty="0" smtClean="0">
                <a:solidFill>
                  <a:srgbClr val="0000FF"/>
                </a:solidFill>
                <a:latin typeface="Lucida Sans" panose="020B0602040502020204" pitchFamily="34" charset="0"/>
              </a:rPr>
              <a:t>Cultural routines</a:t>
            </a:r>
            <a:endParaRPr lang="en-GB" altLang="cy-GB" sz="2400" dirty="0">
              <a:solidFill>
                <a:srgbClr val="0000FF"/>
              </a:solidFill>
              <a:latin typeface="Lucida Sans" panose="020B0602040502020204" pitchFamily="34" charset="0"/>
            </a:endParaRPr>
          </a:p>
          <a:p>
            <a:pPr marL="0" indent="0" eaLnBrk="1" hangingPunct="1">
              <a:buFontTx/>
              <a:buNone/>
              <a:defRPr/>
            </a:pPr>
            <a:r>
              <a:rPr lang="en-GB" altLang="cy-GB" sz="1600" dirty="0" smtClean="0">
                <a:solidFill>
                  <a:srgbClr val="0000FF"/>
                </a:solidFill>
                <a:latin typeface="Lucida Sans" panose="020B0602040502020204" pitchFamily="34" charset="0"/>
              </a:rPr>
              <a:t>(</a:t>
            </a:r>
            <a:r>
              <a:rPr lang="en-GB" altLang="cy-GB" sz="1600" dirty="0" err="1" smtClean="0">
                <a:solidFill>
                  <a:srgbClr val="0000FF"/>
                </a:solidFill>
                <a:latin typeface="Lucida Sans" panose="020B0602040502020204" pitchFamily="34" charset="0"/>
              </a:rPr>
              <a:t>Neaum</a:t>
            </a:r>
            <a:r>
              <a:rPr lang="en-GB" altLang="cy-GB" sz="1600" dirty="0" smtClean="0">
                <a:solidFill>
                  <a:srgbClr val="0000FF"/>
                </a:solidFill>
                <a:latin typeface="Lucida Sans" panose="020B0602040502020204" pitchFamily="34" charset="0"/>
              </a:rPr>
              <a:t>, 2012; </a:t>
            </a:r>
            <a:r>
              <a:rPr lang="en-GB" altLang="cy-GB" sz="1600" dirty="0">
                <a:solidFill>
                  <a:srgbClr val="0000FF"/>
                </a:solidFill>
                <a:latin typeface="Lucida Sans" panose="020B0602040502020204" pitchFamily="34" charset="0"/>
              </a:rPr>
              <a:t>Ambridge and </a:t>
            </a:r>
            <a:r>
              <a:rPr lang="en-GB" altLang="cy-GB" sz="1600" dirty="0" err="1">
                <a:solidFill>
                  <a:srgbClr val="0000FF"/>
                </a:solidFill>
                <a:latin typeface="Lucida Sans" panose="020B0602040502020204" pitchFamily="34" charset="0"/>
              </a:rPr>
              <a:t>Lieven</a:t>
            </a:r>
            <a:r>
              <a:rPr lang="en-GB" altLang="cy-GB" sz="1600" dirty="0">
                <a:solidFill>
                  <a:srgbClr val="0000FF"/>
                </a:solidFill>
                <a:latin typeface="Lucida Sans" panose="020B0602040502020204" pitchFamily="34" charset="0"/>
              </a:rPr>
              <a:t>, </a:t>
            </a:r>
            <a:r>
              <a:rPr lang="en-GB" altLang="cy-GB" sz="1600" dirty="0" smtClean="0">
                <a:solidFill>
                  <a:srgbClr val="0000FF"/>
                </a:solidFill>
                <a:latin typeface="Lucida Sans" panose="020B0602040502020204" pitchFamily="34" charset="0"/>
              </a:rPr>
              <a:t>2011)</a:t>
            </a:r>
            <a:endParaRPr lang="cy-GB" altLang="cy-GB" sz="1600" dirty="0" smtClean="0">
              <a:solidFill>
                <a:srgbClr val="0000FF"/>
              </a:solidFill>
              <a:latin typeface="Lucida Sans" pitchFamily="34" charset="0"/>
            </a:endParaRPr>
          </a:p>
        </p:txBody>
      </p:sp>
    </p:spTree>
    <p:extLst>
      <p:ext uri="{BB962C8B-B14F-4D97-AF65-F5344CB8AC3E}">
        <p14:creationId xmlns:p14="http://schemas.microsoft.com/office/powerpoint/2010/main" val="81100004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algn="l"/>
            <a:r>
              <a:rPr lang="en-GB" altLang="cy-GB" sz="3600" smtClean="0">
                <a:solidFill>
                  <a:srgbClr val="000000"/>
                </a:solidFill>
                <a:latin typeface="Lucida Sans" panose="020B0602030504020204" pitchFamily="34" charset="0"/>
              </a:rPr>
              <a:t>Geiriau cyntaf (hologymalau)</a:t>
            </a:r>
            <a:br>
              <a:rPr lang="en-GB" altLang="cy-GB" sz="3600" smtClean="0">
                <a:solidFill>
                  <a:srgbClr val="000000"/>
                </a:solidFill>
                <a:latin typeface="Lucida Sans" panose="020B0602030504020204" pitchFamily="34" charset="0"/>
              </a:rPr>
            </a:br>
            <a:r>
              <a:rPr lang="en-GB" altLang="cy-GB" sz="3600" smtClean="0">
                <a:solidFill>
                  <a:srgbClr val="0000FF"/>
                </a:solidFill>
                <a:latin typeface="Lucida Sans" panose="020B0602030504020204" pitchFamily="34" charset="0"/>
              </a:rPr>
              <a:t>First words (holophrases)</a:t>
            </a:r>
            <a:endParaRPr lang="cy-GB" altLang="cy-GB" sz="360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p:txBody>
          <a:bodyPr/>
          <a:lstStyle/>
          <a:p>
            <a:pPr eaLnBrk="1" hangingPunct="1">
              <a:buFontTx/>
              <a:buNone/>
              <a:defRPr/>
            </a:pPr>
            <a:r>
              <a:rPr lang="cy-GB" altLang="cy-GB" dirty="0" smtClean="0">
                <a:solidFill>
                  <a:srgbClr val="000000"/>
                </a:solidFill>
                <a:latin typeface="Lucida Sans" panose="020B0602040502020204" pitchFamily="34" charset="0"/>
              </a:rPr>
              <a:t>Ystyr trwy goslef a chyd-destun</a:t>
            </a:r>
          </a:p>
          <a:p>
            <a:pPr eaLnBrk="1" hangingPunct="1">
              <a:buFontTx/>
              <a:buNone/>
              <a:defRPr/>
            </a:pPr>
            <a:r>
              <a:rPr lang="cy-GB" altLang="cy-GB" sz="3100" dirty="0" smtClean="0">
                <a:solidFill>
                  <a:srgbClr val="000000"/>
                </a:solidFill>
                <a:latin typeface="Lucida Sans" panose="020B0602040502020204" pitchFamily="34" charset="0"/>
              </a:rPr>
              <a:t>	 </a:t>
            </a:r>
            <a:r>
              <a:rPr lang="cy-GB" altLang="cy-GB" sz="3100" dirty="0" err="1" smtClean="0">
                <a:solidFill>
                  <a:srgbClr val="000000"/>
                </a:solidFill>
                <a:latin typeface="Lucida Sans" panose="020B0602040502020204" pitchFamily="34" charset="0"/>
              </a:rPr>
              <a:t>Dadá</a:t>
            </a:r>
            <a:endParaRPr lang="cy-GB" altLang="cy-GB" sz="3100" dirty="0" smtClean="0">
              <a:solidFill>
                <a:srgbClr val="000000"/>
              </a:solidFill>
              <a:latin typeface="Lucida Sans" panose="020B0602040502020204" pitchFamily="34" charset="0"/>
            </a:endParaRPr>
          </a:p>
          <a:p>
            <a:pPr lvl="1" eaLnBrk="1" hangingPunct="1">
              <a:buFontTx/>
              <a:buNone/>
              <a:defRPr/>
            </a:pPr>
            <a:r>
              <a:rPr lang="cy-GB" altLang="cy-GB" sz="2800" dirty="0" err="1" smtClean="0">
                <a:solidFill>
                  <a:srgbClr val="000000"/>
                </a:solidFill>
                <a:latin typeface="Lucida Sans" panose="020B0602040502020204" pitchFamily="34" charset="0"/>
              </a:rPr>
              <a:t>Dadà</a:t>
            </a:r>
            <a:endParaRPr lang="cy-GB" altLang="cy-GB" sz="2800" dirty="0" smtClean="0">
              <a:solidFill>
                <a:srgbClr val="000000"/>
              </a:solidFill>
              <a:latin typeface="Lucida Sans" panose="020B0602040502020204" pitchFamily="34" charset="0"/>
            </a:endParaRPr>
          </a:p>
          <a:p>
            <a:pPr lvl="1" eaLnBrk="1" hangingPunct="1">
              <a:buFontTx/>
              <a:buNone/>
              <a:defRPr/>
            </a:pPr>
            <a:r>
              <a:rPr lang="cy-GB" altLang="cy-GB" sz="2800" dirty="0" smtClean="0">
                <a:solidFill>
                  <a:srgbClr val="000000"/>
                </a:solidFill>
                <a:latin typeface="Lucida Sans" panose="020B0602040502020204" pitchFamily="34" charset="0"/>
              </a:rPr>
              <a:t>Dada</a:t>
            </a:r>
          </a:p>
          <a:p>
            <a:pPr lvl="1" eaLnBrk="1" hangingPunct="1">
              <a:buFontTx/>
              <a:buNone/>
              <a:defRPr/>
            </a:pPr>
            <a:endParaRPr lang="cy-GB" altLang="cy-GB" sz="2800" dirty="0" smtClean="0">
              <a:solidFill>
                <a:srgbClr val="000000"/>
              </a:solidFill>
              <a:latin typeface="Lucida Sans" panose="020B0602040502020204" pitchFamily="34" charset="0"/>
            </a:endParaRPr>
          </a:p>
          <a:p>
            <a:pPr lvl="1" eaLnBrk="1" hangingPunct="1">
              <a:buFontTx/>
              <a:buNone/>
              <a:defRPr/>
            </a:pPr>
            <a:r>
              <a:rPr lang="cy-GB" altLang="cy-GB" sz="2800" dirty="0" smtClean="0">
                <a:solidFill>
                  <a:srgbClr val="000000"/>
                </a:solidFill>
                <a:latin typeface="Lucida Sans" panose="020B0602040502020204" pitchFamily="34" charset="0"/>
              </a:rPr>
              <a:t>Perthnasedd cyfathrebol</a:t>
            </a:r>
          </a:p>
          <a:p>
            <a:pPr marL="0" indent="0">
              <a:buFontTx/>
              <a:buNone/>
              <a:defRPr/>
            </a:pPr>
            <a:endParaRPr lang="cy-GB" dirty="0"/>
          </a:p>
        </p:txBody>
      </p:sp>
      <p:sp>
        <p:nvSpPr>
          <p:cNvPr id="4" name="Content Placeholder 3"/>
          <p:cNvSpPr>
            <a:spLocks noGrp="1"/>
          </p:cNvSpPr>
          <p:nvPr>
            <p:ph sz="half" idx="2"/>
          </p:nvPr>
        </p:nvSpPr>
        <p:spPr/>
        <p:txBody>
          <a:bodyPr/>
          <a:lstStyle/>
          <a:p>
            <a:pPr eaLnBrk="1" hangingPunct="1">
              <a:buFontTx/>
              <a:buNone/>
              <a:defRPr/>
            </a:pPr>
            <a:r>
              <a:rPr lang="en-GB" altLang="cy-GB" dirty="0">
                <a:solidFill>
                  <a:srgbClr val="0000FF"/>
                </a:solidFill>
                <a:latin typeface="Lucida Sans" panose="020B0602040502020204" pitchFamily="34" charset="0"/>
              </a:rPr>
              <a:t>Meaning through intonation and context </a:t>
            </a:r>
          </a:p>
          <a:p>
            <a:pPr lvl="1" eaLnBrk="1" hangingPunct="1">
              <a:buFontTx/>
              <a:buNone/>
              <a:defRPr/>
            </a:pPr>
            <a:r>
              <a:rPr lang="en-GB" altLang="cy-GB" sz="2800" dirty="0" err="1">
                <a:solidFill>
                  <a:srgbClr val="0000FF"/>
                </a:solidFill>
                <a:latin typeface="Lucida Sans" panose="020B0602040502020204" pitchFamily="34" charset="0"/>
              </a:rPr>
              <a:t>Dadá</a:t>
            </a:r>
            <a:endParaRPr lang="en-GB" altLang="cy-GB" sz="2800" dirty="0">
              <a:solidFill>
                <a:srgbClr val="0000FF"/>
              </a:solidFill>
              <a:latin typeface="Lucida Sans" panose="020B0602040502020204" pitchFamily="34" charset="0"/>
            </a:endParaRPr>
          </a:p>
          <a:p>
            <a:pPr lvl="1" eaLnBrk="1" hangingPunct="1">
              <a:buFontTx/>
              <a:buNone/>
              <a:defRPr/>
            </a:pPr>
            <a:r>
              <a:rPr lang="en-GB" altLang="cy-GB" sz="2800" dirty="0" err="1">
                <a:solidFill>
                  <a:srgbClr val="0000FF"/>
                </a:solidFill>
                <a:latin typeface="Lucida Sans" panose="020B0602040502020204" pitchFamily="34" charset="0"/>
              </a:rPr>
              <a:t>Dadà</a:t>
            </a:r>
            <a:endParaRPr lang="en-GB" altLang="cy-GB" sz="2800" dirty="0">
              <a:solidFill>
                <a:srgbClr val="0000FF"/>
              </a:solidFill>
              <a:latin typeface="Lucida Sans" panose="020B0602040502020204" pitchFamily="34" charset="0"/>
            </a:endParaRPr>
          </a:p>
          <a:p>
            <a:pPr lvl="1" eaLnBrk="1" hangingPunct="1">
              <a:buFontTx/>
              <a:buNone/>
              <a:defRPr/>
            </a:pPr>
            <a:r>
              <a:rPr lang="en-GB" altLang="cy-GB" sz="2800" dirty="0">
                <a:solidFill>
                  <a:srgbClr val="0000FF"/>
                </a:solidFill>
                <a:latin typeface="Lucida Sans" panose="020B0602040502020204" pitchFamily="34" charset="0"/>
              </a:rPr>
              <a:t>Dada</a:t>
            </a:r>
          </a:p>
          <a:p>
            <a:pPr lvl="1" eaLnBrk="1" hangingPunct="1">
              <a:buFontTx/>
              <a:buNone/>
              <a:defRPr/>
            </a:pPr>
            <a:endParaRPr lang="en-GB" altLang="cy-GB" sz="2800" dirty="0">
              <a:solidFill>
                <a:srgbClr val="0000FF"/>
              </a:solidFill>
              <a:latin typeface="Lucida Sans" panose="020B0602040502020204" pitchFamily="34" charset="0"/>
            </a:endParaRPr>
          </a:p>
          <a:p>
            <a:pPr lvl="1" eaLnBrk="1" hangingPunct="1">
              <a:buFontTx/>
              <a:buNone/>
              <a:defRPr/>
            </a:pPr>
            <a:r>
              <a:rPr lang="en-GB" altLang="cy-GB" sz="2800" dirty="0">
                <a:solidFill>
                  <a:srgbClr val="0000FF"/>
                </a:solidFill>
                <a:latin typeface="Lucida Sans" panose="020B0602040502020204" pitchFamily="34" charset="0"/>
              </a:rPr>
              <a:t>Communicative relevance</a:t>
            </a:r>
          </a:p>
          <a:p>
            <a:pPr marL="0" indent="0">
              <a:buFontTx/>
              <a:buNone/>
              <a:defRPr/>
            </a:pPr>
            <a:endParaRPr lang="cy-GB" dirty="0"/>
          </a:p>
        </p:txBody>
      </p:sp>
    </p:spTree>
    <p:extLst>
      <p:ext uri="{BB962C8B-B14F-4D97-AF65-F5344CB8AC3E}">
        <p14:creationId xmlns:p14="http://schemas.microsoft.com/office/powerpoint/2010/main" val="53057855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4"/>
          <p:cNvSpPr>
            <a:spLocks noGrp="1"/>
          </p:cNvSpPr>
          <p:nvPr>
            <p:ph type="title"/>
          </p:nvPr>
        </p:nvSpPr>
        <p:spPr/>
        <p:txBody>
          <a:bodyPr/>
          <a:lstStyle/>
          <a:p>
            <a:pPr algn="l"/>
            <a:r>
              <a:rPr lang="en-GB" altLang="cy-GB" sz="3600" smtClean="0">
                <a:latin typeface="Lucida Sans" panose="020B0602030504020204" pitchFamily="34" charset="0"/>
              </a:rPr>
              <a:t>Darllen pellach</a:t>
            </a:r>
            <a:br>
              <a:rPr lang="en-GB" altLang="cy-GB" sz="3600" smtClean="0">
                <a:latin typeface="Lucida Sans" panose="020B0602030504020204" pitchFamily="34" charset="0"/>
              </a:rPr>
            </a:br>
            <a:r>
              <a:rPr lang="en-GB" altLang="cy-GB" sz="3600" smtClean="0">
                <a:solidFill>
                  <a:srgbClr val="0000FF"/>
                </a:solidFill>
                <a:latin typeface="Lucida Sans" panose="020B0602030504020204" pitchFamily="34" charset="0"/>
              </a:rPr>
              <a:t>Further reading</a:t>
            </a:r>
            <a:endParaRPr lang="cy-GB" altLang="cy-GB" sz="3600" smtClean="0">
              <a:solidFill>
                <a:srgbClr val="0000FF"/>
              </a:solidFill>
              <a:latin typeface="Lucida Sans" panose="020B0602030504020204" pitchFamily="34" charset="0"/>
            </a:endParaRPr>
          </a:p>
        </p:txBody>
      </p:sp>
      <p:sp>
        <p:nvSpPr>
          <p:cNvPr id="18435" name="Content Placeholder 5"/>
          <p:cNvSpPr>
            <a:spLocks noGrp="1"/>
          </p:cNvSpPr>
          <p:nvPr>
            <p:ph idx="1"/>
          </p:nvPr>
        </p:nvSpPr>
        <p:spPr>
          <a:xfrm>
            <a:off x="457200" y="1600200"/>
            <a:ext cx="8435975" cy="4525963"/>
          </a:xfrm>
        </p:spPr>
        <p:txBody>
          <a:bodyPr/>
          <a:lstStyle/>
          <a:p>
            <a:pPr marL="0" indent="0">
              <a:buFontTx/>
              <a:buNone/>
            </a:pPr>
            <a:r>
              <a:rPr lang="en-GB" altLang="cy-GB" sz="2400" smtClean="0">
                <a:solidFill>
                  <a:srgbClr val="000000"/>
                </a:solidFill>
                <a:latin typeface="Lucida Sans" panose="020B0602030504020204" pitchFamily="34" charset="0"/>
              </a:rPr>
              <a:t>Frota, S., Butler, J., Correra, S., Severino, C. (2016) ‘</a:t>
            </a:r>
            <a:r>
              <a:rPr lang="en-US" altLang="cy-GB" sz="2400" smtClean="0">
                <a:solidFill>
                  <a:srgbClr val="000000"/>
                </a:solidFill>
                <a:latin typeface="Lucida Sans" panose="020B0602030504020204" pitchFamily="34" charset="0"/>
              </a:rPr>
              <a:t>Infant communicative development assessed with</a:t>
            </a:r>
          </a:p>
          <a:p>
            <a:pPr marL="0" indent="0">
              <a:buFontTx/>
              <a:buNone/>
            </a:pPr>
            <a:r>
              <a:rPr lang="en-US" altLang="cy-GB" sz="2400" smtClean="0">
                <a:solidFill>
                  <a:srgbClr val="000000"/>
                </a:solidFill>
                <a:latin typeface="Lucida Sans" panose="020B0602030504020204" pitchFamily="34" charset="0"/>
              </a:rPr>
              <a:t>the European Portuguese MacArthur–Bates</a:t>
            </a:r>
          </a:p>
          <a:p>
            <a:pPr marL="0" indent="0">
              <a:buFontTx/>
              <a:buNone/>
            </a:pPr>
            <a:r>
              <a:rPr lang="en-US" altLang="cy-GB" sz="2400" smtClean="0">
                <a:solidFill>
                  <a:srgbClr val="000000"/>
                </a:solidFill>
                <a:latin typeface="Lucida Sans" panose="020B0602030504020204" pitchFamily="34" charset="0"/>
              </a:rPr>
              <a:t>Communicative Development Inventories short forms,’ </a:t>
            </a:r>
            <a:r>
              <a:rPr lang="en-US" altLang="cy-GB" sz="2400" i="1" smtClean="0">
                <a:solidFill>
                  <a:srgbClr val="000000"/>
                </a:solidFill>
                <a:latin typeface="Lucida Sans" panose="020B0602030504020204" pitchFamily="34" charset="0"/>
              </a:rPr>
              <a:t>First Language, </a:t>
            </a:r>
            <a:r>
              <a:rPr lang="en-US" altLang="cy-GB" sz="2400" smtClean="0">
                <a:solidFill>
                  <a:srgbClr val="000000"/>
                </a:solidFill>
                <a:latin typeface="Lucida Sans" panose="020B0602030504020204" pitchFamily="34" charset="0"/>
              </a:rPr>
              <a:t>36, 5, pp. 525-545. [on-line]. Available at: </a:t>
            </a:r>
            <a:r>
              <a:rPr lang="en-US" altLang="cy-GB" sz="2400" smtClean="0">
                <a:solidFill>
                  <a:srgbClr val="000000"/>
                </a:solidFill>
                <a:latin typeface="Lucida Sans" panose="020B0602030504020204" pitchFamily="34" charset="0"/>
                <a:hlinkClick r:id="rId3"/>
              </a:rPr>
              <a:t>http://fla.sagepub.com/content/36/5/525.full.pdf</a:t>
            </a:r>
            <a:r>
              <a:rPr lang="en-US" altLang="cy-GB" sz="2400" smtClean="0">
                <a:solidFill>
                  <a:srgbClr val="000000"/>
                </a:solidFill>
                <a:latin typeface="Lucida Sans" panose="020B0602030504020204" pitchFamily="34" charset="0"/>
              </a:rPr>
              <a:t> [Accessed: November 17 2016].</a:t>
            </a:r>
          </a:p>
        </p:txBody>
      </p:sp>
    </p:spTree>
    <p:extLst>
      <p:ext uri="{BB962C8B-B14F-4D97-AF65-F5344CB8AC3E}">
        <p14:creationId xmlns:p14="http://schemas.microsoft.com/office/powerpoint/2010/main" val="33810029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628650" y="365127"/>
            <a:ext cx="7886700" cy="903634"/>
          </a:xfrm>
        </p:spPr>
        <p:txBody>
          <a:bodyPr>
            <a:normAutofit fontScale="90000"/>
          </a:bodyPr>
          <a:lstStyle/>
          <a:p>
            <a:pPr algn="l"/>
            <a:r>
              <a:rPr lang="en-GB" altLang="cy-GB" sz="3600" dirty="0" err="1" smtClean="0">
                <a:latin typeface="Lucida Sans" panose="020B0602030504020204" pitchFamily="34" charset="0"/>
              </a:rPr>
              <a:t>Lleferydd</a:t>
            </a:r>
            <a:r>
              <a:rPr lang="en-GB" altLang="cy-GB" sz="3600" dirty="0" smtClean="0">
                <a:latin typeface="Lucida Sans" panose="020B0602030504020204" pitchFamily="34" charset="0"/>
              </a:rPr>
              <a:t> </a:t>
            </a:r>
            <a:r>
              <a:rPr lang="en-GB" altLang="cy-GB" sz="3600" dirty="0" err="1" smtClean="0">
                <a:latin typeface="Lucida Sans" panose="020B0602030504020204" pitchFamily="34" charset="0"/>
              </a:rPr>
              <a:t>oedolion</a:t>
            </a:r>
            <a:r>
              <a:rPr lang="en-GB" altLang="cy-GB" sz="3600" dirty="0" smtClean="0">
                <a:latin typeface="Lucida Sans" panose="020B0602030504020204" pitchFamily="34" charset="0"/>
              </a:rPr>
              <a:t> at </a:t>
            </a:r>
            <a:r>
              <a:rPr lang="en-GB" altLang="cy-GB" sz="3600" dirty="0" err="1" smtClean="0">
                <a:latin typeface="Lucida Sans" panose="020B0602030504020204" pitchFamily="34" charset="0"/>
              </a:rPr>
              <a:t>blant</a:t>
            </a:r>
            <a:r>
              <a:rPr lang="en-GB" altLang="cy-GB" sz="3600" dirty="0" smtClean="0">
                <a:latin typeface="Lucida Sans" panose="020B0602030504020204" pitchFamily="34" charset="0"/>
              </a:rPr>
              <a:t/>
            </a:r>
            <a:br>
              <a:rPr lang="en-GB" altLang="cy-GB" sz="3600" dirty="0" smtClean="0">
                <a:latin typeface="Lucida Sans" panose="020B0602030504020204" pitchFamily="34" charset="0"/>
              </a:rPr>
            </a:br>
            <a:r>
              <a:rPr lang="en-GB" altLang="cy-GB" sz="3600" dirty="0" smtClean="0">
                <a:solidFill>
                  <a:srgbClr val="0000FF"/>
                </a:solidFill>
                <a:latin typeface="Lucida Sans" panose="020B0602030504020204" pitchFamily="34" charset="0"/>
              </a:rPr>
              <a:t>Adults’ speech to children</a:t>
            </a:r>
            <a:endParaRPr lang="cy-GB" altLang="cy-GB" sz="3600" dirty="0" smtClean="0">
              <a:solidFill>
                <a:srgbClr val="0000FF"/>
              </a:solidFill>
              <a:latin typeface="Lucida Sans" panose="020B0602030504020204" pitchFamily="34" charset="0"/>
            </a:endParaRPr>
          </a:p>
        </p:txBody>
      </p:sp>
      <p:sp>
        <p:nvSpPr>
          <p:cNvPr id="20483" name="Content Placeholder 2"/>
          <p:cNvSpPr>
            <a:spLocks noGrp="1"/>
          </p:cNvSpPr>
          <p:nvPr>
            <p:ph sz="half" idx="1"/>
          </p:nvPr>
        </p:nvSpPr>
        <p:spPr>
          <a:xfrm>
            <a:off x="628650" y="1412776"/>
            <a:ext cx="3886200" cy="4764187"/>
          </a:xfrm>
        </p:spPr>
        <p:txBody>
          <a:bodyPr/>
          <a:lstStyle/>
          <a:p>
            <a:r>
              <a:rPr lang="cy-GB" altLang="cy-GB" dirty="0" err="1" smtClean="0">
                <a:latin typeface="Lucida Sans" panose="020B0602030504020204" pitchFamily="34" charset="0"/>
              </a:rPr>
              <a:t>Mameg</a:t>
            </a:r>
            <a:endParaRPr lang="cy-GB" altLang="cy-GB" dirty="0" smtClean="0">
              <a:latin typeface="Lucida Sans" panose="020B0602030504020204" pitchFamily="34" charset="0"/>
            </a:endParaRPr>
          </a:p>
          <a:p>
            <a:r>
              <a:rPr lang="cy-GB" altLang="cy-GB" dirty="0" err="1" smtClean="0">
                <a:latin typeface="Lucida Sans" panose="020B0602030504020204" pitchFamily="34" charset="0"/>
              </a:rPr>
              <a:t>Tadeg</a:t>
            </a:r>
            <a:endParaRPr lang="cy-GB" altLang="cy-GB" dirty="0" smtClean="0">
              <a:latin typeface="Lucida Sans" panose="020B0602030504020204" pitchFamily="34" charset="0"/>
            </a:endParaRPr>
          </a:p>
          <a:p>
            <a:r>
              <a:rPr lang="cy-GB" altLang="cy-GB" dirty="0" smtClean="0">
                <a:latin typeface="Lucida Sans" panose="020B0602030504020204" pitchFamily="34" charset="0"/>
              </a:rPr>
              <a:t>‘</a:t>
            </a:r>
            <a:r>
              <a:rPr lang="cy-GB" altLang="cy-GB" dirty="0" err="1" smtClean="0">
                <a:latin typeface="Lucida Sans" panose="020B0602030504020204" pitchFamily="34" charset="0"/>
              </a:rPr>
              <a:t>Parentese</a:t>
            </a:r>
            <a:r>
              <a:rPr lang="cy-GB" altLang="cy-GB" dirty="0" smtClean="0">
                <a:latin typeface="Lucida Sans" panose="020B0602030504020204" pitchFamily="34" charset="0"/>
              </a:rPr>
              <a:t>’</a:t>
            </a:r>
          </a:p>
          <a:p>
            <a:r>
              <a:rPr lang="cy-GB" altLang="cy-GB" dirty="0" smtClean="0">
                <a:latin typeface="Lucida Sans" panose="020B0602030504020204" pitchFamily="34" charset="0"/>
              </a:rPr>
              <a:t>Lleferydd gofalwr</a:t>
            </a:r>
          </a:p>
          <a:p>
            <a:r>
              <a:rPr lang="cy-GB" altLang="cy-GB" dirty="0" smtClean="0">
                <a:latin typeface="Lucida Sans" panose="020B0602030504020204" pitchFamily="34" charset="0"/>
              </a:rPr>
              <a:t>Lleferydd tuag at babanod</a:t>
            </a:r>
          </a:p>
          <a:p>
            <a:r>
              <a:rPr lang="cy-GB" altLang="cy-GB" dirty="0" smtClean="0">
                <a:latin typeface="Lucida Sans" panose="020B0602030504020204" pitchFamily="34" charset="0"/>
              </a:rPr>
              <a:t>Lleferydd tuag at blant</a:t>
            </a:r>
          </a:p>
        </p:txBody>
      </p:sp>
      <p:sp>
        <p:nvSpPr>
          <p:cNvPr id="10244" name="Content Placeholder 3"/>
          <p:cNvSpPr>
            <a:spLocks noGrp="1"/>
          </p:cNvSpPr>
          <p:nvPr>
            <p:ph sz="half" idx="2"/>
          </p:nvPr>
        </p:nvSpPr>
        <p:spPr>
          <a:xfrm>
            <a:off x="4629150" y="1412776"/>
            <a:ext cx="3886200" cy="4764187"/>
          </a:xfrm>
        </p:spPr>
        <p:txBody>
          <a:bodyPr/>
          <a:lstStyle/>
          <a:p>
            <a:pPr>
              <a:defRPr/>
            </a:pPr>
            <a:r>
              <a:rPr lang="cy-GB" altLang="cy-GB" dirty="0" smtClean="0">
                <a:solidFill>
                  <a:srgbClr val="0000FF"/>
                </a:solidFill>
                <a:latin typeface="Lucida Sans" panose="020B0602030504020204" pitchFamily="34" charset="0"/>
              </a:rPr>
              <a:t>Motherese</a:t>
            </a:r>
          </a:p>
          <a:p>
            <a:pPr>
              <a:defRPr/>
            </a:pPr>
            <a:r>
              <a:rPr lang="cy-GB" altLang="cy-GB" dirty="0" err="1" smtClean="0">
                <a:solidFill>
                  <a:srgbClr val="0000FF"/>
                </a:solidFill>
                <a:latin typeface="Lucida Sans" panose="020B0602030504020204" pitchFamily="34" charset="0"/>
              </a:rPr>
              <a:t>Fatherese</a:t>
            </a:r>
            <a:endParaRPr lang="cy-GB" altLang="cy-GB" dirty="0" smtClean="0">
              <a:solidFill>
                <a:srgbClr val="0000FF"/>
              </a:solidFill>
              <a:latin typeface="Lucida Sans" panose="020B0602030504020204" pitchFamily="34" charset="0"/>
            </a:endParaRPr>
          </a:p>
          <a:p>
            <a:pPr>
              <a:defRPr/>
            </a:pPr>
            <a:r>
              <a:rPr lang="cy-GB" altLang="cy-GB" dirty="0" err="1" smtClean="0">
                <a:solidFill>
                  <a:srgbClr val="0000FF"/>
                </a:solidFill>
                <a:latin typeface="Lucida Sans" panose="020B0602030504020204" pitchFamily="34" charset="0"/>
              </a:rPr>
              <a:t>Parentese</a:t>
            </a:r>
            <a:endParaRPr lang="cy-GB" altLang="cy-GB" dirty="0" smtClean="0">
              <a:solidFill>
                <a:srgbClr val="0000FF"/>
              </a:solidFill>
              <a:latin typeface="Lucida Sans" panose="020B0602030504020204" pitchFamily="34" charset="0"/>
            </a:endParaRPr>
          </a:p>
          <a:p>
            <a:pPr>
              <a:defRPr/>
            </a:pPr>
            <a:r>
              <a:rPr lang="cy-GB" altLang="cy-GB" dirty="0" err="1" smtClean="0">
                <a:solidFill>
                  <a:srgbClr val="0000FF"/>
                </a:solidFill>
                <a:latin typeface="Lucida Sans" panose="020B0602030504020204" pitchFamily="34" charset="0"/>
              </a:rPr>
              <a:t>Caretaker</a:t>
            </a:r>
            <a:r>
              <a:rPr lang="cy-GB" altLang="cy-GB" dirty="0" smtClean="0">
                <a:solidFill>
                  <a:srgbClr val="0000FF"/>
                </a:solidFill>
                <a:latin typeface="Lucida Sans" panose="020B0602030504020204" pitchFamily="34" charset="0"/>
              </a:rPr>
              <a:t> </a:t>
            </a:r>
            <a:r>
              <a:rPr lang="cy-GB" altLang="cy-GB" dirty="0" err="1" smtClean="0">
                <a:solidFill>
                  <a:srgbClr val="0000FF"/>
                </a:solidFill>
                <a:latin typeface="Lucida Sans" panose="020B0602030504020204" pitchFamily="34" charset="0"/>
              </a:rPr>
              <a:t>speech</a:t>
            </a:r>
            <a:endParaRPr lang="cy-GB" altLang="cy-GB" dirty="0" smtClean="0">
              <a:solidFill>
                <a:srgbClr val="0000FF"/>
              </a:solidFill>
              <a:latin typeface="Lucida Sans" panose="020B0602030504020204" pitchFamily="34" charset="0"/>
            </a:endParaRPr>
          </a:p>
          <a:p>
            <a:pPr>
              <a:defRPr/>
            </a:pPr>
            <a:r>
              <a:rPr lang="cy-GB" altLang="cy-GB" dirty="0" err="1" smtClean="0">
                <a:solidFill>
                  <a:srgbClr val="0000FF"/>
                </a:solidFill>
                <a:latin typeface="Lucida Sans" panose="020B0602030504020204" pitchFamily="34" charset="0"/>
              </a:rPr>
              <a:t>Infant-directed</a:t>
            </a:r>
            <a:r>
              <a:rPr lang="cy-GB" altLang="cy-GB" dirty="0" smtClean="0">
                <a:solidFill>
                  <a:srgbClr val="0000FF"/>
                </a:solidFill>
                <a:latin typeface="Lucida Sans" panose="020B0602030504020204" pitchFamily="34" charset="0"/>
              </a:rPr>
              <a:t> </a:t>
            </a:r>
            <a:r>
              <a:rPr lang="cy-GB" altLang="cy-GB" dirty="0" err="1" smtClean="0">
                <a:solidFill>
                  <a:srgbClr val="0000FF"/>
                </a:solidFill>
                <a:latin typeface="Lucida Sans" panose="020B0602030504020204" pitchFamily="34" charset="0"/>
              </a:rPr>
              <a:t>speech</a:t>
            </a:r>
            <a:endParaRPr lang="cy-GB" altLang="cy-GB" dirty="0" smtClean="0">
              <a:solidFill>
                <a:srgbClr val="0000FF"/>
              </a:solidFill>
              <a:latin typeface="Lucida Sans" panose="020B0602030504020204" pitchFamily="34" charset="0"/>
            </a:endParaRPr>
          </a:p>
          <a:p>
            <a:pPr>
              <a:defRPr/>
            </a:pPr>
            <a:r>
              <a:rPr lang="cy-GB" altLang="cy-GB" dirty="0" err="1" smtClean="0">
                <a:solidFill>
                  <a:srgbClr val="0000FF"/>
                </a:solidFill>
                <a:latin typeface="Lucida Sans" panose="020B0602030504020204" pitchFamily="34" charset="0"/>
              </a:rPr>
              <a:t>Child-directed</a:t>
            </a:r>
            <a:r>
              <a:rPr lang="cy-GB" altLang="cy-GB" dirty="0" smtClean="0">
                <a:solidFill>
                  <a:srgbClr val="0000FF"/>
                </a:solidFill>
                <a:latin typeface="Lucida Sans" panose="020B0602030504020204" pitchFamily="34" charset="0"/>
              </a:rPr>
              <a:t> </a:t>
            </a:r>
            <a:r>
              <a:rPr lang="cy-GB" altLang="cy-GB" dirty="0" err="1" smtClean="0">
                <a:solidFill>
                  <a:srgbClr val="0000FF"/>
                </a:solidFill>
                <a:latin typeface="Lucida Sans" panose="020B0602030504020204" pitchFamily="34" charset="0"/>
              </a:rPr>
              <a:t>speech</a:t>
            </a:r>
            <a:endParaRPr lang="cy-GB" altLang="cy-GB" dirty="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67314297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628650" y="365127"/>
            <a:ext cx="7886700" cy="831626"/>
          </a:xfrm>
        </p:spPr>
        <p:txBody>
          <a:bodyPr>
            <a:normAutofit fontScale="90000"/>
          </a:bodyPr>
          <a:lstStyle/>
          <a:p>
            <a:pPr algn="l"/>
            <a:r>
              <a:rPr lang="en-GB" altLang="cy-GB" sz="3600" dirty="0" err="1" smtClean="0">
                <a:latin typeface="Lucida Sans" panose="020B0602030504020204" pitchFamily="34" charset="0"/>
              </a:rPr>
              <a:t>Lleferydd</a:t>
            </a:r>
            <a:r>
              <a:rPr lang="en-GB" altLang="cy-GB" sz="3600" dirty="0" smtClean="0">
                <a:latin typeface="Lucida Sans" panose="020B0602030504020204" pitchFamily="34" charset="0"/>
              </a:rPr>
              <a:t> </a:t>
            </a:r>
            <a:r>
              <a:rPr lang="en-GB" altLang="cy-GB" sz="3600" dirty="0" err="1" smtClean="0">
                <a:latin typeface="Lucida Sans" panose="020B0602030504020204" pitchFamily="34" charset="0"/>
              </a:rPr>
              <a:t>tuag</a:t>
            </a:r>
            <a:r>
              <a:rPr lang="en-GB" altLang="cy-GB" sz="3600" dirty="0" smtClean="0">
                <a:latin typeface="Lucida Sans" panose="020B0602030504020204" pitchFamily="34" charset="0"/>
              </a:rPr>
              <a:t> at </a:t>
            </a:r>
            <a:r>
              <a:rPr lang="en-GB" altLang="cy-GB" sz="3600" dirty="0" err="1" smtClean="0">
                <a:latin typeface="Lucida Sans" panose="020B0602030504020204" pitchFamily="34" charset="0"/>
              </a:rPr>
              <a:t>blant</a:t>
            </a:r>
            <a:r>
              <a:rPr lang="en-GB" altLang="cy-GB" sz="3600" dirty="0" smtClean="0">
                <a:latin typeface="Lucida Sans" panose="020B0602030504020204" pitchFamily="34" charset="0"/>
              </a:rPr>
              <a:t/>
            </a:r>
            <a:br>
              <a:rPr lang="en-GB" altLang="cy-GB" sz="3600" dirty="0" smtClean="0">
                <a:latin typeface="Lucida Sans" panose="020B0602030504020204" pitchFamily="34" charset="0"/>
              </a:rPr>
            </a:br>
            <a:r>
              <a:rPr lang="en-GB" altLang="cy-GB" sz="3600" dirty="0" smtClean="0">
                <a:solidFill>
                  <a:srgbClr val="0000FF"/>
                </a:solidFill>
                <a:latin typeface="Lucida Sans" panose="020B0602030504020204" pitchFamily="34" charset="0"/>
              </a:rPr>
              <a:t>Child directed speech</a:t>
            </a:r>
            <a:endParaRPr lang="cy-GB" altLang="cy-GB" sz="3600" dirty="0" smtClean="0">
              <a:solidFill>
                <a:srgbClr val="0000FF"/>
              </a:solidFill>
              <a:latin typeface="Lucida Sans" panose="020B0602030504020204" pitchFamily="34" charset="0"/>
            </a:endParaRPr>
          </a:p>
        </p:txBody>
      </p:sp>
      <p:sp>
        <p:nvSpPr>
          <p:cNvPr id="20483" name="Content Placeholder 2"/>
          <p:cNvSpPr>
            <a:spLocks noGrp="1"/>
          </p:cNvSpPr>
          <p:nvPr>
            <p:ph sz="half" idx="1"/>
          </p:nvPr>
        </p:nvSpPr>
        <p:spPr>
          <a:xfrm>
            <a:off x="628650" y="1340768"/>
            <a:ext cx="3886200" cy="4836195"/>
          </a:xfrm>
        </p:spPr>
        <p:txBody>
          <a:bodyPr/>
          <a:lstStyle/>
          <a:p>
            <a:r>
              <a:rPr lang="cy-GB" altLang="cy-GB" sz="2400" dirty="0" smtClean="0">
                <a:latin typeface="Lucida Sans" panose="020B0602030504020204" pitchFamily="34" charset="0"/>
              </a:rPr>
              <a:t>Iaith hawdd</a:t>
            </a:r>
          </a:p>
          <a:p>
            <a:r>
              <a:rPr lang="cy-GB" altLang="cy-GB" sz="2400" dirty="0" smtClean="0">
                <a:latin typeface="Lucida Sans" panose="020B0602030504020204" pitchFamily="34" charset="0"/>
              </a:rPr>
              <a:t>Ailadroddus</a:t>
            </a:r>
          </a:p>
          <a:p>
            <a:r>
              <a:rPr lang="cy-GB" altLang="cy-GB" sz="2400" dirty="0" smtClean="0">
                <a:latin typeface="Lucida Sans" panose="020B0602030504020204" pitchFamily="34" charset="0"/>
              </a:rPr>
              <a:t>Rhythm a goslef wedi’u gorliwio</a:t>
            </a:r>
            <a:endParaRPr lang="cy-GB" altLang="cy-GB" sz="2400" dirty="0" smtClean="0">
              <a:solidFill>
                <a:srgbClr val="000000"/>
              </a:solidFill>
              <a:latin typeface="Lucida Sans" panose="020B0602030504020204" pitchFamily="34" charset="0"/>
            </a:endParaRPr>
          </a:p>
          <a:p>
            <a:r>
              <a:rPr lang="cy-GB" altLang="cy-GB" sz="2400" dirty="0" smtClean="0">
                <a:solidFill>
                  <a:srgbClr val="000000"/>
                </a:solidFill>
                <a:latin typeface="Lucida Sans" panose="020B0602030504020204" pitchFamily="34" charset="0"/>
              </a:rPr>
              <a:t>Dim dealltwriaeth glir o ddefnydd oedolion o </a:t>
            </a:r>
            <a:r>
              <a:rPr lang="cy-GB" altLang="cy-GB" sz="2400" dirty="0" err="1" smtClean="0">
                <a:solidFill>
                  <a:srgbClr val="000000"/>
                </a:solidFill>
                <a:latin typeface="Lucida Sans" panose="020B0602030504020204" pitchFamily="34" charset="0"/>
              </a:rPr>
              <a:t>fameg</a:t>
            </a:r>
            <a:endParaRPr lang="cy-GB" altLang="cy-GB" sz="2400" dirty="0" smtClean="0">
              <a:solidFill>
                <a:srgbClr val="000000"/>
              </a:solidFill>
              <a:latin typeface="Lucida Sans" panose="020B0602030504020204" pitchFamily="34" charset="0"/>
            </a:endParaRPr>
          </a:p>
          <a:p>
            <a:endParaRPr lang="cy-GB" altLang="cy-GB" dirty="0" smtClean="0"/>
          </a:p>
        </p:txBody>
      </p:sp>
      <p:sp>
        <p:nvSpPr>
          <p:cNvPr id="10244" name="Content Placeholder 3"/>
          <p:cNvSpPr>
            <a:spLocks noGrp="1"/>
          </p:cNvSpPr>
          <p:nvPr>
            <p:ph sz="half" idx="2"/>
          </p:nvPr>
        </p:nvSpPr>
        <p:spPr>
          <a:xfrm>
            <a:off x="4514850" y="1268760"/>
            <a:ext cx="3886200" cy="4351338"/>
          </a:xfrm>
        </p:spPr>
        <p:txBody>
          <a:bodyPr/>
          <a:lstStyle/>
          <a:p>
            <a:pPr>
              <a:defRPr/>
            </a:pPr>
            <a:r>
              <a:rPr lang="en-GB" altLang="cy-GB" sz="2400" dirty="0" smtClean="0">
                <a:solidFill>
                  <a:srgbClr val="0000FF"/>
                </a:solidFill>
                <a:latin typeface="Lucida Sans" panose="020B0602040502020204" pitchFamily="34" charset="0"/>
              </a:rPr>
              <a:t>Simple</a:t>
            </a:r>
          </a:p>
          <a:p>
            <a:pPr>
              <a:defRPr/>
            </a:pPr>
            <a:r>
              <a:rPr lang="en-GB" altLang="cy-GB" sz="2400" dirty="0" smtClean="0">
                <a:solidFill>
                  <a:srgbClr val="0000FF"/>
                </a:solidFill>
                <a:latin typeface="Lucida Sans" panose="020B0602040502020204" pitchFamily="34" charset="0"/>
              </a:rPr>
              <a:t>Repetitive</a:t>
            </a:r>
          </a:p>
          <a:p>
            <a:pPr>
              <a:defRPr/>
            </a:pPr>
            <a:r>
              <a:rPr lang="en-GB" altLang="cy-GB" sz="2400" dirty="0" smtClean="0">
                <a:solidFill>
                  <a:srgbClr val="0000FF"/>
                </a:solidFill>
                <a:latin typeface="Lucida Sans" panose="020B0602040502020204" pitchFamily="34" charset="0"/>
              </a:rPr>
              <a:t>Exaggerated intonation and rhythm</a:t>
            </a:r>
          </a:p>
          <a:p>
            <a:pPr>
              <a:defRPr/>
            </a:pPr>
            <a:r>
              <a:rPr lang="en-GB" altLang="cy-GB" sz="2400" dirty="0" smtClean="0">
                <a:solidFill>
                  <a:srgbClr val="0000FF"/>
                </a:solidFill>
                <a:latin typeface="Lucida Sans" panose="020B0602040502020204" pitchFamily="34" charset="0"/>
              </a:rPr>
              <a:t>No clear understanding why adults speak in this way</a:t>
            </a:r>
          </a:p>
          <a:p>
            <a:pPr marL="0" indent="0" algn="r">
              <a:buFontTx/>
              <a:buNone/>
              <a:defRPr/>
            </a:pPr>
            <a:r>
              <a:rPr lang="en-GB" altLang="cy-GB" sz="1600" dirty="0" smtClean="0">
                <a:latin typeface="Lucida Sans" panose="020B0602040502020204" pitchFamily="34" charset="0"/>
              </a:rPr>
              <a:t>(</a:t>
            </a:r>
            <a:r>
              <a:rPr lang="en-GB" altLang="cy-GB" sz="1600" dirty="0" err="1" smtClean="0">
                <a:latin typeface="Lucida Sans" panose="020B0602040502020204" pitchFamily="34" charset="0"/>
              </a:rPr>
              <a:t>Neaum</a:t>
            </a:r>
            <a:r>
              <a:rPr lang="en-GB" altLang="cy-GB" sz="1600" dirty="0" smtClean="0">
                <a:latin typeface="Lucida Sans" panose="020B0602040502020204" pitchFamily="34" charset="0"/>
              </a:rPr>
              <a:t>, 2012)</a:t>
            </a:r>
          </a:p>
          <a:p>
            <a:pPr>
              <a:defRPr/>
            </a:pPr>
            <a:endParaRPr lang="cy-GB" altLang="cy-GB" dirty="0" smtClean="0"/>
          </a:p>
        </p:txBody>
      </p:sp>
    </p:spTree>
    <p:extLst>
      <p:ext uri="{BB962C8B-B14F-4D97-AF65-F5344CB8AC3E}">
        <p14:creationId xmlns:p14="http://schemas.microsoft.com/office/powerpoint/2010/main" val="12812753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algn="l"/>
            <a:r>
              <a:rPr lang="en-GB" altLang="cy-GB" sz="3600" smtClean="0">
                <a:latin typeface="Lucida Sans" panose="020B0602030504020204" pitchFamily="34" charset="0"/>
              </a:rPr>
              <a:t>Enghraifft…</a:t>
            </a:r>
            <a:br>
              <a:rPr lang="en-GB" altLang="cy-GB" sz="3600" smtClean="0">
                <a:latin typeface="Lucida Sans" panose="020B0602030504020204" pitchFamily="34" charset="0"/>
              </a:rPr>
            </a:br>
            <a:r>
              <a:rPr lang="en-GB" altLang="cy-GB" sz="3600" smtClean="0">
                <a:solidFill>
                  <a:srgbClr val="0000FF"/>
                </a:solidFill>
                <a:latin typeface="Lucida Sans" panose="020B0602030504020204" pitchFamily="34" charset="0"/>
              </a:rPr>
              <a:t>Example...</a:t>
            </a:r>
            <a:endParaRPr lang="cy-GB" altLang="cy-GB" sz="360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p:txBody>
          <a:bodyPr/>
          <a:lstStyle/>
          <a:p>
            <a:pPr eaLnBrk="1" hangingPunct="1">
              <a:buFontTx/>
              <a:buNone/>
              <a:defRPr/>
            </a:pPr>
            <a:r>
              <a:rPr lang="en-GB" altLang="cy-GB" sz="2400" dirty="0" smtClean="0">
                <a:solidFill>
                  <a:srgbClr val="000000"/>
                </a:solidFill>
              </a:rPr>
              <a:t>“</a:t>
            </a:r>
            <a:r>
              <a:rPr lang="en-GB" altLang="cy-GB" sz="2400" dirty="0" err="1" smtClean="0">
                <a:solidFill>
                  <a:srgbClr val="000000"/>
                </a:solidFill>
              </a:rPr>
              <a:t>Edrych</a:t>
            </a:r>
            <a:r>
              <a:rPr lang="en-GB" altLang="cy-GB" sz="2400" dirty="0" smtClean="0">
                <a:solidFill>
                  <a:srgbClr val="000000"/>
                </a:solidFill>
              </a:rPr>
              <a:t>…Dafydd…</a:t>
            </a:r>
            <a:r>
              <a:rPr lang="en-GB" altLang="cy-GB" sz="2400" dirty="0" err="1" smtClean="0">
                <a:solidFill>
                  <a:srgbClr val="000000"/>
                </a:solidFill>
              </a:rPr>
              <a:t>edrych</a:t>
            </a:r>
            <a:r>
              <a:rPr lang="en-GB" altLang="cy-GB" sz="2400" dirty="0" smtClean="0">
                <a:solidFill>
                  <a:srgbClr val="000000"/>
                </a:solidFill>
              </a:rPr>
              <a:t> </a:t>
            </a:r>
            <a:r>
              <a:rPr lang="en-GB" altLang="cy-GB" sz="2400" dirty="0" err="1">
                <a:solidFill>
                  <a:srgbClr val="000000"/>
                </a:solidFill>
              </a:rPr>
              <a:t>ar</a:t>
            </a:r>
            <a:r>
              <a:rPr lang="en-GB" altLang="cy-GB" sz="2400" dirty="0">
                <a:solidFill>
                  <a:srgbClr val="000000"/>
                </a:solidFill>
              </a:rPr>
              <a:t> y ci…aaaa….ci </a:t>
            </a:r>
            <a:r>
              <a:rPr lang="en-GB" altLang="cy-GB" sz="2400" dirty="0" err="1">
                <a:solidFill>
                  <a:srgbClr val="000000"/>
                </a:solidFill>
              </a:rPr>
              <a:t>bach</a:t>
            </a:r>
            <a:r>
              <a:rPr lang="en-GB" altLang="cy-GB" sz="2400" dirty="0">
                <a:solidFill>
                  <a:srgbClr val="000000"/>
                </a:solidFill>
              </a:rPr>
              <a:t>.  </a:t>
            </a:r>
            <a:r>
              <a:rPr lang="en-GB" altLang="cy-GB" sz="2400" dirty="0" err="1">
                <a:solidFill>
                  <a:srgbClr val="000000"/>
                </a:solidFill>
              </a:rPr>
              <a:t>Dweud</a:t>
            </a:r>
            <a:r>
              <a:rPr lang="en-GB" altLang="cy-GB" sz="2400" dirty="0">
                <a:solidFill>
                  <a:srgbClr val="000000"/>
                </a:solidFill>
              </a:rPr>
              <a:t> </a:t>
            </a:r>
            <a:r>
              <a:rPr lang="en-GB" altLang="cy-GB" sz="2400" dirty="0" err="1">
                <a:solidFill>
                  <a:srgbClr val="000000"/>
                </a:solidFill>
              </a:rPr>
              <a:t>helo</a:t>
            </a:r>
            <a:r>
              <a:rPr lang="en-GB" altLang="cy-GB" sz="2400" dirty="0">
                <a:solidFill>
                  <a:srgbClr val="000000"/>
                </a:solidFill>
              </a:rPr>
              <a:t> </a:t>
            </a:r>
            <a:r>
              <a:rPr lang="en-GB" altLang="cy-GB" sz="2400" dirty="0" err="1">
                <a:solidFill>
                  <a:srgbClr val="000000"/>
                </a:solidFill>
              </a:rPr>
              <a:t>wrth</a:t>
            </a:r>
            <a:r>
              <a:rPr lang="en-GB" altLang="cy-GB" sz="2400" dirty="0">
                <a:solidFill>
                  <a:srgbClr val="000000"/>
                </a:solidFill>
              </a:rPr>
              <a:t> y ci….Dafydd </a:t>
            </a:r>
            <a:r>
              <a:rPr lang="en-GB" altLang="cy-GB" sz="2400" dirty="0" err="1">
                <a:solidFill>
                  <a:srgbClr val="000000"/>
                </a:solidFill>
              </a:rPr>
              <a:t>deud</a:t>
            </a:r>
            <a:r>
              <a:rPr lang="en-GB" altLang="cy-GB" sz="2400" dirty="0">
                <a:solidFill>
                  <a:srgbClr val="000000"/>
                </a:solidFill>
              </a:rPr>
              <a:t> </a:t>
            </a:r>
            <a:r>
              <a:rPr lang="en-GB" altLang="cy-GB" sz="2400" dirty="0" err="1">
                <a:solidFill>
                  <a:srgbClr val="000000"/>
                </a:solidFill>
              </a:rPr>
              <a:t>helo</a:t>
            </a:r>
            <a:r>
              <a:rPr lang="en-GB" altLang="cy-GB" sz="2400" dirty="0">
                <a:solidFill>
                  <a:srgbClr val="000000"/>
                </a:solidFill>
              </a:rPr>
              <a:t> </a:t>
            </a:r>
            <a:r>
              <a:rPr lang="en-GB" altLang="cy-GB" sz="2400" dirty="0" err="1">
                <a:solidFill>
                  <a:srgbClr val="000000"/>
                </a:solidFill>
              </a:rPr>
              <a:t>wrth</a:t>
            </a:r>
            <a:r>
              <a:rPr lang="en-GB" altLang="cy-GB" sz="2400" dirty="0">
                <a:solidFill>
                  <a:srgbClr val="000000"/>
                </a:solidFill>
              </a:rPr>
              <a:t> y ci…</a:t>
            </a:r>
            <a:r>
              <a:rPr lang="en-GB" altLang="cy-GB" sz="2400" dirty="0" err="1">
                <a:solidFill>
                  <a:srgbClr val="000000"/>
                </a:solidFill>
              </a:rPr>
              <a:t>helo</a:t>
            </a:r>
            <a:r>
              <a:rPr lang="en-GB" altLang="cy-GB" sz="2400" dirty="0">
                <a:solidFill>
                  <a:srgbClr val="000000"/>
                </a:solidFill>
              </a:rPr>
              <a:t> ci </a:t>
            </a:r>
            <a:r>
              <a:rPr lang="en-GB" altLang="cy-GB" sz="2400" dirty="0" err="1">
                <a:solidFill>
                  <a:srgbClr val="000000"/>
                </a:solidFill>
              </a:rPr>
              <a:t>bach</a:t>
            </a:r>
            <a:r>
              <a:rPr lang="en-GB" altLang="cy-GB" sz="2400" dirty="0" smtClean="0">
                <a:solidFill>
                  <a:srgbClr val="000000"/>
                </a:solidFill>
              </a:rPr>
              <a:t>….”</a:t>
            </a:r>
            <a:endParaRPr lang="en-GB" altLang="cy-GB" sz="2400" dirty="0">
              <a:solidFill>
                <a:srgbClr val="000000"/>
              </a:solidFill>
            </a:endParaRPr>
          </a:p>
          <a:p>
            <a:pPr marL="0" indent="0">
              <a:buFontTx/>
              <a:buNone/>
              <a:defRPr/>
            </a:pPr>
            <a:endParaRPr lang="cy-GB" dirty="0"/>
          </a:p>
        </p:txBody>
      </p:sp>
      <p:sp>
        <p:nvSpPr>
          <p:cNvPr id="22532" name="Content Placeholder 3"/>
          <p:cNvSpPr>
            <a:spLocks noGrp="1"/>
          </p:cNvSpPr>
          <p:nvPr>
            <p:ph sz="half" idx="2"/>
          </p:nvPr>
        </p:nvSpPr>
        <p:spPr/>
        <p:txBody>
          <a:bodyPr/>
          <a:lstStyle/>
          <a:p>
            <a:pPr eaLnBrk="1" hangingPunct="1">
              <a:buFontTx/>
              <a:buNone/>
            </a:pPr>
            <a:r>
              <a:rPr lang="en-GB" altLang="cy-GB" smtClean="0">
                <a:solidFill>
                  <a:srgbClr val="000000"/>
                </a:solidFill>
              </a:rPr>
              <a:t>“</a:t>
            </a:r>
            <a:r>
              <a:rPr lang="en-GB" altLang="cy-GB" sz="2400" i="1" smtClean="0">
                <a:solidFill>
                  <a:srgbClr val="000000"/>
                </a:solidFill>
              </a:rPr>
              <a:t>Look Tom…look..Mummy’s patting the dog…Say hello to the dog. Say hello Tom. What a nice dog.  Hello doggie…Will Tom say hello to the nice dog….”</a:t>
            </a:r>
            <a:endParaRPr lang="en-GB" altLang="cy-GB" sz="2400" smtClean="0">
              <a:solidFill>
                <a:srgbClr val="000000"/>
              </a:solidFill>
            </a:endParaRPr>
          </a:p>
          <a:p>
            <a:endParaRPr lang="cy-GB" altLang="cy-GB" smtClean="0"/>
          </a:p>
        </p:txBody>
      </p:sp>
    </p:spTree>
    <p:extLst>
      <p:ext uri="{BB962C8B-B14F-4D97-AF65-F5344CB8AC3E}">
        <p14:creationId xmlns:p14="http://schemas.microsoft.com/office/powerpoint/2010/main" val="21809374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algn="l"/>
            <a:r>
              <a:rPr lang="cy-GB" altLang="cy-GB" sz="3400" smtClean="0">
                <a:solidFill>
                  <a:srgbClr val="000000"/>
                </a:solidFill>
                <a:latin typeface="Lucida Sans" panose="020B0602030504020204" pitchFamily="34" charset="0"/>
              </a:rPr>
              <a:t>Nodweddion iaith oedolion</a:t>
            </a:r>
            <a:r>
              <a:rPr lang="en-GB" altLang="cy-GB" sz="3400" smtClean="0">
                <a:solidFill>
                  <a:srgbClr val="000000"/>
                </a:solidFill>
                <a:latin typeface="Lucida Sans" panose="020B0602030504020204" pitchFamily="34" charset="0"/>
              </a:rPr>
              <a:t/>
            </a:r>
            <a:br>
              <a:rPr lang="en-GB" altLang="cy-GB" sz="3400" smtClean="0">
                <a:solidFill>
                  <a:srgbClr val="000000"/>
                </a:solidFill>
                <a:latin typeface="Lucida Sans" panose="020B0602030504020204" pitchFamily="34" charset="0"/>
              </a:rPr>
            </a:br>
            <a:r>
              <a:rPr lang="en-GB" altLang="cy-GB" sz="3400" smtClean="0">
                <a:solidFill>
                  <a:srgbClr val="0000FF"/>
                </a:solidFill>
                <a:latin typeface="Lucida Sans" panose="020B0602030504020204" pitchFamily="34" charset="0"/>
              </a:rPr>
              <a:t>Features of adult speech to children</a:t>
            </a:r>
            <a:r>
              <a:rPr lang="en-GB" altLang="cy-GB" smtClean="0">
                <a:solidFill>
                  <a:srgbClr val="0000FF"/>
                </a:solidFill>
                <a:latin typeface="Lucida Sans" panose="020B0602030504020204" pitchFamily="34" charset="0"/>
              </a:rPr>
              <a:t> </a:t>
            </a:r>
            <a:endParaRPr lang="cy-GB" altLang="cy-GB"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p:txBody>
          <a:bodyPr/>
          <a:lstStyle/>
          <a:p>
            <a:pPr eaLnBrk="1" hangingPunct="1">
              <a:defRPr/>
            </a:pPr>
            <a:r>
              <a:rPr lang="cy-GB" altLang="cy-GB" dirty="0" smtClean="0">
                <a:solidFill>
                  <a:srgbClr val="000000"/>
                </a:solidFill>
                <a:latin typeface="Lucida Sans" panose="020B0602040502020204" pitchFamily="34" charset="0"/>
              </a:rPr>
              <a:t>Ail adrodd ac aralleirio </a:t>
            </a:r>
          </a:p>
          <a:p>
            <a:pPr eaLnBrk="1" hangingPunct="1">
              <a:defRPr/>
            </a:pPr>
            <a:r>
              <a:rPr lang="cy-GB" altLang="cy-GB" dirty="0">
                <a:solidFill>
                  <a:srgbClr val="000000"/>
                </a:solidFill>
                <a:latin typeface="Lucida Sans" panose="020B0602040502020204" pitchFamily="34" charset="0"/>
              </a:rPr>
              <a:t>P</a:t>
            </a:r>
            <a:r>
              <a:rPr lang="cy-GB" altLang="cy-GB" dirty="0" smtClean="0">
                <a:solidFill>
                  <a:srgbClr val="000000"/>
                </a:solidFill>
                <a:latin typeface="Lucida Sans" panose="020B0602040502020204" pitchFamily="34" charset="0"/>
              </a:rPr>
              <a:t>wyntio</a:t>
            </a:r>
          </a:p>
          <a:p>
            <a:pPr eaLnBrk="1" hangingPunct="1">
              <a:defRPr/>
            </a:pPr>
            <a:r>
              <a:rPr lang="cy-GB" altLang="cy-GB" dirty="0">
                <a:solidFill>
                  <a:srgbClr val="000000"/>
                </a:solidFill>
                <a:latin typeface="Lucida Sans" panose="020B0602040502020204" pitchFamily="34" charset="0"/>
              </a:rPr>
              <a:t>Y</a:t>
            </a:r>
            <a:r>
              <a:rPr lang="cy-GB" altLang="cy-GB" dirty="0" smtClean="0">
                <a:solidFill>
                  <a:srgbClr val="000000"/>
                </a:solidFill>
                <a:latin typeface="Lucida Sans" panose="020B0602040502020204" pitchFamily="34" charset="0"/>
              </a:rPr>
              <a:t>nganiad</a:t>
            </a:r>
          </a:p>
          <a:p>
            <a:pPr eaLnBrk="1" hangingPunct="1">
              <a:defRPr/>
            </a:pPr>
            <a:r>
              <a:rPr lang="cy-GB" altLang="cy-GB" dirty="0" smtClean="0">
                <a:solidFill>
                  <a:srgbClr val="000000"/>
                </a:solidFill>
                <a:latin typeface="Lucida Sans" panose="020B0602040502020204" pitchFamily="34" charset="0"/>
              </a:rPr>
              <a:t>Arddangos ac enwi</a:t>
            </a:r>
          </a:p>
          <a:p>
            <a:pPr eaLnBrk="1" hangingPunct="1">
              <a:defRPr/>
            </a:pPr>
            <a:r>
              <a:rPr lang="cy-GB" altLang="cy-GB" dirty="0" smtClean="0">
                <a:solidFill>
                  <a:srgbClr val="000000"/>
                </a:solidFill>
                <a:latin typeface="Lucida Sans" panose="020B0602040502020204" pitchFamily="34" charset="0"/>
              </a:rPr>
              <a:t>Brawddegau byrion - nid syml</a:t>
            </a:r>
          </a:p>
          <a:p>
            <a:pPr marL="0" indent="0">
              <a:buFontTx/>
              <a:buNone/>
              <a:defRPr/>
            </a:pPr>
            <a:endParaRPr lang="cy-GB" dirty="0"/>
          </a:p>
        </p:txBody>
      </p:sp>
      <p:sp>
        <p:nvSpPr>
          <p:cNvPr id="24580" name="Content Placeholder 3"/>
          <p:cNvSpPr>
            <a:spLocks noGrp="1"/>
          </p:cNvSpPr>
          <p:nvPr>
            <p:ph sz="half" idx="2"/>
          </p:nvPr>
        </p:nvSpPr>
        <p:spPr/>
        <p:txBody>
          <a:bodyPr/>
          <a:lstStyle/>
          <a:p>
            <a:pPr eaLnBrk="1" hangingPunct="1"/>
            <a:r>
              <a:rPr lang="en-GB" altLang="cy-GB" smtClean="0">
                <a:solidFill>
                  <a:srgbClr val="0000FF"/>
                </a:solidFill>
                <a:latin typeface="Lucida Sans" panose="020B0602030504020204" pitchFamily="34" charset="0"/>
              </a:rPr>
              <a:t>Repetition and rephrasing</a:t>
            </a:r>
          </a:p>
          <a:p>
            <a:pPr eaLnBrk="1" hangingPunct="1"/>
            <a:r>
              <a:rPr lang="en-GB" altLang="cy-GB" smtClean="0">
                <a:solidFill>
                  <a:srgbClr val="0000FF"/>
                </a:solidFill>
                <a:latin typeface="Lucida Sans" panose="020B0602030504020204" pitchFamily="34" charset="0"/>
              </a:rPr>
              <a:t>Pointing</a:t>
            </a:r>
          </a:p>
          <a:p>
            <a:pPr eaLnBrk="1" hangingPunct="1"/>
            <a:r>
              <a:rPr lang="en-GB" altLang="cy-GB" smtClean="0">
                <a:solidFill>
                  <a:srgbClr val="0000FF"/>
                </a:solidFill>
                <a:latin typeface="Lucida Sans" panose="020B0602030504020204" pitchFamily="34" charset="0"/>
              </a:rPr>
              <a:t>Intonation</a:t>
            </a:r>
          </a:p>
          <a:p>
            <a:pPr eaLnBrk="1" hangingPunct="1"/>
            <a:r>
              <a:rPr lang="en-GB" altLang="cy-GB" smtClean="0">
                <a:solidFill>
                  <a:srgbClr val="0000FF"/>
                </a:solidFill>
                <a:latin typeface="Lucida Sans" panose="020B0602030504020204" pitchFamily="34" charset="0"/>
              </a:rPr>
              <a:t>Displaying and naming</a:t>
            </a:r>
          </a:p>
          <a:p>
            <a:pPr eaLnBrk="1" hangingPunct="1"/>
            <a:r>
              <a:rPr lang="en-GB" altLang="cy-GB" smtClean="0">
                <a:solidFill>
                  <a:srgbClr val="0000FF"/>
                </a:solidFill>
                <a:latin typeface="Lucida Sans" panose="020B0602030504020204" pitchFamily="34" charset="0"/>
              </a:rPr>
              <a:t>Short sentences – not simple</a:t>
            </a:r>
          </a:p>
          <a:p>
            <a:endParaRPr lang="cy-GB" altLang="cy-GB" smtClean="0"/>
          </a:p>
        </p:txBody>
      </p:sp>
    </p:spTree>
    <p:extLst>
      <p:ext uri="{BB962C8B-B14F-4D97-AF65-F5344CB8AC3E}">
        <p14:creationId xmlns:p14="http://schemas.microsoft.com/office/powerpoint/2010/main" val="414582952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628650" y="365127"/>
            <a:ext cx="7886700" cy="687610"/>
          </a:xfrm>
        </p:spPr>
        <p:txBody>
          <a:bodyPr>
            <a:normAutofit fontScale="90000"/>
          </a:bodyPr>
          <a:lstStyle/>
          <a:p>
            <a:pPr algn="l"/>
            <a:r>
              <a:rPr lang="cy-GB" altLang="cy-GB" sz="3200" dirty="0" smtClean="0">
                <a:solidFill>
                  <a:srgbClr val="000000"/>
                </a:solidFill>
                <a:latin typeface="Lucida Sans" panose="020B0602030504020204" pitchFamily="34" charset="0"/>
              </a:rPr>
              <a:t>Dwy farn am rôl </a:t>
            </a:r>
            <a:r>
              <a:rPr lang="cy-GB" altLang="cy-GB" sz="3200" dirty="0" err="1" smtClean="0">
                <a:solidFill>
                  <a:srgbClr val="000000"/>
                </a:solidFill>
                <a:latin typeface="Lucida Sans" panose="020B0602030504020204" pitchFamily="34" charset="0"/>
              </a:rPr>
              <a:t>mameg</a:t>
            </a:r>
            <a:r>
              <a:rPr lang="en-GB" altLang="cy-GB" sz="3200" dirty="0" smtClean="0">
                <a:solidFill>
                  <a:srgbClr val="000000"/>
                </a:solidFill>
                <a:latin typeface="Lucida Sans" panose="020B0602030504020204" pitchFamily="34" charset="0"/>
              </a:rPr>
              <a:t/>
            </a:r>
            <a:br>
              <a:rPr lang="en-GB" altLang="cy-GB" sz="3200" dirty="0" smtClean="0">
                <a:solidFill>
                  <a:srgbClr val="000000"/>
                </a:solidFill>
                <a:latin typeface="Lucida Sans" panose="020B0602030504020204" pitchFamily="34" charset="0"/>
              </a:rPr>
            </a:br>
            <a:r>
              <a:rPr lang="en-GB" altLang="cy-GB" sz="3200" dirty="0" smtClean="0">
                <a:solidFill>
                  <a:srgbClr val="0000FF"/>
                </a:solidFill>
                <a:latin typeface="Lucida Sans" panose="020B0602030504020204" pitchFamily="34" charset="0"/>
              </a:rPr>
              <a:t>Two views on the role of </a:t>
            </a:r>
            <a:r>
              <a:rPr lang="en-GB" altLang="cy-GB" sz="3200" dirty="0" err="1" smtClean="0">
                <a:solidFill>
                  <a:srgbClr val="0000FF"/>
                </a:solidFill>
                <a:latin typeface="Lucida Sans" panose="020B0602030504020204" pitchFamily="34" charset="0"/>
              </a:rPr>
              <a:t>motherese</a:t>
            </a:r>
            <a:endParaRPr lang="cy-GB" altLang="cy-GB" sz="3200" dirty="0" smtClean="0">
              <a:solidFill>
                <a:srgbClr val="0000FF"/>
              </a:solidFill>
              <a:latin typeface="Lucida Sans" panose="020B0602030504020204" pitchFamily="34" charset="0"/>
            </a:endParaRPr>
          </a:p>
        </p:txBody>
      </p:sp>
      <p:sp>
        <p:nvSpPr>
          <p:cNvPr id="26627" name="Content Placeholder 2"/>
          <p:cNvSpPr>
            <a:spLocks noGrp="1"/>
          </p:cNvSpPr>
          <p:nvPr>
            <p:ph sz="half" idx="1"/>
          </p:nvPr>
        </p:nvSpPr>
        <p:spPr>
          <a:xfrm>
            <a:off x="628650" y="1340768"/>
            <a:ext cx="3886200" cy="4836195"/>
          </a:xfrm>
        </p:spPr>
        <p:txBody>
          <a:bodyPr>
            <a:normAutofit fontScale="92500" lnSpcReduction="20000"/>
          </a:bodyPr>
          <a:lstStyle/>
          <a:p>
            <a:pPr eaLnBrk="1" hangingPunct="1"/>
            <a:r>
              <a:rPr lang="cy-GB" altLang="cy-GB" dirty="0" smtClean="0">
                <a:solidFill>
                  <a:srgbClr val="000000"/>
                </a:solidFill>
                <a:latin typeface="Lucida Sans" panose="020B0602030504020204" pitchFamily="34" charset="0"/>
              </a:rPr>
              <a:t>Wedi ei strwythuro’n ofalus ac yn cynnwys math o drefn gramadegol</a:t>
            </a:r>
          </a:p>
          <a:p>
            <a:pPr eaLnBrk="1" hangingPunct="1"/>
            <a:r>
              <a:rPr lang="cy-GB" altLang="cy-GB" dirty="0" smtClean="0">
                <a:solidFill>
                  <a:srgbClr val="000000"/>
                </a:solidFill>
                <a:latin typeface="Lucida Sans" panose="020B0602030504020204" pitchFamily="34" charset="0"/>
              </a:rPr>
              <a:t>Bod plant yn clywed bob math o iaith sydd ddim wedi ei chyfeirio atyn nhw, mewn anrhefn ieithyddol</a:t>
            </a:r>
          </a:p>
          <a:p>
            <a:endParaRPr lang="cy-GB" altLang="cy-GB" dirty="0" smtClean="0"/>
          </a:p>
        </p:txBody>
      </p:sp>
      <p:sp>
        <p:nvSpPr>
          <p:cNvPr id="4" name="Content Placeholder 3"/>
          <p:cNvSpPr>
            <a:spLocks noGrp="1"/>
          </p:cNvSpPr>
          <p:nvPr>
            <p:ph sz="half" idx="2"/>
          </p:nvPr>
        </p:nvSpPr>
        <p:spPr>
          <a:xfrm>
            <a:off x="4648200" y="1340769"/>
            <a:ext cx="4038600" cy="4248472"/>
          </a:xfrm>
        </p:spPr>
        <p:txBody>
          <a:bodyPr>
            <a:normAutofit fontScale="92500" lnSpcReduction="20000"/>
          </a:bodyPr>
          <a:lstStyle/>
          <a:p>
            <a:pPr eaLnBrk="1" hangingPunct="1">
              <a:lnSpc>
                <a:spcPct val="90000"/>
              </a:lnSpc>
              <a:defRPr/>
            </a:pPr>
            <a:r>
              <a:rPr lang="en-GB" altLang="cy-GB" dirty="0">
                <a:solidFill>
                  <a:srgbClr val="0000FF"/>
                </a:solidFill>
                <a:latin typeface="Lucida Sans" panose="020B0602040502020204" pitchFamily="34" charset="0"/>
              </a:rPr>
              <a:t>That it is carefully structured and contains a sort of grammatical order</a:t>
            </a:r>
          </a:p>
          <a:p>
            <a:pPr eaLnBrk="1" hangingPunct="1">
              <a:lnSpc>
                <a:spcPct val="90000"/>
              </a:lnSpc>
              <a:defRPr/>
            </a:pPr>
            <a:r>
              <a:rPr lang="en-GB" altLang="cy-GB" dirty="0">
                <a:solidFill>
                  <a:srgbClr val="0000FF"/>
                </a:solidFill>
                <a:latin typeface="Lucida Sans" panose="020B0602040502020204" pitchFamily="34" charset="0"/>
              </a:rPr>
              <a:t>That children hear all sorts of language that is not addressed to them, in linguistic </a:t>
            </a:r>
            <a:r>
              <a:rPr lang="en-GB" altLang="cy-GB" dirty="0" smtClean="0">
                <a:solidFill>
                  <a:srgbClr val="0000FF"/>
                </a:solidFill>
                <a:latin typeface="Lucida Sans" panose="020B0602040502020204" pitchFamily="34" charset="0"/>
              </a:rPr>
              <a:t>chaos</a:t>
            </a:r>
          </a:p>
          <a:p>
            <a:pPr marL="0" indent="0" eaLnBrk="1" hangingPunct="1">
              <a:lnSpc>
                <a:spcPct val="90000"/>
              </a:lnSpc>
              <a:buFontTx/>
              <a:buNone/>
              <a:defRPr/>
            </a:pPr>
            <a:endParaRPr lang="en-GB" altLang="cy-GB" dirty="0">
              <a:solidFill>
                <a:srgbClr val="0000FF"/>
              </a:solidFill>
              <a:latin typeface="Lucida Sans" panose="020B0602040502020204" pitchFamily="34" charset="0"/>
            </a:endParaRPr>
          </a:p>
          <a:p>
            <a:pPr marL="0" indent="0" eaLnBrk="1" hangingPunct="1">
              <a:lnSpc>
                <a:spcPct val="90000"/>
              </a:lnSpc>
              <a:buFontTx/>
              <a:buNone/>
              <a:defRPr/>
            </a:pPr>
            <a:r>
              <a:rPr lang="en-US" altLang="cy-GB" sz="1800" dirty="0" smtClean="0">
                <a:solidFill>
                  <a:srgbClr val="0000FF"/>
                </a:solidFill>
                <a:latin typeface="Lucida Sans" panose="020B0602040502020204" pitchFamily="34" charset="0"/>
                <a:hlinkClick r:id="rId3"/>
              </a:rPr>
              <a:t>Speaking '</a:t>
            </a:r>
            <a:r>
              <a:rPr lang="en-US" altLang="cy-GB" sz="1800" dirty="0" err="1" smtClean="0">
                <a:solidFill>
                  <a:srgbClr val="0000FF"/>
                </a:solidFill>
                <a:latin typeface="Lucida Sans" panose="020B0602040502020204" pitchFamily="34" charset="0"/>
                <a:hlinkClick r:id="rId3"/>
              </a:rPr>
              <a:t>motherese</a:t>
            </a:r>
            <a:r>
              <a:rPr lang="en-US" altLang="cy-GB" sz="1800" dirty="0" smtClean="0">
                <a:solidFill>
                  <a:srgbClr val="0000FF"/>
                </a:solidFill>
                <a:latin typeface="Lucida Sans" panose="020B0602040502020204" pitchFamily="34" charset="0"/>
                <a:hlinkClick r:id="rId3"/>
              </a:rPr>
              <a:t>' helps them develop language skills much faster | Daily Mail Online</a:t>
            </a:r>
            <a:endParaRPr lang="en-GB" altLang="cy-GB" sz="1800" dirty="0">
              <a:solidFill>
                <a:srgbClr val="0000FF"/>
              </a:solidFill>
              <a:latin typeface="Lucida Sans" panose="020B0602040502020204" pitchFamily="34" charset="0"/>
            </a:endParaRPr>
          </a:p>
          <a:p>
            <a:pPr marL="0" indent="0">
              <a:buFontTx/>
              <a:buNone/>
              <a:defRPr/>
            </a:pPr>
            <a:endParaRPr lang="cy-GB" dirty="0"/>
          </a:p>
        </p:txBody>
      </p:sp>
    </p:spTree>
    <p:extLst>
      <p:ext uri="{BB962C8B-B14F-4D97-AF65-F5344CB8AC3E}">
        <p14:creationId xmlns:p14="http://schemas.microsoft.com/office/powerpoint/2010/main" val="270341478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sz="3600" smtClean="0">
                <a:latin typeface="Lucida Sans" panose="020B0602030504020204" pitchFamily="34" charset="0"/>
              </a:rPr>
              <a:t>Dr Catherine Laing</a:t>
            </a:r>
            <a:endParaRPr lang="en-US" altLang="en-US" sz="3600" smtClean="0">
              <a:latin typeface="Lucida Sans" panose="020B0602030504020204" pitchFamily="34" charset="0"/>
            </a:endParaRPr>
          </a:p>
        </p:txBody>
      </p:sp>
      <p:sp>
        <p:nvSpPr>
          <p:cNvPr id="28675" name="Content Placeholder 2"/>
          <p:cNvSpPr>
            <a:spLocks noGrp="1"/>
          </p:cNvSpPr>
          <p:nvPr>
            <p:ph sz="half" idx="1"/>
          </p:nvPr>
        </p:nvSpPr>
        <p:spPr/>
        <p:txBody>
          <a:bodyPr/>
          <a:lstStyle/>
          <a:p>
            <a:r>
              <a:rPr lang="en-GB" altLang="en-US" smtClean="0">
                <a:latin typeface="Lucida Sans" panose="020B0602030504020204" pitchFamily="34" charset="0"/>
              </a:rPr>
              <a:t>Ymchwilydd Seicoleg a Niwrogwyddoniaeth</a:t>
            </a:r>
            <a:endParaRPr lang="en-US" altLang="en-US" smtClean="0">
              <a:latin typeface="Lucida Sans" panose="020B0602030504020204" pitchFamily="34" charset="0"/>
            </a:endParaRPr>
          </a:p>
        </p:txBody>
      </p:sp>
      <p:sp>
        <p:nvSpPr>
          <p:cNvPr id="4" name="Content Placeholder 3"/>
          <p:cNvSpPr>
            <a:spLocks noGrp="1"/>
          </p:cNvSpPr>
          <p:nvPr>
            <p:ph sz="half" idx="2"/>
          </p:nvPr>
        </p:nvSpPr>
        <p:spPr/>
        <p:txBody>
          <a:bodyPr/>
          <a:lstStyle/>
          <a:p>
            <a:pPr>
              <a:defRPr/>
            </a:pPr>
            <a:r>
              <a:rPr lang="en-GB" dirty="0" smtClean="0">
                <a:solidFill>
                  <a:srgbClr val="0000FF"/>
                </a:solidFill>
                <a:latin typeface="Lucida Sans" panose="020B0602030504020204" pitchFamily="34" charset="0"/>
              </a:rPr>
              <a:t>Researcher in Psychology and Neuroscience</a:t>
            </a:r>
          </a:p>
          <a:p>
            <a:pPr marL="0" indent="0">
              <a:buFontTx/>
              <a:buNone/>
              <a:defRPr/>
            </a:pPr>
            <a:endParaRPr lang="en-GB" dirty="0">
              <a:solidFill>
                <a:srgbClr val="0000FF"/>
              </a:solidFill>
              <a:latin typeface="Lucida Sans" panose="020B0602030504020204" pitchFamily="34" charset="0"/>
            </a:endParaRPr>
          </a:p>
          <a:p>
            <a:pPr marL="0" indent="0">
              <a:buFontTx/>
              <a:buNone/>
              <a:defRPr/>
            </a:pPr>
            <a:r>
              <a:rPr lang="en-US" dirty="0" smtClean="0">
                <a:solidFill>
                  <a:srgbClr val="0000FF"/>
                </a:solidFill>
                <a:latin typeface="Lucida Sans" panose="020B0602030504020204" pitchFamily="34" charset="0"/>
                <a:hlinkClick r:id="rId2"/>
              </a:rPr>
              <a:t>Duke University | Psychology &amp; Neuroscience: People</a:t>
            </a:r>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69455591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algn="l"/>
            <a:r>
              <a:rPr lang="en-GB" altLang="cy-GB" sz="3600" smtClean="0">
                <a:solidFill>
                  <a:srgbClr val="000000"/>
                </a:solidFill>
                <a:latin typeface="Lucida Sans" panose="020B0602030504020204" pitchFamily="34" charset="0"/>
              </a:rPr>
              <a:t>Darllen pellach</a:t>
            </a:r>
            <a:br>
              <a:rPr lang="en-GB" altLang="cy-GB" sz="3600" smtClean="0">
                <a:solidFill>
                  <a:srgbClr val="000000"/>
                </a:solidFill>
                <a:latin typeface="Lucida Sans" panose="020B0602030504020204" pitchFamily="34" charset="0"/>
              </a:rPr>
            </a:br>
            <a:r>
              <a:rPr lang="en-GB" altLang="cy-GB" sz="3600" smtClean="0">
                <a:solidFill>
                  <a:srgbClr val="0000FF"/>
                </a:solidFill>
                <a:latin typeface="Lucida Sans" panose="020B0602030504020204" pitchFamily="34" charset="0"/>
              </a:rPr>
              <a:t>Further reading</a:t>
            </a:r>
            <a:endParaRPr lang="cy-GB" altLang="cy-GB" sz="3600" smtClean="0"/>
          </a:p>
        </p:txBody>
      </p:sp>
      <p:sp>
        <p:nvSpPr>
          <p:cNvPr id="29699" name="Content Placeholder 4"/>
          <p:cNvSpPr>
            <a:spLocks noGrp="1"/>
          </p:cNvSpPr>
          <p:nvPr>
            <p:ph idx="1"/>
          </p:nvPr>
        </p:nvSpPr>
        <p:spPr/>
        <p:txBody>
          <a:bodyPr/>
          <a:lstStyle/>
          <a:p>
            <a:pPr marL="0" indent="0">
              <a:spcBef>
                <a:spcPct val="0"/>
              </a:spcBef>
              <a:buFontTx/>
              <a:buNone/>
            </a:pPr>
            <a:r>
              <a:rPr lang="en-US" altLang="cy-GB" sz="2400" smtClean="0">
                <a:latin typeface="Lucida Sans" panose="020B0602030504020204" pitchFamily="34" charset="0"/>
              </a:rPr>
              <a:t>Saint-Georges, C., Chetouani, M., Cassel, R., Apicella, F., Mahdhaoui, A., Muratori, F., Laznik, M-C. and Cohen, D. (2013). ‘Motherese in Interaction: At the Cross-Road of Emotion and Cognition?(A Systematic Review),’ </a:t>
            </a:r>
            <a:r>
              <a:rPr lang="en-US" altLang="cy-GB" sz="2400" i="1" smtClean="0">
                <a:latin typeface="Lucida Sans" panose="020B0602030504020204" pitchFamily="34" charset="0"/>
              </a:rPr>
              <a:t>PloS one</a:t>
            </a:r>
            <a:r>
              <a:rPr lang="en-US" altLang="cy-GB" sz="2400" smtClean="0">
                <a:latin typeface="Lucida Sans" panose="020B0602030504020204" pitchFamily="34" charset="0"/>
              </a:rPr>
              <a:t>, 8, 10, pp. 1-15.</a:t>
            </a:r>
          </a:p>
          <a:p>
            <a:pPr marL="0" indent="0">
              <a:spcBef>
                <a:spcPct val="0"/>
              </a:spcBef>
              <a:buFontTx/>
              <a:buNone/>
            </a:pPr>
            <a:endParaRPr lang="en-US" altLang="cy-GB" sz="2400" smtClean="0">
              <a:latin typeface="Lucida Sans" panose="020B0602030504020204" pitchFamily="34" charset="0"/>
            </a:endParaRPr>
          </a:p>
          <a:p>
            <a:pPr marL="0" indent="0">
              <a:spcBef>
                <a:spcPct val="0"/>
              </a:spcBef>
              <a:buFontTx/>
              <a:buNone/>
            </a:pPr>
            <a:r>
              <a:rPr lang="en-US" altLang="cy-GB" sz="2400" smtClean="0">
                <a:latin typeface="Lucida Sans" panose="020B0602030504020204" pitchFamily="34" charset="0"/>
              </a:rPr>
              <a:t>University of Edinburgh (2013) ‘The role of baby-talk words in early language development,’ </a:t>
            </a:r>
            <a:r>
              <a:rPr lang="en-US" altLang="cy-GB" sz="2400" smtClean="0">
                <a:latin typeface="Lucida Sans" panose="020B0602030504020204" pitchFamily="34" charset="0"/>
                <a:hlinkClick r:id="rId3"/>
              </a:rPr>
              <a:t>http://gtr.rcuk.ac.uk/project/E7EAFF1C-294F-434A-95D8-6F57FAE41305</a:t>
            </a:r>
            <a:r>
              <a:rPr lang="en-US" altLang="cy-GB" sz="2400" smtClean="0">
                <a:latin typeface="Lucida Sans" panose="020B0602030504020204" pitchFamily="34" charset="0"/>
              </a:rPr>
              <a:t> [Accessed: January 31 2014].</a:t>
            </a:r>
            <a:endParaRPr lang="cy-GB" altLang="cy-GB" sz="2400" smtClean="0"/>
          </a:p>
        </p:txBody>
      </p:sp>
    </p:spTree>
    <p:extLst>
      <p:ext uri="{BB962C8B-B14F-4D97-AF65-F5344CB8AC3E}">
        <p14:creationId xmlns:p14="http://schemas.microsoft.com/office/powerpoint/2010/main" val="212529452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28650" y="318234"/>
            <a:ext cx="7886700" cy="1325563"/>
          </a:xfrm>
        </p:spPr>
        <p:txBody>
          <a:bodyPr/>
          <a:lstStyle/>
          <a:p>
            <a:pPr algn="ctr" eaLnBrk="1" hangingPunct="1"/>
            <a:r>
              <a:rPr lang="cy-GB" altLang="cy-GB" sz="3600" dirty="0" smtClean="0">
                <a:latin typeface="Lucida Sans" panose="020B0602030504020204" pitchFamily="34" charset="0"/>
              </a:rPr>
              <a:t>Enwi - </a:t>
            </a:r>
            <a:r>
              <a:rPr lang="cy-GB" altLang="cy-GB" sz="3600" dirty="0" smtClean="0">
                <a:solidFill>
                  <a:srgbClr val="000000"/>
                </a:solidFill>
                <a:latin typeface="Lucida Sans" panose="020B0602030504020204" pitchFamily="34" charset="0"/>
              </a:rPr>
              <a:t>Y </a:t>
            </a:r>
            <a:r>
              <a:rPr lang="cy-GB" altLang="cy-GB" sz="3600" dirty="0" err="1" smtClean="0">
                <a:solidFill>
                  <a:srgbClr val="000000"/>
                </a:solidFill>
                <a:latin typeface="Lucida Sans" panose="020B0602030504020204" pitchFamily="34" charset="0"/>
              </a:rPr>
              <a:t>ffrwydriad</a:t>
            </a:r>
            <a:r>
              <a:rPr lang="cy-GB" altLang="cy-GB" sz="3600" dirty="0" smtClean="0">
                <a:solidFill>
                  <a:srgbClr val="000000"/>
                </a:solidFill>
                <a:latin typeface="Lucida Sans" panose="020B0602030504020204" pitchFamily="34" charset="0"/>
              </a:rPr>
              <a:t> enwi</a:t>
            </a:r>
            <a:r>
              <a:rPr lang="en-GB" altLang="cy-GB" sz="3600" dirty="0" smtClean="0">
                <a:solidFill>
                  <a:srgbClr val="000000"/>
                </a:solidFill>
                <a:latin typeface="Lucida Sans" panose="020B0602030504020204" pitchFamily="34" charset="0"/>
              </a:rPr>
              <a:t/>
            </a:r>
            <a:br>
              <a:rPr lang="en-GB" altLang="cy-GB" sz="3600" dirty="0" smtClean="0">
                <a:solidFill>
                  <a:srgbClr val="000000"/>
                </a:solidFill>
                <a:latin typeface="Lucida Sans" panose="020B0602030504020204" pitchFamily="34" charset="0"/>
              </a:rPr>
            </a:br>
            <a:r>
              <a:rPr lang="en-GB" altLang="cy-GB" sz="3600" dirty="0" smtClean="0">
                <a:solidFill>
                  <a:srgbClr val="0000FF"/>
                </a:solidFill>
                <a:latin typeface="Lucida Sans" panose="020B0602030504020204" pitchFamily="34" charset="0"/>
              </a:rPr>
              <a:t>Naming - The naming explosion</a:t>
            </a:r>
          </a:p>
        </p:txBody>
      </p:sp>
      <p:sp>
        <p:nvSpPr>
          <p:cNvPr id="7171" name="Rectangle 4"/>
          <p:cNvSpPr>
            <a:spLocks noGrp="1" noChangeArrowheads="1"/>
          </p:cNvSpPr>
          <p:nvPr>
            <p:ph type="body" sz="half" idx="1"/>
          </p:nvPr>
        </p:nvSpPr>
        <p:spPr/>
        <p:txBody>
          <a:bodyPr/>
          <a:lstStyle/>
          <a:p>
            <a:pPr eaLnBrk="1" hangingPunct="1">
              <a:defRPr/>
            </a:pPr>
            <a:r>
              <a:rPr lang="cy-GB" altLang="cy-GB" dirty="0" smtClean="0">
                <a:solidFill>
                  <a:srgbClr val="000000"/>
                </a:solidFill>
                <a:latin typeface="Lucida Sans" panose="020B0602040502020204" pitchFamily="34" charset="0"/>
              </a:rPr>
              <a:t>Mapio cyflym</a:t>
            </a:r>
          </a:p>
          <a:p>
            <a:pPr eaLnBrk="1" hangingPunct="1">
              <a:defRPr/>
            </a:pPr>
            <a:r>
              <a:rPr lang="cy-GB" altLang="cy-GB" dirty="0" smtClean="0">
                <a:solidFill>
                  <a:srgbClr val="000000"/>
                </a:solidFill>
                <a:latin typeface="Lucida Sans" panose="020B0602040502020204" pitchFamily="34" charset="0"/>
              </a:rPr>
              <a:t>Gor gyffredinoli morffolegol</a:t>
            </a:r>
          </a:p>
          <a:p>
            <a:pPr eaLnBrk="1" hangingPunct="1">
              <a:defRPr/>
            </a:pPr>
            <a:r>
              <a:rPr lang="cy-GB" altLang="cy-GB" dirty="0" smtClean="0">
                <a:solidFill>
                  <a:srgbClr val="000000"/>
                </a:solidFill>
                <a:latin typeface="Lucida Sans" panose="020B0602040502020204" pitchFamily="34" charset="0"/>
              </a:rPr>
              <a:t>Gor ymestyniadau semanteg</a:t>
            </a:r>
          </a:p>
          <a:p>
            <a:pPr eaLnBrk="1" hangingPunct="1">
              <a:defRPr/>
            </a:pPr>
            <a:r>
              <a:rPr lang="cy-GB" altLang="cy-GB" dirty="0" smtClean="0">
                <a:solidFill>
                  <a:srgbClr val="000000"/>
                </a:solidFill>
                <a:latin typeface="Lucida Sans" panose="020B0602040502020204" pitchFamily="34" charset="0"/>
              </a:rPr>
              <a:t>Y broblem </a:t>
            </a:r>
            <a:r>
              <a:rPr lang="cy-GB" altLang="cy-GB" i="1" dirty="0" smtClean="0">
                <a:solidFill>
                  <a:srgbClr val="000000"/>
                </a:solidFill>
                <a:latin typeface="Lucida Sans" panose="020B0602040502020204" pitchFamily="34" charset="0"/>
              </a:rPr>
              <a:t>Gavagai</a:t>
            </a:r>
            <a:r>
              <a:rPr lang="cy-GB" altLang="cy-GB" dirty="0" smtClean="0">
                <a:solidFill>
                  <a:srgbClr val="000000"/>
                </a:solidFill>
                <a:latin typeface="Lucida Sans" panose="020B0602040502020204" pitchFamily="34" charset="0"/>
              </a:rPr>
              <a:t> problem (Quine, 1960)</a:t>
            </a:r>
          </a:p>
          <a:p>
            <a:pPr marL="0" indent="0" eaLnBrk="1" hangingPunct="1">
              <a:lnSpc>
                <a:spcPct val="90000"/>
              </a:lnSpc>
              <a:buFontTx/>
              <a:buNone/>
              <a:defRPr/>
            </a:pPr>
            <a:endParaRPr lang="cy-GB" altLang="cy-GB" sz="2000" dirty="0" smtClean="0"/>
          </a:p>
        </p:txBody>
      </p:sp>
      <p:sp>
        <p:nvSpPr>
          <p:cNvPr id="7172" name="Rectangle 5"/>
          <p:cNvSpPr>
            <a:spLocks noGrp="1" noChangeArrowheads="1"/>
          </p:cNvSpPr>
          <p:nvPr>
            <p:ph type="body" sz="half" idx="2"/>
          </p:nvPr>
        </p:nvSpPr>
        <p:spPr/>
        <p:txBody>
          <a:bodyPr/>
          <a:lstStyle/>
          <a:p>
            <a:pPr eaLnBrk="1" hangingPunct="1">
              <a:defRPr/>
            </a:pPr>
            <a:r>
              <a:rPr lang="en-GB" altLang="cy-GB" dirty="0">
                <a:solidFill>
                  <a:srgbClr val="0000FF"/>
                </a:solidFill>
                <a:latin typeface="Lucida Sans" panose="020B0602040502020204" pitchFamily="34" charset="0"/>
              </a:rPr>
              <a:t>Fast mapping</a:t>
            </a:r>
          </a:p>
          <a:p>
            <a:pPr eaLnBrk="1" hangingPunct="1">
              <a:defRPr/>
            </a:pPr>
            <a:r>
              <a:rPr lang="en-GB" altLang="cy-GB" dirty="0">
                <a:solidFill>
                  <a:srgbClr val="0000FF"/>
                </a:solidFill>
                <a:latin typeface="Lucida Sans" panose="020B0602040502020204" pitchFamily="34" charset="0"/>
              </a:rPr>
              <a:t>Morphological overgeneralisations </a:t>
            </a:r>
          </a:p>
          <a:p>
            <a:pPr eaLnBrk="1" hangingPunct="1">
              <a:defRPr/>
            </a:pPr>
            <a:r>
              <a:rPr lang="en-GB" altLang="cy-GB" dirty="0">
                <a:solidFill>
                  <a:srgbClr val="0000FF"/>
                </a:solidFill>
                <a:latin typeface="Lucida Sans" panose="020B0602040502020204" pitchFamily="34" charset="0"/>
              </a:rPr>
              <a:t>Semantic overextensions</a:t>
            </a:r>
          </a:p>
          <a:p>
            <a:pPr eaLnBrk="1" hangingPunct="1">
              <a:defRPr/>
            </a:pPr>
            <a:r>
              <a:rPr lang="en-GB" altLang="cy-GB" i="1" dirty="0" err="1">
                <a:solidFill>
                  <a:srgbClr val="0000FF"/>
                </a:solidFill>
                <a:latin typeface="Lucida Sans" panose="020B0602040502020204" pitchFamily="34" charset="0"/>
              </a:rPr>
              <a:t>Gavagai</a:t>
            </a:r>
            <a:r>
              <a:rPr lang="en-GB" altLang="cy-GB" dirty="0">
                <a:solidFill>
                  <a:srgbClr val="0000FF"/>
                </a:solidFill>
                <a:latin typeface="Lucida Sans" panose="020B0602040502020204" pitchFamily="34" charset="0"/>
              </a:rPr>
              <a:t> problem (</a:t>
            </a:r>
            <a:r>
              <a:rPr lang="en-GB" altLang="cy-GB" dirty="0" smtClean="0">
                <a:solidFill>
                  <a:srgbClr val="0000FF"/>
                </a:solidFill>
                <a:latin typeface="Lucida Sans" panose="020B0602040502020204" pitchFamily="34" charset="0"/>
              </a:rPr>
              <a:t>Quine, </a:t>
            </a:r>
            <a:r>
              <a:rPr lang="en-GB" altLang="cy-GB" dirty="0">
                <a:solidFill>
                  <a:srgbClr val="0000FF"/>
                </a:solidFill>
                <a:latin typeface="Lucida Sans" panose="020B0602040502020204" pitchFamily="34" charset="0"/>
              </a:rPr>
              <a:t>1960</a:t>
            </a:r>
            <a:r>
              <a:rPr lang="en-GB" altLang="cy-GB" dirty="0" smtClean="0">
                <a:solidFill>
                  <a:srgbClr val="0000FF"/>
                </a:solidFill>
                <a:latin typeface="Lucida Sans" panose="020B0602040502020204" pitchFamily="34" charset="0"/>
              </a:rPr>
              <a:t>)</a:t>
            </a:r>
          </a:p>
          <a:p>
            <a:pPr marL="0" indent="0" eaLnBrk="1" hangingPunct="1">
              <a:buFontTx/>
              <a:buNone/>
              <a:defRPr/>
            </a:pPr>
            <a:endParaRPr lang="en-GB" altLang="cy-GB" dirty="0">
              <a:solidFill>
                <a:srgbClr val="0000FF"/>
              </a:solidFill>
              <a:latin typeface="Lucida Sans" panose="020B0602040502020204" pitchFamily="34" charset="0"/>
            </a:endParaRPr>
          </a:p>
          <a:p>
            <a:pPr marL="0" indent="0" algn="r" eaLnBrk="1" hangingPunct="1">
              <a:buFontTx/>
              <a:buNone/>
              <a:defRPr/>
            </a:pPr>
            <a:r>
              <a:rPr lang="en-GB" altLang="cy-GB" sz="2000" dirty="0" smtClean="0">
                <a:solidFill>
                  <a:srgbClr val="0000FF"/>
                </a:solidFill>
                <a:latin typeface="Lucida Sans" panose="020B0602040502020204" pitchFamily="34" charset="0"/>
              </a:rPr>
              <a:t>(Saxton, 2010)</a:t>
            </a:r>
            <a:endParaRPr lang="en-GB" altLang="cy-GB" sz="2000" dirty="0">
              <a:solidFill>
                <a:srgbClr val="0000FF"/>
              </a:solidFill>
              <a:latin typeface="Lucida Sans" panose="020B0602040502020204" pitchFamily="34" charset="0"/>
            </a:endParaRPr>
          </a:p>
          <a:p>
            <a:pPr marL="0" indent="0" eaLnBrk="1" hangingPunct="1">
              <a:lnSpc>
                <a:spcPct val="90000"/>
              </a:lnSpc>
              <a:buFontTx/>
              <a:buNone/>
              <a:defRPr/>
            </a:pPr>
            <a:endParaRPr lang="en-GB" altLang="cy-GB" sz="2400" dirty="0" smtClean="0">
              <a:solidFill>
                <a:srgbClr val="0000FF"/>
              </a:solidFill>
              <a:latin typeface="Lucida Sans" pitchFamily="34" charset="0"/>
            </a:endParaRPr>
          </a:p>
        </p:txBody>
      </p:sp>
    </p:spTree>
    <p:extLst>
      <p:ext uri="{BB962C8B-B14F-4D97-AF65-F5344CB8AC3E}">
        <p14:creationId xmlns:p14="http://schemas.microsoft.com/office/powerpoint/2010/main" val="365404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mph" presetSubtype="0" fill="hold" grpId="0" nodeType="clickEffect">
                                  <p:stCondLst>
                                    <p:cond delay="0"/>
                                  </p:stCondLst>
                                  <p:childTnLst>
                                    <p:anim calcmode="discrete" valueType="str">
                                      <p:cBhvr override="childStyle">
                                        <p:cTn id="6" dur="2000" fill="hold"/>
                                        <p:tgtEl>
                                          <p:spTgt spid="31746"/>
                                        </p:tgtEl>
                                        <p:attrNameLst>
                                          <p:attrName>style.fontWeight</p:attrName>
                                        </p:attrNameLst>
                                      </p:cBhvr>
                                      <p:tavLst>
                                        <p:tav tm="0">
                                          <p:val>
                                            <p:strVal val="normal"/>
                                          </p:val>
                                        </p:tav>
                                        <p:tav tm="50000">
                                          <p:val>
                                            <p:strVal val="bold"/>
                                          </p:val>
                                        </p:tav>
                                        <p:tav tm="60000">
                                          <p:val>
                                            <p:strVal val="normal"/>
                                          </p:val>
                                        </p:tav>
                                        <p:tav tm="100000">
                                          <p:val>
                                            <p:strVal val="normal"/>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628650" y="365127"/>
            <a:ext cx="7886700" cy="687609"/>
          </a:xfrm>
        </p:spPr>
        <p:txBody>
          <a:bodyPr>
            <a:noAutofit/>
          </a:bodyPr>
          <a:lstStyle/>
          <a:p>
            <a:r>
              <a:rPr lang="en-GB" altLang="cy-GB" sz="2400" dirty="0" err="1" smtClean="0">
                <a:solidFill>
                  <a:srgbClr val="000000"/>
                </a:solidFill>
                <a:latin typeface="Lucida Sans" panose="020B0602030504020204" pitchFamily="34" charset="0"/>
              </a:rPr>
              <a:t>Mapio</a:t>
            </a:r>
            <a:r>
              <a:rPr lang="en-GB" altLang="cy-GB" sz="2400" dirty="0" smtClean="0">
                <a:solidFill>
                  <a:srgbClr val="000000"/>
                </a:solidFill>
                <a:latin typeface="Lucida Sans" panose="020B0602030504020204" pitchFamily="34" charset="0"/>
              </a:rPr>
              <a:t> </a:t>
            </a:r>
            <a:r>
              <a:rPr lang="en-GB" altLang="cy-GB" sz="2400" dirty="0" err="1" smtClean="0">
                <a:solidFill>
                  <a:srgbClr val="000000"/>
                </a:solidFill>
                <a:latin typeface="Lucida Sans" panose="020B0602030504020204" pitchFamily="34" charset="0"/>
              </a:rPr>
              <a:t>cyflym</a:t>
            </a:r>
            <a:r>
              <a:rPr lang="en-GB" altLang="cy-GB" sz="2400" dirty="0">
                <a:solidFill>
                  <a:srgbClr val="000000"/>
                </a:solidFill>
                <a:latin typeface="Lucida Sans" panose="020B0602030504020204" pitchFamily="34" charset="0"/>
              </a:rPr>
              <a:t/>
            </a:r>
            <a:br>
              <a:rPr lang="en-GB" altLang="cy-GB" sz="2400" dirty="0">
                <a:solidFill>
                  <a:srgbClr val="000000"/>
                </a:solidFill>
                <a:latin typeface="Lucida Sans" panose="020B0602030504020204" pitchFamily="34" charset="0"/>
              </a:rPr>
            </a:br>
            <a:r>
              <a:rPr lang="en-GB" altLang="cy-GB" sz="2400" dirty="0" smtClean="0">
                <a:solidFill>
                  <a:srgbClr val="0000FF"/>
                </a:solidFill>
                <a:latin typeface="Lucida Sans" panose="020B0602030504020204" pitchFamily="34" charset="0"/>
              </a:rPr>
              <a:t>Fast mapping</a:t>
            </a:r>
            <a:endParaRPr lang="cy-GB" altLang="cy-GB" sz="24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179512" y="1124744"/>
            <a:ext cx="4335338" cy="4536504"/>
          </a:xfrm>
        </p:spPr>
        <p:txBody>
          <a:bodyPr>
            <a:normAutofit fontScale="92500" lnSpcReduction="20000"/>
          </a:bodyPr>
          <a:lstStyle/>
          <a:p>
            <a:pPr marL="0" indent="0">
              <a:buFontTx/>
              <a:buNone/>
              <a:defRPr/>
            </a:pPr>
            <a:r>
              <a:rPr lang="cy-GB" i="1" dirty="0" smtClean="0"/>
              <a:t>“</a:t>
            </a:r>
            <a:r>
              <a:rPr lang="cy-GB" i="1" dirty="0"/>
              <a:t>Y gallu i gaffael gair yn </a:t>
            </a:r>
            <a:r>
              <a:rPr lang="cy-GB" i="1" dirty="0" smtClean="0"/>
              <a:t>gyflym heb lawer o wybodaeth” </a:t>
            </a:r>
            <a:r>
              <a:rPr lang="cy-GB" dirty="0"/>
              <a:t>(</a:t>
            </a:r>
            <a:r>
              <a:rPr lang="cy-GB" dirty="0" err="1"/>
              <a:t>Gelman</a:t>
            </a:r>
            <a:r>
              <a:rPr lang="cy-GB" dirty="0"/>
              <a:t> a </a:t>
            </a:r>
            <a:r>
              <a:rPr lang="cy-GB" dirty="0" err="1"/>
              <a:t>Brandone</a:t>
            </a:r>
            <a:r>
              <a:rPr lang="cy-GB" dirty="0"/>
              <a:t>, 2010, t. 1).</a:t>
            </a:r>
          </a:p>
          <a:p>
            <a:pPr marL="0" indent="0">
              <a:buFontTx/>
              <a:buNone/>
              <a:defRPr/>
            </a:pPr>
            <a:r>
              <a:rPr lang="cy-GB" dirty="0"/>
              <a:t>“</a:t>
            </a:r>
            <a:r>
              <a:rPr lang="cy-GB" i="1" dirty="0"/>
              <a:t>Dewiniaeth dysgu geiriau</a:t>
            </a:r>
            <a:r>
              <a:rPr lang="cy-GB" dirty="0"/>
              <a:t>” (</a:t>
            </a:r>
            <a:r>
              <a:rPr lang="cy-GB" dirty="0" err="1"/>
              <a:t>Carey</a:t>
            </a:r>
            <a:r>
              <a:rPr lang="cy-GB" dirty="0"/>
              <a:t>, 1978)</a:t>
            </a:r>
          </a:p>
          <a:p>
            <a:pPr>
              <a:defRPr/>
            </a:pPr>
            <a:r>
              <a:rPr lang="cy-GB" dirty="0"/>
              <a:t>Rhwng 18 mis a 6 oed, mae plant yn dysgu 9 gair y dydd, </a:t>
            </a:r>
            <a:r>
              <a:rPr lang="cy-GB" b="1" dirty="0"/>
              <a:t>bob</a:t>
            </a:r>
            <a:r>
              <a:rPr lang="cy-GB" dirty="0"/>
              <a:t> dydd</a:t>
            </a:r>
          </a:p>
          <a:p>
            <a:pPr>
              <a:defRPr/>
            </a:pPr>
            <a:r>
              <a:rPr lang="cy-GB" dirty="0" smtClean="0"/>
              <a:t>6 </a:t>
            </a:r>
            <a:r>
              <a:rPr lang="cy-GB" dirty="0"/>
              <a:t>oed - geirfa </a:t>
            </a:r>
            <a:r>
              <a:rPr lang="cy-GB" dirty="0" smtClean="0"/>
              <a:t>o (tua) 14</a:t>
            </a:r>
            <a:r>
              <a:rPr lang="cy-GB" dirty="0"/>
              <a:t>, 000 gair </a:t>
            </a:r>
          </a:p>
          <a:p>
            <a:pPr>
              <a:defRPr/>
            </a:pPr>
            <a:r>
              <a:rPr lang="cy-GB" dirty="0"/>
              <a:t>Ar yr un pryd, maent hefyd yn gweithio allan ystyr y geiriau hyn</a:t>
            </a:r>
          </a:p>
        </p:txBody>
      </p:sp>
      <p:sp>
        <p:nvSpPr>
          <p:cNvPr id="4" name="Content Placeholder 3"/>
          <p:cNvSpPr>
            <a:spLocks noGrp="1"/>
          </p:cNvSpPr>
          <p:nvPr>
            <p:ph sz="half" idx="2"/>
          </p:nvPr>
        </p:nvSpPr>
        <p:spPr>
          <a:xfrm>
            <a:off x="4629150" y="1052736"/>
            <a:ext cx="4407346" cy="4752527"/>
          </a:xfrm>
        </p:spPr>
        <p:txBody>
          <a:bodyPr>
            <a:normAutofit fontScale="92500" lnSpcReduction="20000"/>
          </a:bodyPr>
          <a:lstStyle/>
          <a:p>
            <a:pPr marL="0" indent="0">
              <a:buFontTx/>
              <a:buNone/>
              <a:defRPr/>
            </a:pPr>
            <a:r>
              <a:rPr lang="cy-GB" i="1" dirty="0" smtClean="0">
                <a:solidFill>
                  <a:srgbClr val="0000FF"/>
                </a:solidFill>
              </a:rPr>
              <a:t>“the </a:t>
            </a:r>
            <a:r>
              <a:rPr lang="cy-GB" i="1" dirty="0" err="1" smtClean="0">
                <a:solidFill>
                  <a:srgbClr val="0000FF"/>
                </a:solidFill>
              </a:rPr>
              <a:t>ability</a:t>
            </a:r>
            <a:r>
              <a:rPr lang="cy-GB" i="1" dirty="0" smtClean="0">
                <a:solidFill>
                  <a:srgbClr val="0000FF"/>
                </a:solidFill>
              </a:rPr>
              <a:t> to </a:t>
            </a:r>
            <a:r>
              <a:rPr lang="cy-GB" i="1" dirty="0" err="1" smtClean="0">
                <a:solidFill>
                  <a:srgbClr val="0000FF"/>
                </a:solidFill>
              </a:rPr>
              <a:t>acquire</a:t>
            </a:r>
            <a:r>
              <a:rPr lang="cy-GB" i="1" dirty="0" smtClean="0">
                <a:solidFill>
                  <a:srgbClr val="0000FF"/>
                </a:solidFill>
              </a:rPr>
              <a:t> a </a:t>
            </a:r>
            <a:r>
              <a:rPr lang="cy-GB" i="1" dirty="0" err="1" smtClean="0">
                <a:solidFill>
                  <a:srgbClr val="0000FF"/>
                </a:solidFill>
              </a:rPr>
              <a:t>word</a:t>
            </a:r>
            <a:r>
              <a:rPr lang="cy-GB" i="1" dirty="0" smtClean="0">
                <a:solidFill>
                  <a:srgbClr val="0000FF"/>
                </a:solidFill>
              </a:rPr>
              <a:t> </a:t>
            </a:r>
            <a:r>
              <a:rPr lang="cy-GB" i="1" dirty="0" err="1" smtClean="0">
                <a:solidFill>
                  <a:srgbClr val="0000FF"/>
                </a:solidFill>
              </a:rPr>
              <a:t>rapidly</a:t>
            </a:r>
            <a:r>
              <a:rPr lang="cy-GB" i="1" dirty="0" smtClean="0">
                <a:solidFill>
                  <a:srgbClr val="0000FF"/>
                </a:solidFill>
              </a:rPr>
              <a:t> </a:t>
            </a:r>
            <a:r>
              <a:rPr lang="cy-GB" i="1" dirty="0" err="1" smtClean="0">
                <a:solidFill>
                  <a:srgbClr val="0000FF"/>
                </a:solidFill>
              </a:rPr>
              <a:t>on</a:t>
            </a:r>
            <a:r>
              <a:rPr lang="cy-GB" i="1" dirty="0" smtClean="0">
                <a:solidFill>
                  <a:srgbClr val="0000FF"/>
                </a:solidFill>
              </a:rPr>
              <a:t> the </a:t>
            </a:r>
            <a:r>
              <a:rPr lang="cy-GB" i="1" dirty="0" err="1" smtClean="0">
                <a:solidFill>
                  <a:srgbClr val="0000FF"/>
                </a:solidFill>
              </a:rPr>
              <a:t>basis</a:t>
            </a:r>
            <a:r>
              <a:rPr lang="cy-GB" i="1" dirty="0" smtClean="0">
                <a:solidFill>
                  <a:srgbClr val="0000FF"/>
                </a:solidFill>
              </a:rPr>
              <a:t> of minimal </a:t>
            </a:r>
            <a:r>
              <a:rPr lang="cy-GB" i="1" dirty="0" err="1" smtClean="0">
                <a:solidFill>
                  <a:srgbClr val="0000FF"/>
                </a:solidFill>
              </a:rPr>
              <a:t>information</a:t>
            </a:r>
            <a:r>
              <a:rPr lang="cy-GB" dirty="0" smtClean="0">
                <a:solidFill>
                  <a:srgbClr val="0000FF"/>
                </a:solidFill>
              </a:rPr>
              <a:t>” (</a:t>
            </a:r>
            <a:r>
              <a:rPr lang="cy-GB" dirty="0" err="1" smtClean="0">
                <a:solidFill>
                  <a:srgbClr val="0000FF"/>
                </a:solidFill>
              </a:rPr>
              <a:t>Gelman</a:t>
            </a:r>
            <a:r>
              <a:rPr lang="cy-GB" dirty="0" smtClean="0">
                <a:solidFill>
                  <a:srgbClr val="0000FF"/>
                </a:solidFill>
              </a:rPr>
              <a:t> </a:t>
            </a:r>
            <a:r>
              <a:rPr lang="cy-GB" dirty="0" err="1" smtClean="0">
                <a:solidFill>
                  <a:srgbClr val="0000FF"/>
                </a:solidFill>
              </a:rPr>
              <a:t>and</a:t>
            </a:r>
            <a:r>
              <a:rPr lang="cy-GB" dirty="0" smtClean="0">
                <a:solidFill>
                  <a:srgbClr val="0000FF"/>
                </a:solidFill>
              </a:rPr>
              <a:t> </a:t>
            </a:r>
            <a:r>
              <a:rPr lang="cy-GB" dirty="0" err="1" smtClean="0">
                <a:solidFill>
                  <a:srgbClr val="0000FF"/>
                </a:solidFill>
              </a:rPr>
              <a:t>Brandone</a:t>
            </a:r>
            <a:r>
              <a:rPr lang="cy-GB" dirty="0" smtClean="0">
                <a:solidFill>
                  <a:srgbClr val="0000FF"/>
                </a:solidFill>
              </a:rPr>
              <a:t>, 2010, p. 1).</a:t>
            </a:r>
          </a:p>
          <a:p>
            <a:pPr marL="0" indent="0">
              <a:buFontTx/>
              <a:buNone/>
              <a:defRPr/>
            </a:pPr>
            <a:r>
              <a:rPr lang="cy-GB" dirty="0" smtClean="0">
                <a:solidFill>
                  <a:srgbClr val="0000FF"/>
                </a:solidFill>
              </a:rPr>
              <a:t>“</a:t>
            </a:r>
            <a:r>
              <a:rPr lang="cy-GB" i="1" dirty="0" err="1" smtClean="0">
                <a:solidFill>
                  <a:srgbClr val="0000FF"/>
                </a:solidFill>
              </a:rPr>
              <a:t>word-learning</a:t>
            </a:r>
            <a:r>
              <a:rPr lang="cy-GB" i="1" dirty="0" smtClean="0">
                <a:solidFill>
                  <a:srgbClr val="0000FF"/>
                </a:solidFill>
              </a:rPr>
              <a:t> </a:t>
            </a:r>
            <a:r>
              <a:rPr lang="cy-GB" i="1" dirty="0" err="1" smtClean="0">
                <a:solidFill>
                  <a:srgbClr val="0000FF"/>
                </a:solidFill>
              </a:rPr>
              <a:t>wizardry</a:t>
            </a:r>
            <a:r>
              <a:rPr lang="cy-GB" dirty="0" smtClean="0">
                <a:solidFill>
                  <a:srgbClr val="0000FF"/>
                </a:solidFill>
              </a:rPr>
              <a:t>” (</a:t>
            </a:r>
            <a:r>
              <a:rPr lang="cy-GB" dirty="0" err="1" smtClean="0">
                <a:solidFill>
                  <a:srgbClr val="0000FF"/>
                </a:solidFill>
              </a:rPr>
              <a:t>Carey</a:t>
            </a:r>
            <a:r>
              <a:rPr lang="cy-GB" dirty="0" smtClean="0">
                <a:solidFill>
                  <a:srgbClr val="0000FF"/>
                </a:solidFill>
              </a:rPr>
              <a:t>, 1978)</a:t>
            </a:r>
          </a:p>
          <a:p>
            <a:pPr>
              <a:defRPr/>
            </a:pPr>
            <a:r>
              <a:rPr lang="cy-GB" dirty="0" err="1" smtClean="0">
                <a:solidFill>
                  <a:srgbClr val="0000FF"/>
                </a:solidFill>
              </a:rPr>
              <a:t>Between</a:t>
            </a:r>
            <a:r>
              <a:rPr lang="cy-GB" dirty="0" smtClean="0">
                <a:solidFill>
                  <a:srgbClr val="0000FF"/>
                </a:solidFill>
              </a:rPr>
              <a:t> 18 </a:t>
            </a:r>
            <a:r>
              <a:rPr lang="cy-GB" dirty="0" err="1" smtClean="0">
                <a:solidFill>
                  <a:srgbClr val="0000FF"/>
                </a:solidFill>
              </a:rPr>
              <a:t>months</a:t>
            </a:r>
            <a:r>
              <a:rPr lang="cy-GB" dirty="0" smtClean="0">
                <a:solidFill>
                  <a:srgbClr val="0000FF"/>
                </a:solidFill>
              </a:rPr>
              <a:t> </a:t>
            </a:r>
            <a:r>
              <a:rPr lang="cy-GB" dirty="0" err="1" smtClean="0">
                <a:solidFill>
                  <a:srgbClr val="0000FF"/>
                </a:solidFill>
              </a:rPr>
              <a:t>and</a:t>
            </a:r>
            <a:r>
              <a:rPr lang="cy-GB" dirty="0" smtClean="0">
                <a:solidFill>
                  <a:srgbClr val="0000FF"/>
                </a:solidFill>
              </a:rPr>
              <a:t> 6 </a:t>
            </a:r>
            <a:r>
              <a:rPr lang="cy-GB" dirty="0" err="1" smtClean="0">
                <a:solidFill>
                  <a:srgbClr val="0000FF"/>
                </a:solidFill>
              </a:rPr>
              <a:t>years</a:t>
            </a:r>
            <a:r>
              <a:rPr lang="cy-GB" dirty="0" smtClean="0">
                <a:solidFill>
                  <a:srgbClr val="0000FF"/>
                </a:solidFill>
              </a:rPr>
              <a:t>, </a:t>
            </a:r>
            <a:r>
              <a:rPr lang="cy-GB" dirty="0" err="1" smtClean="0">
                <a:solidFill>
                  <a:srgbClr val="0000FF"/>
                </a:solidFill>
              </a:rPr>
              <a:t>children</a:t>
            </a:r>
            <a:r>
              <a:rPr lang="cy-GB" dirty="0" smtClean="0">
                <a:solidFill>
                  <a:srgbClr val="0000FF"/>
                </a:solidFill>
              </a:rPr>
              <a:t> </a:t>
            </a:r>
            <a:r>
              <a:rPr lang="cy-GB" dirty="0" err="1" smtClean="0">
                <a:solidFill>
                  <a:srgbClr val="0000FF"/>
                </a:solidFill>
              </a:rPr>
              <a:t>learn</a:t>
            </a:r>
            <a:r>
              <a:rPr lang="cy-GB" dirty="0" smtClean="0">
                <a:solidFill>
                  <a:srgbClr val="0000FF"/>
                </a:solidFill>
              </a:rPr>
              <a:t> 9 </a:t>
            </a:r>
            <a:r>
              <a:rPr lang="cy-GB" dirty="0" err="1" smtClean="0">
                <a:solidFill>
                  <a:srgbClr val="0000FF"/>
                </a:solidFill>
              </a:rPr>
              <a:t>words</a:t>
            </a:r>
            <a:r>
              <a:rPr lang="cy-GB" dirty="0" smtClean="0">
                <a:solidFill>
                  <a:srgbClr val="0000FF"/>
                </a:solidFill>
              </a:rPr>
              <a:t> a </a:t>
            </a:r>
            <a:r>
              <a:rPr lang="cy-GB" dirty="0" err="1" smtClean="0">
                <a:solidFill>
                  <a:srgbClr val="0000FF"/>
                </a:solidFill>
              </a:rPr>
              <a:t>day</a:t>
            </a:r>
            <a:r>
              <a:rPr lang="cy-GB" dirty="0" smtClean="0">
                <a:solidFill>
                  <a:srgbClr val="0000FF"/>
                </a:solidFill>
              </a:rPr>
              <a:t>, </a:t>
            </a:r>
            <a:r>
              <a:rPr lang="cy-GB" b="1" dirty="0" err="1" smtClean="0">
                <a:solidFill>
                  <a:srgbClr val="0000FF"/>
                </a:solidFill>
              </a:rPr>
              <a:t>every</a:t>
            </a:r>
            <a:r>
              <a:rPr lang="cy-GB" b="1" dirty="0" smtClean="0">
                <a:solidFill>
                  <a:srgbClr val="0000FF"/>
                </a:solidFill>
              </a:rPr>
              <a:t> </a:t>
            </a:r>
            <a:r>
              <a:rPr lang="cy-GB" dirty="0" err="1" smtClean="0">
                <a:solidFill>
                  <a:srgbClr val="0000FF"/>
                </a:solidFill>
              </a:rPr>
              <a:t>day</a:t>
            </a:r>
            <a:endParaRPr lang="cy-GB" dirty="0" smtClean="0">
              <a:solidFill>
                <a:srgbClr val="0000FF"/>
              </a:solidFill>
            </a:endParaRPr>
          </a:p>
          <a:p>
            <a:pPr>
              <a:defRPr/>
            </a:pPr>
            <a:r>
              <a:rPr lang="cy-GB" dirty="0" smtClean="0">
                <a:solidFill>
                  <a:srgbClr val="0000FF"/>
                </a:solidFill>
              </a:rPr>
              <a:t>At 6 </a:t>
            </a:r>
            <a:r>
              <a:rPr lang="cy-GB" dirty="0" err="1" smtClean="0">
                <a:solidFill>
                  <a:srgbClr val="0000FF"/>
                </a:solidFill>
              </a:rPr>
              <a:t>years</a:t>
            </a:r>
            <a:r>
              <a:rPr lang="cy-GB" dirty="0">
                <a:solidFill>
                  <a:srgbClr val="0000FF"/>
                </a:solidFill>
              </a:rPr>
              <a:t> </a:t>
            </a:r>
            <a:r>
              <a:rPr lang="cy-GB" dirty="0" smtClean="0">
                <a:solidFill>
                  <a:srgbClr val="0000FF"/>
                </a:solidFill>
              </a:rPr>
              <a:t>– </a:t>
            </a:r>
            <a:r>
              <a:rPr lang="cy-GB" dirty="0" err="1" smtClean="0">
                <a:solidFill>
                  <a:srgbClr val="0000FF"/>
                </a:solidFill>
              </a:rPr>
              <a:t>vocabulary</a:t>
            </a:r>
            <a:r>
              <a:rPr lang="cy-GB" dirty="0" smtClean="0">
                <a:solidFill>
                  <a:srgbClr val="0000FF"/>
                </a:solidFill>
              </a:rPr>
              <a:t> of </a:t>
            </a:r>
          </a:p>
          <a:p>
            <a:pPr marL="0" indent="0">
              <a:buNone/>
              <a:defRPr/>
            </a:pPr>
            <a:r>
              <a:rPr lang="cy-GB" dirty="0">
                <a:solidFill>
                  <a:srgbClr val="0000FF"/>
                </a:solidFill>
              </a:rPr>
              <a:t> </a:t>
            </a:r>
            <a:r>
              <a:rPr lang="cy-GB" dirty="0" smtClean="0">
                <a:solidFill>
                  <a:srgbClr val="0000FF"/>
                </a:solidFill>
              </a:rPr>
              <a:t>  14, 000 </a:t>
            </a:r>
            <a:r>
              <a:rPr lang="cy-GB" dirty="0" err="1" smtClean="0">
                <a:solidFill>
                  <a:srgbClr val="0000FF"/>
                </a:solidFill>
              </a:rPr>
              <a:t>words</a:t>
            </a:r>
            <a:r>
              <a:rPr lang="cy-GB" dirty="0" smtClean="0">
                <a:solidFill>
                  <a:srgbClr val="0000FF"/>
                </a:solidFill>
              </a:rPr>
              <a:t> (</a:t>
            </a:r>
            <a:r>
              <a:rPr lang="cy-GB" dirty="0" err="1" smtClean="0">
                <a:solidFill>
                  <a:srgbClr val="0000FF"/>
                </a:solidFill>
              </a:rPr>
              <a:t>approx</a:t>
            </a:r>
            <a:r>
              <a:rPr lang="cy-GB" dirty="0" smtClean="0">
                <a:solidFill>
                  <a:srgbClr val="0000FF"/>
                </a:solidFill>
              </a:rPr>
              <a:t>.)</a:t>
            </a:r>
          </a:p>
          <a:p>
            <a:pPr>
              <a:defRPr/>
            </a:pPr>
            <a:r>
              <a:rPr lang="cy-GB" dirty="0" smtClean="0">
                <a:solidFill>
                  <a:srgbClr val="0000FF"/>
                </a:solidFill>
              </a:rPr>
              <a:t>At the </a:t>
            </a:r>
            <a:r>
              <a:rPr lang="cy-GB" dirty="0" err="1" smtClean="0">
                <a:solidFill>
                  <a:srgbClr val="0000FF"/>
                </a:solidFill>
              </a:rPr>
              <a:t>same</a:t>
            </a:r>
            <a:r>
              <a:rPr lang="cy-GB" dirty="0" smtClean="0">
                <a:solidFill>
                  <a:srgbClr val="0000FF"/>
                </a:solidFill>
              </a:rPr>
              <a:t> </a:t>
            </a:r>
            <a:r>
              <a:rPr lang="cy-GB" dirty="0" err="1" smtClean="0">
                <a:solidFill>
                  <a:srgbClr val="0000FF"/>
                </a:solidFill>
              </a:rPr>
              <a:t>time</a:t>
            </a:r>
            <a:r>
              <a:rPr lang="cy-GB" dirty="0" smtClean="0">
                <a:solidFill>
                  <a:srgbClr val="0000FF"/>
                </a:solidFill>
              </a:rPr>
              <a:t>, </a:t>
            </a:r>
            <a:r>
              <a:rPr lang="cy-GB" dirty="0" err="1" smtClean="0">
                <a:solidFill>
                  <a:srgbClr val="0000FF"/>
                </a:solidFill>
              </a:rPr>
              <a:t>they</a:t>
            </a:r>
            <a:r>
              <a:rPr lang="cy-GB" dirty="0" smtClean="0">
                <a:solidFill>
                  <a:srgbClr val="0000FF"/>
                </a:solidFill>
              </a:rPr>
              <a:t> </a:t>
            </a:r>
            <a:r>
              <a:rPr lang="cy-GB" dirty="0" err="1" smtClean="0">
                <a:solidFill>
                  <a:srgbClr val="0000FF"/>
                </a:solidFill>
              </a:rPr>
              <a:t>are</a:t>
            </a:r>
            <a:r>
              <a:rPr lang="cy-GB" dirty="0" smtClean="0">
                <a:solidFill>
                  <a:srgbClr val="0000FF"/>
                </a:solidFill>
              </a:rPr>
              <a:t> </a:t>
            </a:r>
            <a:r>
              <a:rPr lang="cy-GB" dirty="0" err="1" smtClean="0">
                <a:solidFill>
                  <a:srgbClr val="0000FF"/>
                </a:solidFill>
              </a:rPr>
              <a:t>also</a:t>
            </a:r>
            <a:r>
              <a:rPr lang="cy-GB" dirty="0" smtClean="0">
                <a:solidFill>
                  <a:srgbClr val="0000FF"/>
                </a:solidFill>
              </a:rPr>
              <a:t> </a:t>
            </a:r>
            <a:r>
              <a:rPr lang="cy-GB" dirty="0" err="1" smtClean="0">
                <a:solidFill>
                  <a:srgbClr val="0000FF"/>
                </a:solidFill>
              </a:rPr>
              <a:t>working</a:t>
            </a:r>
            <a:r>
              <a:rPr lang="cy-GB" dirty="0" smtClean="0">
                <a:solidFill>
                  <a:srgbClr val="0000FF"/>
                </a:solidFill>
              </a:rPr>
              <a:t> </a:t>
            </a:r>
            <a:r>
              <a:rPr lang="cy-GB" dirty="0" err="1" smtClean="0">
                <a:solidFill>
                  <a:srgbClr val="0000FF"/>
                </a:solidFill>
              </a:rPr>
              <a:t>out</a:t>
            </a:r>
            <a:r>
              <a:rPr lang="cy-GB" dirty="0" smtClean="0">
                <a:solidFill>
                  <a:srgbClr val="0000FF"/>
                </a:solidFill>
              </a:rPr>
              <a:t> the </a:t>
            </a:r>
            <a:r>
              <a:rPr lang="cy-GB" dirty="0" err="1" smtClean="0">
                <a:solidFill>
                  <a:srgbClr val="0000FF"/>
                </a:solidFill>
              </a:rPr>
              <a:t>meaning</a:t>
            </a:r>
            <a:r>
              <a:rPr lang="cy-GB" dirty="0" smtClean="0">
                <a:solidFill>
                  <a:srgbClr val="0000FF"/>
                </a:solidFill>
              </a:rPr>
              <a:t> of </a:t>
            </a:r>
            <a:r>
              <a:rPr lang="cy-GB" dirty="0" err="1" smtClean="0">
                <a:solidFill>
                  <a:srgbClr val="0000FF"/>
                </a:solidFill>
              </a:rPr>
              <a:t>these</a:t>
            </a:r>
            <a:r>
              <a:rPr lang="cy-GB" dirty="0" smtClean="0">
                <a:solidFill>
                  <a:srgbClr val="0000FF"/>
                </a:solidFill>
              </a:rPr>
              <a:t> </a:t>
            </a:r>
            <a:r>
              <a:rPr lang="cy-GB" dirty="0" err="1" smtClean="0">
                <a:solidFill>
                  <a:srgbClr val="0000FF"/>
                </a:solidFill>
              </a:rPr>
              <a:t>words</a:t>
            </a:r>
            <a:endParaRPr lang="cy-GB" dirty="0">
              <a:solidFill>
                <a:srgbClr val="0000FF"/>
              </a:solidFill>
            </a:endParaRPr>
          </a:p>
        </p:txBody>
      </p:sp>
    </p:spTree>
    <p:extLst>
      <p:ext uri="{BB962C8B-B14F-4D97-AF65-F5344CB8AC3E}">
        <p14:creationId xmlns:p14="http://schemas.microsoft.com/office/powerpoint/2010/main" val="234793022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628650" y="365127"/>
            <a:ext cx="7886700" cy="687609"/>
          </a:xfrm>
        </p:spPr>
        <p:txBody>
          <a:bodyPr>
            <a:noAutofit/>
          </a:bodyPr>
          <a:lstStyle/>
          <a:p>
            <a:r>
              <a:rPr lang="en-GB" altLang="cy-GB" sz="2400" dirty="0" err="1" smtClean="0">
                <a:solidFill>
                  <a:srgbClr val="000000"/>
                </a:solidFill>
                <a:latin typeface="Lucida Sans" panose="020B0602030504020204" pitchFamily="34" charset="0"/>
              </a:rPr>
              <a:t>Gor</a:t>
            </a:r>
            <a:r>
              <a:rPr lang="en-GB" altLang="cy-GB" sz="2400" dirty="0" smtClean="0">
                <a:solidFill>
                  <a:srgbClr val="000000"/>
                </a:solidFill>
                <a:latin typeface="Lucida Sans" panose="020B0602030504020204" pitchFamily="34" charset="0"/>
              </a:rPr>
              <a:t> </a:t>
            </a:r>
            <a:r>
              <a:rPr lang="en-GB" altLang="cy-GB" sz="2400" dirty="0" err="1" smtClean="0">
                <a:solidFill>
                  <a:srgbClr val="000000"/>
                </a:solidFill>
                <a:latin typeface="Lucida Sans" panose="020B0602030504020204" pitchFamily="34" charset="0"/>
              </a:rPr>
              <a:t>gyffredinoli</a:t>
            </a:r>
            <a:r>
              <a:rPr lang="en-GB" altLang="cy-GB" sz="2400" dirty="0" smtClean="0">
                <a:solidFill>
                  <a:srgbClr val="000000"/>
                </a:solidFill>
                <a:latin typeface="Lucida Sans" panose="020B0602030504020204" pitchFamily="34" charset="0"/>
              </a:rPr>
              <a:t> </a:t>
            </a:r>
            <a:r>
              <a:rPr lang="en-GB" altLang="cy-GB" sz="2400" dirty="0" err="1" smtClean="0">
                <a:solidFill>
                  <a:srgbClr val="000000"/>
                </a:solidFill>
                <a:latin typeface="Lucida Sans" panose="020B0602030504020204" pitchFamily="34" charset="0"/>
              </a:rPr>
              <a:t>morffolegol</a:t>
            </a:r>
            <a:r>
              <a:rPr lang="en-GB" altLang="cy-GB" sz="2400" dirty="0" smtClean="0">
                <a:solidFill>
                  <a:srgbClr val="000000"/>
                </a:solidFill>
                <a:latin typeface="Lucida Sans" panose="020B0602030504020204" pitchFamily="34" charset="0"/>
              </a:rPr>
              <a:t/>
            </a:r>
            <a:br>
              <a:rPr lang="en-GB" altLang="cy-GB" sz="2400" dirty="0" smtClean="0">
                <a:solidFill>
                  <a:srgbClr val="000000"/>
                </a:solidFill>
                <a:latin typeface="Lucida Sans" panose="020B0602030504020204" pitchFamily="34" charset="0"/>
              </a:rPr>
            </a:br>
            <a:r>
              <a:rPr lang="en-GB" altLang="cy-GB" sz="2400" dirty="0" smtClean="0">
                <a:solidFill>
                  <a:srgbClr val="0000FF"/>
                </a:solidFill>
                <a:latin typeface="Lucida Sans" panose="020B0602030504020204" pitchFamily="34" charset="0"/>
              </a:rPr>
              <a:t>Morphological overgeneralisations</a:t>
            </a:r>
            <a:endParaRPr lang="cy-GB" altLang="cy-GB" sz="24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179512" y="1124744"/>
            <a:ext cx="4335338" cy="4536504"/>
          </a:xfrm>
        </p:spPr>
        <p:txBody>
          <a:bodyPr>
            <a:normAutofit fontScale="92500" lnSpcReduction="20000"/>
          </a:bodyPr>
          <a:lstStyle/>
          <a:p>
            <a:pPr marL="0" indent="0">
              <a:buFontTx/>
              <a:buNone/>
              <a:defRPr/>
            </a:pPr>
            <a:r>
              <a:rPr lang="en-GB" dirty="0" smtClean="0"/>
              <a:t>“</a:t>
            </a:r>
            <a:r>
              <a:rPr lang="en-GB" i="1" dirty="0" err="1" smtClean="0"/>
              <a:t>Trwy</a:t>
            </a:r>
            <a:r>
              <a:rPr lang="en-GB" i="1" dirty="0" smtClean="0"/>
              <a:t> </a:t>
            </a:r>
            <a:r>
              <a:rPr lang="en-GB" i="1" dirty="0" err="1"/>
              <a:t>gymhwyso’r</a:t>
            </a:r>
            <a:r>
              <a:rPr lang="en-GB" i="1" dirty="0"/>
              <a:t> </a:t>
            </a:r>
            <a:r>
              <a:rPr lang="en-GB" i="1" dirty="0" err="1"/>
              <a:t>cyffredinoli</a:t>
            </a:r>
            <a:r>
              <a:rPr lang="en-GB" i="1" dirty="0"/>
              <a:t> </a:t>
            </a:r>
            <a:r>
              <a:rPr lang="en-GB" i="1" dirty="0" err="1"/>
              <a:t>hwn</a:t>
            </a:r>
            <a:r>
              <a:rPr lang="en-GB" i="1" dirty="0"/>
              <a:t>, </a:t>
            </a:r>
            <a:r>
              <a:rPr lang="en-GB" i="1" dirty="0" err="1"/>
              <a:t>adroddwyd</a:t>
            </a:r>
            <a:r>
              <a:rPr lang="en-GB" i="1" dirty="0"/>
              <a:t> bod plant </a:t>
            </a:r>
            <a:r>
              <a:rPr lang="en-GB" i="1" dirty="0" err="1"/>
              <a:t>yn</a:t>
            </a:r>
            <a:r>
              <a:rPr lang="en-GB" i="1" dirty="0"/>
              <a:t> </a:t>
            </a:r>
            <a:r>
              <a:rPr lang="en-GB" i="1" dirty="0" err="1"/>
              <a:t>cynhyrchu</a:t>
            </a:r>
            <a:r>
              <a:rPr lang="en-GB" i="1" dirty="0"/>
              <a:t> </a:t>
            </a:r>
            <a:r>
              <a:rPr lang="en-GB" i="1" dirty="0" err="1"/>
              <a:t>enwau</a:t>
            </a:r>
            <a:r>
              <a:rPr lang="en-GB" i="1" dirty="0"/>
              <a:t> </a:t>
            </a:r>
            <a:r>
              <a:rPr lang="en-GB" i="1" dirty="0" err="1"/>
              <a:t>arloesol</a:t>
            </a:r>
            <a:r>
              <a:rPr lang="en-GB" i="1" dirty="0"/>
              <a:t> a </a:t>
            </a:r>
            <a:r>
              <a:rPr lang="en-GB" i="1" dirty="0" err="1"/>
              <a:t>berfau</a:t>
            </a:r>
            <a:r>
              <a:rPr lang="en-GB" i="1" dirty="0"/>
              <a:t> </a:t>
            </a:r>
            <a:r>
              <a:rPr lang="en-GB" i="1" dirty="0" err="1"/>
              <a:t>arloesol</a:t>
            </a:r>
            <a:r>
              <a:rPr lang="en-GB" dirty="0"/>
              <a:t>” (Ambridge et al., 2013, t.49). </a:t>
            </a:r>
            <a:endParaRPr lang="en-GB" dirty="0" smtClean="0"/>
          </a:p>
          <a:p>
            <a:pPr>
              <a:defRPr/>
            </a:pPr>
            <a:r>
              <a:rPr lang="en-GB" dirty="0" err="1" smtClean="0"/>
              <a:t>Morffoleg</a:t>
            </a:r>
            <a:r>
              <a:rPr lang="en-GB" dirty="0" smtClean="0"/>
              <a:t> </a:t>
            </a:r>
            <a:r>
              <a:rPr lang="en-GB" dirty="0" err="1"/>
              <a:t>enw</a:t>
            </a:r>
            <a:r>
              <a:rPr lang="en-GB" dirty="0"/>
              <a:t> </a:t>
            </a:r>
            <a:r>
              <a:rPr lang="en-GB" dirty="0" err="1" smtClean="0"/>
              <a:t>lluosog</a:t>
            </a:r>
            <a:endParaRPr lang="en-GB" dirty="0" smtClean="0"/>
          </a:p>
          <a:p>
            <a:pPr>
              <a:defRPr/>
            </a:pPr>
            <a:r>
              <a:rPr lang="en-GB" dirty="0" err="1" smtClean="0"/>
              <a:t>Morffoleg</a:t>
            </a:r>
            <a:r>
              <a:rPr lang="en-GB" dirty="0" smtClean="0"/>
              <a:t> </a:t>
            </a:r>
            <a:r>
              <a:rPr lang="en-GB" dirty="0" err="1"/>
              <a:t>berf</a:t>
            </a:r>
            <a:r>
              <a:rPr lang="en-GB" dirty="0"/>
              <a:t> </a:t>
            </a:r>
            <a:r>
              <a:rPr lang="en-GB" dirty="0" err="1"/>
              <a:t>amser</a:t>
            </a:r>
            <a:r>
              <a:rPr lang="en-GB" dirty="0"/>
              <a:t> </a:t>
            </a:r>
            <a:r>
              <a:rPr lang="en-GB" dirty="0" err="1"/>
              <a:t>gorffennol</a:t>
            </a:r>
            <a:r>
              <a:rPr lang="en-GB" dirty="0"/>
              <a:t> </a:t>
            </a:r>
            <a:endParaRPr lang="en-GB" dirty="0" smtClean="0"/>
          </a:p>
          <a:p>
            <a:pPr>
              <a:defRPr/>
            </a:pPr>
            <a:r>
              <a:rPr lang="en-GB" dirty="0" err="1" smtClean="0"/>
              <a:t>Rhai</a:t>
            </a:r>
            <a:r>
              <a:rPr lang="en-GB" dirty="0" smtClean="0"/>
              <a:t> </a:t>
            </a:r>
            <a:r>
              <a:rPr lang="en-GB" dirty="0" err="1"/>
              <a:t>o'r</a:t>
            </a:r>
            <a:r>
              <a:rPr lang="en-GB" dirty="0"/>
              <a:t> </a:t>
            </a:r>
            <a:r>
              <a:rPr lang="en-GB" dirty="0" err="1"/>
              <a:t>systemau</a:t>
            </a:r>
            <a:r>
              <a:rPr lang="en-GB" dirty="0"/>
              <a:t> </a:t>
            </a:r>
            <a:r>
              <a:rPr lang="en-GB" dirty="0" err="1"/>
              <a:t>iaith</a:t>
            </a:r>
            <a:r>
              <a:rPr lang="en-GB" dirty="0"/>
              <a:t> </a:t>
            </a:r>
            <a:r>
              <a:rPr lang="en-GB" dirty="0" err="1"/>
              <a:t>cynharaf</a:t>
            </a:r>
            <a:r>
              <a:rPr lang="en-GB" dirty="0"/>
              <a:t> a </a:t>
            </a:r>
            <a:r>
              <a:rPr lang="en-GB" dirty="0" err="1"/>
              <a:t>gynhyrchir</a:t>
            </a:r>
            <a:r>
              <a:rPr lang="en-GB" dirty="0"/>
              <a:t> </a:t>
            </a:r>
            <a:r>
              <a:rPr lang="en-GB" dirty="0" err="1"/>
              <a:t>gan</a:t>
            </a:r>
            <a:r>
              <a:rPr lang="en-GB" dirty="0"/>
              <a:t> </a:t>
            </a:r>
            <a:r>
              <a:rPr lang="en-GB" dirty="0" err="1"/>
              <a:t>blant</a:t>
            </a:r>
            <a:r>
              <a:rPr lang="en-GB" dirty="0"/>
              <a:t> </a:t>
            </a:r>
            <a:r>
              <a:rPr lang="en-GB" dirty="0" err="1" smtClean="0"/>
              <a:t>ifainc</a:t>
            </a:r>
            <a:r>
              <a:rPr lang="en-GB" dirty="0" smtClean="0"/>
              <a:t> </a:t>
            </a:r>
          </a:p>
          <a:p>
            <a:pPr>
              <a:defRPr/>
            </a:pPr>
            <a:r>
              <a:rPr lang="en-GB" dirty="0" err="1" smtClean="0"/>
              <a:t>Defnydd</a:t>
            </a:r>
            <a:r>
              <a:rPr lang="en-GB" dirty="0" smtClean="0"/>
              <a:t> </a:t>
            </a:r>
            <a:r>
              <a:rPr lang="en-GB" dirty="0" err="1"/>
              <a:t>anghywir</a:t>
            </a:r>
            <a:r>
              <a:rPr lang="en-GB" dirty="0"/>
              <a:t> o </a:t>
            </a:r>
            <a:r>
              <a:rPr lang="en-GB" dirty="0" err="1"/>
              <a:t>ôl-ddodiaid</a:t>
            </a:r>
            <a:r>
              <a:rPr lang="en-GB" dirty="0"/>
              <a:t> (</a:t>
            </a:r>
            <a:r>
              <a:rPr lang="en-GB" dirty="0" err="1"/>
              <a:t>terfyniadau</a:t>
            </a:r>
            <a:r>
              <a:rPr lang="en-GB" dirty="0"/>
              <a:t> </a:t>
            </a:r>
            <a:r>
              <a:rPr lang="en-GB" dirty="0" err="1"/>
              <a:t>geiriau</a:t>
            </a:r>
            <a:r>
              <a:rPr lang="en-GB" dirty="0"/>
              <a:t>)</a:t>
            </a:r>
            <a:endParaRPr lang="cy-GB" dirty="0"/>
          </a:p>
        </p:txBody>
      </p:sp>
      <p:sp>
        <p:nvSpPr>
          <p:cNvPr id="4" name="Content Placeholder 3"/>
          <p:cNvSpPr>
            <a:spLocks noGrp="1"/>
          </p:cNvSpPr>
          <p:nvPr>
            <p:ph sz="half" idx="2"/>
          </p:nvPr>
        </p:nvSpPr>
        <p:spPr>
          <a:xfrm>
            <a:off x="4629150" y="1052736"/>
            <a:ext cx="4407346" cy="4752527"/>
          </a:xfrm>
        </p:spPr>
        <p:txBody>
          <a:bodyPr>
            <a:normAutofit fontScale="92500" lnSpcReduction="20000"/>
          </a:bodyPr>
          <a:lstStyle/>
          <a:p>
            <a:pPr marL="0" indent="0">
              <a:buFontTx/>
              <a:buNone/>
              <a:defRPr/>
            </a:pPr>
            <a:r>
              <a:rPr lang="cy-GB" i="1" dirty="0" smtClean="0">
                <a:solidFill>
                  <a:srgbClr val="0000FF"/>
                </a:solidFill>
              </a:rPr>
              <a:t>“</a:t>
            </a:r>
            <a:r>
              <a:rPr lang="cy-GB" i="1" dirty="0" err="1">
                <a:solidFill>
                  <a:srgbClr val="0000FF"/>
                </a:solidFill>
              </a:rPr>
              <a:t>T</a:t>
            </a:r>
            <a:r>
              <a:rPr lang="cy-GB" i="1" dirty="0" err="1" smtClean="0">
                <a:solidFill>
                  <a:srgbClr val="0000FF"/>
                </a:solidFill>
              </a:rPr>
              <a:t>hrough</a:t>
            </a:r>
            <a:r>
              <a:rPr lang="cy-GB" i="1" dirty="0" smtClean="0">
                <a:solidFill>
                  <a:srgbClr val="0000FF"/>
                </a:solidFill>
              </a:rPr>
              <a:t> </a:t>
            </a:r>
            <a:r>
              <a:rPr lang="cy-GB" i="1" dirty="0" err="1" smtClean="0">
                <a:solidFill>
                  <a:srgbClr val="0000FF"/>
                </a:solidFill>
              </a:rPr>
              <a:t>application</a:t>
            </a:r>
            <a:r>
              <a:rPr lang="cy-GB" i="1" dirty="0" smtClean="0">
                <a:solidFill>
                  <a:srgbClr val="0000FF"/>
                </a:solidFill>
              </a:rPr>
              <a:t> of </a:t>
            </a:r>
            <a:r>
              <a:rPr lang="cy-GB" i="1" dirty="0" err="1" smtClean="0">
                <a:solidFill>
                  <a:srgbClr val="0000FF"/>
                </a:solidFill>
              </a:rPr>
              <a:t>this</a:t>
            </a:r>
            <a:r>
              <a:rPr lang="cy-GB" i="1" dirty="0" smtClean="0">
                <a:solidFill>
                  <a:srgbClr val="0000FF"/>
                </a:solidFill>
              </a:rPr>
              <a:t> </a:t>
            </a:r>
            <a:r>
              <a:rPr lang="cy-GB" i="1" dirty="0" err="1" smtClean="0">
                <a:solidFill>
                  <a:srgbClr val="0000FF"/>
                </a:solidFill>
              </a:rPr>
              <a:t>generalization</a:t>
            </a:r>
            <a:r>
              <a:rPr lang="cy-GB" i="1" dirty="0" smtClean="0">
                <a:solidFill>
                  <a:srgbClr val="0000FF"/>
                </a:solidFill>
              </a:rPr>
              <a:t>, </a:t>
            </a:r>
            <a:r>
              <a:rPr lang="cy-GB" i="1" dirty="0" err="1" smtClean="0">
                <a:solidFill>
                  <a:srgbClr val="0000FF"/>
                </a:solidFill>
              </a:rPr>
              <a:t>children</a:t>
            </a:r>
            <a:r>
              <a:rPr lang="cy-GB" i="1" dirty="0" smtClean="0">
                <a:solidFill>
                  <a:srgbClr val="0000FF"/>
                </a:solidFill>
              </a:rPr>
              <a:t> </a:t>
            </a:r>
            <a:r>
              <a:rPr lang="cy-GB" i="1" dirty="0" err="1" smtClean="0">
                <a:solidFill>
                  <a:srgbClr val="0000FF"/>
                </a:solidFill>
              </a:rPr>
              <a:t>have</a:t>
            </a:r>
            <a:r>
              <a:rPr lang="cy-GB" i="1" dirty="0" smtClean="0">
                <a:solidFill>
                  <a:srgbClr val="0000FF"/>
                </a:solidFill>
              </a:rPr>
              <a:t> </a:t>
            </a:r>
            <a:r>
              <a:rPr lang="cy-GB" i="1" dirty="0" err="1" smtClean="0">
                <a:solidFill>
                  <a:srgbClr val="0000FF"/>
                </a:solidFill>
              </a:rPr>
              <a:t>been</a:t>
            </a:r>
            <a:r>
              <a:rPr lang="cy-GB" i="1" dirty="0" smtClean="0">
                <a:solidFill>
                  <a:srgbClr val="0000FF"/>
                </a:solidFill>
              </a:rPr>
              <a:t> </a:t>
            </a:r>
            <a:r>
              <a:rPr lang="cy-GB" i="1" dirty="0" err="1" smtClean="0">
                <a:solidFill>
                  <a:srgbClr val="0000FF"/>
                </a:solidFill>
              </a:rPr>
              <a:t>reported</a:t>
            </a:r>
            <a:r>
              <a:rPr lang="cy-GB" i="1" dirty="0" smtClean="0">
                <a:solidFill>
                  <a:srgbClr val="0000FF"/>
                </a:solidFill>
              </a:rPr>
              <a:t> to </a:t>
            </a:r>
            <a:r>
              <a:rPr lang="cy-GB" i="1" dirty="0" err="1" smtClean="0">
                <a:solidFill>
                  <a:srgbClr val="0000FF"/>
                </a:solidFill>
              </a:rPr>
              <a:t>produce</a:t>
            </a:r>
            <a:r>
              <a:rPr lang="cy-GB" i="1" dirty="0" smtClean="0">
                <a:solidFill>
                  <a:srgbClr val="0000FF"/>
                </a:solidFill>
              </a:rPr>
              <a:t> </a:t>
            </a:r>
            <a:r>
              <a:rPr lang="cy-GB" i="1" dirty="0" err="1" smtClean="0">
                <a:solidFill>
                  <a:srgbClr val="0000FF"/>
                </a:solidFill>
              </a:rPr>
              <a:t>innovative</a:t>
            </a:r>
            <a:r>
              <a:rPr lang="cy-GB" i="1" dirty="0" smtClean="0">
                <a:solidFill>
                  <a:srgbClr val="0000FF"/>
                </a:solidFill>
              </a:rPr>
              <a:t> </a:t>
            </a:r>
            <a:r>
              <a:rPr lang="cy-GB" i="1" dirty="0" err="1" smtClean="0">
                <a:solidFill>
                  <a:srgbClr val="0000FF"/>
                </a:solidFill>
              </a:rPr>
              <a:t>nouns</a:t>
            </a:r>
            <a:r>
              <a:rPr lang="cy-GB" i="1" dirty="0" smtClean="0">
                <a:solidFill>
                  <a:srgbClr val="0000FF"/>
                </a:solidFill>
              </a:rPr>
              <a:t> </a:t>
            </a:r>
            <a:r>
              <a:rPr lang="cy-GB" i="1" dirty="0" err="1" smtClean="0">
                <a:solidFill>
                  <a:srgbClr val="0000FF"/>
                </a:solidFill>
              </a:rPr>
              <a:t>and</a:t>
            </a:r>
            <a:r>
              <a:rPr lang="cy-GB" i="1" dirty="0" smtClean="0">
                <a:solidFill>
                  <a:srgbClr val="0000FF"/>
                </a:solidFill>
              </a:rPr>
              <a:t> </a:t>
            </a:r>
            <a:r>
              <a:rPr lang="cy-GB" i="1" dirty="0" err="1" smtClean="0">
                <a:solidFill>
                  <a:srgbClr val="0000FF"/>
                </a:solidFill>
              </a:rPr>
              <a:t>innovative</a:t>
            </a:r>
            <a:r>
              <a:rPr lang="cy-GB" i="1" dirty="0" smtClean="0">
                <a:solidFill>
                  <a:srgbClr val="0000FF"/>
                </a:solidFill>
              </a:rPr>
              <a:t> </a:t>
            </a:r>
            <a:r>
              <a:rPr lang="cy-GB" i="1" dirty="0" err="1" smtClean="0">
                <a:solidFill>
                  <a:srgbClr val="0000FF"/>
                </a:solidFill>
              </a:rPr>
              <a:t>verbs</a:t>
            </a:r>
            <a:r>
              <a:rPr lang="cy-GB" dirty="0" smtClean="0">
                <a:solidFill>
                  <a:srgbClr val="0000FF"/>
                </a:solidFill>
              </a:rPr>
              <a:t>” (</a:t>
            </a:r>
            <a:r>
              <a:rPr lang="cy-GB" dirty="0" err="1" smtClean="0">
                <a:solidFill>
                  <a:srgbClr val="0000FF"/>
                </a:solidFill>
              </a:rPr>
              <a:t>Ambridge</a:t>
            </a:r>
            <a:r>
              <a:rPr lang="cy-GB" dirty="0" smtClean="0">
                <a:solidFill>
                  <a:srgbClr val="0000FF"/>
                </a:solidFill>
              </a:rPr>
              <a:t> </a:t>
            </a:r>
            <a:r>
              <a:rPr lang="cy-GB" dirty="0" err="1" smtClean="0">
                <a:solidFill>
                  <a:srgbClr val="0000FF"/>
                </a:solidFill>
              </a:rPr>
              <a:t>et</a:t>
            </a:r>
            <a:r>
              <a:rPr lang="cy-GB" dirty="0" smtClean="0">
                <a:solidFill>
                  <a:srgbClr val="0000FF"/>
                </a:solidFill>
              </a:rPr>
              <a:t> </a:t>
            </a:r>
            <a:r>
              <a:rPr lang="cy-GB" dirty="0" err="1" smtClean="0">
                <a:solidFill>
                  <a:srgbClr val="0000FF"/>
                </a:solidFill>
              </a:rPr>
              <a:t>al</a:t>
            </a:r>
            <a:r>
              <a:rPr lang="cy-GB" dirty="0" smtClean="0">
                <a:solidFill>
                  <a:srgbClr val="0000FF"/>
                </a:solidFill>
              </a:rPr>
              <a:t>., 2013, p.49).</a:t>
            </a:r>
          </a:p>
          <a:p>
            <a:pPr>
              <a:defRPr/>
            </a:pPr>
            <a:r>
              <a:rPr lang="cy-GB" dirty="0" err="1" smtClean="0">
                <a:solidFill>
                  <a:srgbClr val="0000FF"/>
                </a:solidFill>
              </a:rPr>
              <a:t>Plural</a:t>
            </a:r>
            <a:r>
              <a:rPr lang="cy-GB" dirty="0" smtClean="0">
                <a:solidFill>
                  <a:srgbClr val="0000FF"/>
                </a:solidFill>
              </a:rPr>
              <a:t> </a:t>
            </a:r>
            <a:r>
              <a:rPr lang="cy-GB" dirty="0" err="1" smtClean="0">
                <a:solidFill>
                  <a:srgbClr val="0000FF"/>
                </a:solidFill>
              </a:rPr>
              <a:t>noun</a:t>
            </a:r>
            <a:r>
              <a:rPr lang="cy-GB" dirty="0" smtClean="0">
                <a:solidFill>
                  <a:srgbClr val="0000FF"/>
                </a:solidFill>
              </a:rPr>
              <a:t> </a:t>
            </a:r>
            <a:r>
              <a:rPr lang="cy-GB" dirty="0" err="1" smtClean="0">
                <a:solidFill>
                  <a:srgbClr val="0000FF"/>
                </a:solidFill>
              </a:rPr>
              <a:t>morphology</a:t>
            </a:r>
            <a:endParaRPr lang="cy-GB" dirty="0" smtClean="0">
              <a:solidFill>
                <a:srgbClr val="0000FF"/>
              </a:solidFill>
            </a:endParaRPr>
          </a:p>
          <a:p>
            <a:pPr>
              <a:defRPr/>
            </a:pPr>
            <a:r>
              <a:rPr lang="cy-GB" dirty="0" smtClean="0">
                <a:solidFill>
                  <a:srgbClr val="0000FF"/>
                </a:solidFill>
              </a:rPr>
              <a:t>Past </a:t>
            </a:r>
            <a:r>
              <a:rPr lang="cy-GB" dirty="0" err="1" smtClean="0">
                <a:solidFill>
                  <a:srgbClr val="0000FF"/>
                </a:solidFill>
              </a:rPr>
              <a:t>tense</a:t>
            </a:r>
            <a:r>
              <a:rPr lang="cy-GB" dirty="0" smtClean="0">
                <a:solidFill>
                  <a:srgbClr val="0000FF"/>
                </a:solidFill>
              </a:rPr>
              <a:t> </a:t>
            </a:r>
            <a:r>
              <a:rPr lang="cy-GB" dirty="0" err="1" smtClean="0">
                <a:solidFill>
                  <a:srgbClr val="0000FF"/>
                </a:solidFill>
              </a:rPr>
              <a:t>verb</a:t>
            </a:r>
            <a:r>
              <a:rPr lang="cy-GB" dirty="0" smtClean="0">
                <a:solidFill>
                  <a:srgbClr val="0000FF"/>
                </a:solidFill>
              </a:rPr>
              <a:t> </a:t>
            </a:r>
            <a:r>
              <a:rPr lang="cy-GB" dirty="0" err="1" smtClean="0">
                <a:solidFill>
                  <a:srgbClr val="0000FF"/>
                </a:solidFill>
              </a:rPr>
              <a:t>morphology</a:t>
            </a:r>
            <a:endParaRPr lang="cy-GB" dirty="0" smtClean="0">
              <a:solidFill>
                <a:srgbClr val="0000FF"/>
              </a:solidFill>
            </a:endParaRPr>
          </a:p>
          <a:p>
            <a:pPr>
              <a:defRPr/>
            </a:pPr>
            <a:r>
              <a:rPr lang="cy-GB" dirty="0" err="1" smtClean="0">
                <a:solidFill>
                  <a:srgbClr val="0000FF"/>
                </a:solidFill>
              </a:rPr>
              <a:t>Some</a:t>
            </a:r>
            <a:r>
              <a:rPr lang="cy-GB" dirty="0" smtClean="0">
                <a:solidFill>
                  <a:srgbClr val="0000FF"/>
                </a:solidFill>
              </a:rPr>
              <a:t> of the </a:t>
            </a:r>
            <a:r>
              <a:rPr lang="cy-GB" dirty="0" err="1" smtClean="0">
                <a:solidFill>
                  <a:srgbClr val="0000FF"/>
                </a:solidFill>
              </a:rPr>
              <a:t>earliest</a:t>
            </a:r>
            <a:r>
              <a:rPr lang="cy-GB" dirty="0" smtClean="0">
                <a:solidFill>
                  <a:srgbClr val="0000FF"/>
                </a:solidFill>
              </a:rPr>
              <a:t> </a:t>
            </a:r>
            <a:r>
              <a:rPr lang="cy-GB" dirty="0" err="1" smtClean="0">
                <a:solidFill>
                  <a:srgbClr val="0000FF"/>
                </a:solidFill>
              </a:rPr>
              <a:t>systems</a:t>
            </a:r>
            <a:r>
              <a:rPr lang="cy-GB" dirty="0" smtClean="0">
                <a:solidFill>
                  <a:srgbClr val="0000FF"/>
                </a:solidFill>
              </a:rPr>
              <a:t> of </a:t>
            </a:r>
            <a:r>
              <a:rPr lang="cy-GB" dirty="0" err="1" smtClean="0">
                <a:solidFill>
                  <a:srgbClr val="0000FF"/>
                </a:solidFill>
              </a:rPr>
              <a:t>language</a:t>
            </a:r>
            <a:r>
              <a:rPr lang="cy-GB" dirty="0" smtClean="0">
                <a:solidFill>
                  <a:srgbClr val="0000FF"/>
                </a:solidFill>
              </a:rPr>
              <a:t> </a:t>
            </a:r>
            <a:r>
              <a:rPr lang="cy-GB" dirty="0" err="1" smtClean="0">
                <a:solidFill>
                  <a:srgbClr val="0000FF"/>
                </a:solidFill>
              </a:rPr>
              <a:t>produced</a:t>
            </a:r>
            <a:r>
              <a:rPr lang="cy-GB" dirty="0" smtClean="0">
                <a:solidFill>
                  <a:srgbClr val="0000FF"/>
                </a:solidFill>
              </a:rPr>
              <a:t> by </a:t>
            </a:r>
            <a:r>
              <a:rPr lang="cy-GB" dirty="0" err="1" smtClean="0">
                <a:solidFill>
                  <a:srgbClr val="0000FF"/>
                </a:solidFill>
              </a:rPr>
              <a:t>young</a:t>
            </a:r>
            <a:r>
              <a:rPr lang="cy-GB" dirty="0" smtClean="0">
                <a:solidFill>
                  <a:srgbClr val="0000FF"/>
                </a:solidFill>
              </a:rPr>
              <a:t> </a:t>
            </a:r>
            <a:r>
              <a:rPr lang="cy-GB" dirty="0" err="1" smtClean="0">
                <a:solidFill>
                  <a:srgbClr val="0000FF"/>
                </a:solidFill>
              </a:rPr>
              <a:t>children</a:t>
            </a:r>
            <a:endParaRPr lang="cy-GB" dirty="0" smtClean="0">
              <a:solidFill>
                <a:srgbClr val="0000FF"/>
              </a:solidFill>
            </a:endParaRPr>
          </a:p>
          <a:p>
            <a:pPr>
              <a:defRPr/>
            </a:pPr>
            <a:r>
              <a:rPr lang="cy-GB" dirty="0" err="1" smtClean="0">
                <a:solidFill>
                  <a:srgbClr val="0000FF"/>
                </a:solidFill>
              </a:rPr>
              <a:t>Incorrect</a:t>
            </a:r>
            <a:r>
              <a:rPr lang="cy-GB" dirty="0" smtClean="0">
                <a:solidFill>
                  <a:srgbClr val="0000FF"/>
                </a:solidFill>
              </a:rPr>
              <a:t> </a:t>
            </a:r>
            <a:r>
              <a:rPr lang="cy-GB" dirty="0" err="1" smtClean="0">
                <a:solidFill>
                  <a:srgbClr val="0000FF"/>
                </a:solidFill>
              </a:rPr>
              <a:t>use</a:t>
            </a:r>
            <a:r>
              <a:rPr lang="cy-GB" dirty="0" smtClean="0">
                <a:solidFill>
                  <a:srgbClr val="0000FF"/>
                </a:solidFill>
              </a:rPr>
              <a:t> of </a:t>
            </a:r>
            <a:r>
              <a:rPr lang="cy-GB" dirty="0" err="1" smtClean="0">
                <a:solidFill>
                  <a:srgbClr val="0000FF"/>
                </a:solidFill>
              </a:rPr>
              <a:t>suffixes</a:t>
            </a:r>
            <a:r>
              <a:rPr lang="cy-GB" dirty="0" smtClean="0">
                <a:solidFill>
                  <a:srgbClr val="0000FF"/>
                </a:solidFill>
              </a:rPr>
              <a:t> (</a:t>
            </a:r>
            <a:r>
              <a:rPr lang="cy-GB" dirty="0" err="1" smtClean="0">
                <a:solidFill>
                  <a:srgbClr val="0000FF"/>
                </a:solidFill>
              </a:rPr>
              <a:t>word</a:t>
            </a:r>
            <a:r>
              <a:rPr lang="cy-GB" dirty="0" smtClean="0">
                <a:solidFill>
                  <a:srgbClr val="0000FF"/>
                </a:solidFill>
              </a:rPr>
              <a:t> </a:t>
            </a:r>
            <a:r>
              <a:rPr lang="cy-GB" dirty="0" err="1" smtClean="0">
                <a:solidFill>
                  <a:srgbClr val="0000FF"/>
                </a:solidFill>
              </a:rPr>
              <a:t>endings</a:t>
            </a:r>
            <a:r>
              <a:rPr lang="cy-GB" dirty="0" smtClean="0">
                <a:solidFill>
                  <a:srgbClr val="0000FF"/>
                </a:solidFill>
              </a:rPr>
              <a:t>)</a:t>
            </a:r>
          </a:p>
        </p:txBody>
      </p:sp>
    </p:spTree>
    <p:extLst>
      <p:ext uri="{BB962C8B-B14F-4D97-AF65-F5344CB8AC3E}">
        <p14:creationId xmlns:p14="http://schemas.microsoft.com/office/powerpoint/2010/main" val="428534815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628650" y="365127"/>
            <a:ext cx="7886700" cy="687609"/>
          </a:xfrm>
        </p:spPr>
        <p:txBody>
          <a:bodyPr>
            <a:noAutofit/>
          </a:bodyPr>
          <a:lstStyle/>
          <a:p>
            <a:r>
              <a:rPr lang="en-GB" altLang="cy-GB" sz="2400" dirty="0" err="1" smtClean="0">
                <a:solidFill>
                  <a:srgbClr val="000000"/>
                </a:solidFill>
                <a:latin typeface="Lucida Sans" panose="020B0602030504020204" pitchFamily="34" charset="0"/>
              </a:rPr>
              <a:t>Gor</a:t>
            </a:r>
            <a:r>
              <a:rPr lang="en-GB" altLang="cy-GB" sz="2400" dirty="0" smtClean="0">
                <a:solidFill>
                  <a:srgbClr val="000000"/>
                </a:solidFill>
                <a:latin typeface="Lucida Sans" panose="020B0602030504020204" pitchFamily="34" charset="0"/>
              </a:rPr>
              <a:t> </a:t>
            </a:r>
            <a:r>
              <a:rPr lang="en-GB" altLang="cy-GB" sz="2400" dirty="0" err="1" smtClean="0">
                <a:solidFill>
                  <a:srgbClr val="000000"/>
                </a:solidFill>
                <a:latin typeface="Lucida Sans" panose="020B0602030504020204" pitchFamily="34" charset="0"/>
              </a:rPr>
              <a:t>gyffredinoli</a:t>
            </a:r>
            <a:r>
              <a:rPr lang="en-GB" altLang="cy-GB" sz="2400" dirty="0" smtClean="0">
                <a:solidFill>
                  <a:srgbClr val="000000"/>
                </a:solidFill>
                <a:latin typeface="Lucida Sans" panose="020B0602030504020204" pitchFamily="34" charset="0"/>
              </a:rPr>
              <a:t> </a:t>
            </a:r>
            <a:r>
              <a:rPr lang="en-GB" altLang="cy-GB" sz="2400" dirty="0" err="1" smtClean="0">
                <a:solidFill>
                  <a:srgbClr val="000000"/>
                </a:solidFill>
                <a:latin typeface="Lucida Sans" panose="020B0602030504020204" pitchFamily="34" charset="0"/>
              </a:rPr>
              <a:t>morffolegol</a:t>
            </a:r>
            <a:r>
              <a:rPr lang="en-GB" altLang="cy-GB" sz="2400" dirty="0" smtClean="0">
                <a:solidFill>
                  <a:srgbClr val="000000"/>
                </a:solidFill>
                <a:latin typeface="Lucida Sans" panose="020B0602030504020204" pitchFamily="34" charset="0"/>
              </a:rPr>
              <a:t/>
            </a:r>
            <a:br>
              <a:rPr lang="en-GB" altLang="cy-GB" sz="2400" dirty="0" smtClean="0">
                <a:solidFill>
                  <a:srgbClr val="000000"/>
                </a:solidFill>
                <a:latin typeface="Lucida Sans" panose="020B0602030504020204" pitchFamily="34" charset="0"/>
              </a:rPr>
            </a:br>
            <a:r>
              <a:rPr lang="en-GB" altLang="cy-GB" sz="2400" dirty="0" smtClean="0">
                <a:solidFill>
                  <a:srgbClr val="0000FF"/>
                </a:solidFill>
                <a:latin typeface="Lucida Sans" panose="020B0602030504020204" pitchFamily="34" charset="0"/>
              </a:rPr>
              <a:t>Morphological overgeneralisations</a:t>
            </a:r>
            <a:endParaRPr lang="cy-GB" altLang="cy-GB" sz="24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467544" y="1124744"/>
            <a:ext cx="4047306" cy="4536504"/>
          </a:xfrm>
        </p:spPr>
        <p:txBody>
          <a:bodyPr>
            <a:normAutofit fontScale="92500" lnSpcReduction="20000"/>
          </a:bodyPr>
          <a:lstStyle/>
          <a:p>
            <a:pPr marL="0" indent="0">
              <a:buFontTx/>
              <a:buNone/>
              <a:defRPr/>
            </a:pPr>
            <a:r>
              <a:rPr lang="cy-GB" dirty="0" smtClean="0"/>
              <a:t>Esiamplau:</a:t>
            </a:r>
          </a:p>
          <a:p>
            <a:pPr marL="0" indent="0">
              <a:buFontTx/>
              <a:buNone/>
              <a:defRPr/>
            </a:pPr>
            <a:endParaRPr lang="cy-GB" dirty="0"/>
          </a:p>
          <a:p>
            <a:pPr marL="0" indent="0">
              <a:buFontTx/>
              <a:buNone/>
              <a:defRPr/>
            </a:pPr>
            <a:r>
              <a:rPr lang="cy-GB" dirty="0"/>
              <a:t>m</a:t>
            </a:r>
            <a:r>
              <a:rPr lang="cy-GB" dirty="0" smtClean="0"/>
              <a:t>am/i – </a:t>
            </a:r>
            <a:r>
              <a:rPr lang="cy-GB" dirty="0" err="1" smtClean="0"/>
              <a:t>mamis</a:t>
            </a:r>
            <a:r>
              <a:rPr lang="cy-GB" dirty="0" smtClean="0"/>
              <a:t> (mamau)</a:t>
            </a:r>
          </a:p>
          <a:p>
            <a:pPr marL="0" indent="0">
              <a:buFontTx/>
              <a:buNone/>
              <a:defRPr/>
            </a:pPr>
            <a:r>
              <a:rPr lang="cy-GB" dirty="0"/>
              <a:t>d</a:t>
            </a:r>
            <a:r>
              <a:rPr lang="cy-GB" dirty="0" smtClean="0"/>
              <a:t>ad/i – </a:t>
            </a:r>
            <a:r>
              <a:rPr lang="cy-GB" dirty="0" err="1" smtClean="0"/>
              <a:t>dadis</a:t>
            </a:r>
            <a:r>
              <a:rPr lang="cy-GB" dirty="0" smtClean="0"/>
              <a:t> (tadau)</a:t>
            </a:r>
          </a:p>
          <a:p>
            <a:pPr marL="0" indent="0">
              <a:buFontTx/>
              <a:buNone/>
              <a:defRPr/>
            </a:pPr>
            <a:r>
              <a:rPr lang="cy-GB" dirty="0"/>
              <a:t>c</a:t>
            </a:r>
            <a:r>
              <a:rPr lang="cy-GB" dirty="0" smtClean="0"/>
              <a:t>i – cis (c</a:t>
            </a:r>
            <a:r>
              <a:rPr lang="cy-GB" dirty="0" smtClean="0">
                <a:latin typeface="Arial" panose="020B0604020202020204" pitchFamily="34" charset="0"/>
                <a:cs typeface="Arial" panose="020B0604020202020204" pitchFamily="34" charset="0"/>
              </a:rPr>
              <a:t>ŵ</a:t>
            </a:r>
            <a:r>
              <a:rPr lang="cy-GB" dirty="0" smtClean="0"/>
              <a:t>n)</a:t>
            </a:r>
          </a:p>
          <a:p>
            <a:pPr marL="0" indent="0">
              <a:buFontTx/>
              <a:buNone/>
              <a:defRPr/>
            </a:pPr>
            <a:r>
              <a:rPr lang="cy-GB" dirty="0"/>
              <a:t>c</a:t>
            </a:r>
            <a:r>
              <a:rPr lang="cy-GB" dirty="0" smtClean="0"/>
              <a:t>ath – </a:t>
            </a:r>
            <a:r>
              <a:rPr lang="cy-GB" dirty="0" err="1" smtClean="0"/>
              <a:t>caths</a:t>
            </a:r>
            <a:r>
              <a:rPr lang="cy-GB" dirty="0" smtClean="0"/>
              <a:t> (cathod)</a:t>
            </a:r>
          </a:p>
          <a:p>
            <a:pPr marL="0" indent="0">
              <a:buFontTx/>
              <a:buNone/>
              <a:defRPr/>
            </a:pPr>
            <a:r>
              <a:rPr lang="cy-GB" dirty="0"/>
              <a:t>d</a:t>
            </a:r>
            <a:r>
              <a:rPr lang="cy-GB" dirty="0" smtClean="0"/>
              <a:t>eilen – </a:t>
            </a:r>
            <a:r>
              <a:rPr lang="cy-GB" dirty="0" err="1" smtClean="0"/>
              <a:t>deilens</a:t>
            </a:r>
            <a:r>
              <a:rPr lang="cy-GB" dirty="0" smtClean="0"/>
              <a:t> (dail)</a:t>
            </a:r>
          </a:p>
          <a:p>
            <a:pPr marL="0" indent="0">
              <a:buFontTx/>
              <a:buNone/>
              <a:defRPr/>
            </a:pPr>
            <a:endParaRPr lang="cy-GB" dirty="0"/>
          </a:p>
          <a:p>
            <a:pPr marL="0" indent="0">
              <a:buFontTx/>
              <a:buNone/>
              <a:defRPr/>
            </a:pPr>
            <a:r>
              <a:rPr lang="cy-GB" dirty="0" err="1"/>
              <a:t>h</a:t>
            </a:r>
            <a:r>
              <a:rPr lang="cy-GB" dirty="0" err="1" smtClean="0"/>
              <a:t>alenog</a:t>
            </a:r>
            <a:r>
              <a:rPr lang="cy-GB" dirty="0" smtClean="0"/>
              <a:t> – (hallt)</a:t>
            </a:r>
          </a:p>
        </p:txBody>
      </p:sp>
      <p:sp>
        <p:nvSpPr>
          <p:cNvPr id="4" name="Content Placeholder 3"/>
          <p:cNvSpPr>
            <a:spLocks noGrp="1"/>
          </p:cNvSpPr>
          <p:nvPr>
            <p:ph sz="half" idx="2"/>
          </p:nvPr>
        </p:nvSpPr>
        <p:spPr>
          <a:xfrm>
            <a:off x="4629150" y="1196751"/>
            <a:ext cx="4407346" cy="4320481"/>
          </a:xfrm>
        </p:spPr>
        <p:txBody>
          <a:bodyPr>
            <a:normAutofit fontScale="92500" lnSpcReduction="20000"/>
          </a:bodyPr>
          <a:lstStyle/>
          <a:p>
            <a:pPr marL="0" indent="0">
              <a:buFontTx/>
              <a:buNone/>
              <a:defRPr/>
            </a:pPr>
            <a:r>
              <a:rPr lang="cy-GB" dirty="0" err="1" smtClean="0">
                <a:solidFill>
                  <a:srgbClr val="0000FF"/>
                </a:solidFill>
              </a:rPr>
              <a:t>Examples</a:t>
            </a:r>
            <a:r>
              <a:rPr lang="cy-GB" dirty="0" smtClean="0">
                <a:solidFill>
                  <a:srgbClr val="0000FF"/>
                </a:solidFill>
              </a:rPr>
              <a:t>:</a:t>
            </a:r>
          </a:p>
          <a:p>
            <a:pPr marL="0" indent="0">
              <a:buFontTx/>
              <a:buNone/>
              <a:defRPr/>
            </a:pPr>
            <a:endParaRPr lang="cy-GB" dirty="0" smtClean="0">
              <a:solidFill>
                <a:srgbClr val="0000FF"/>
              </a:solidFill>
            </a:endParaRPr>
          </a:p>
          <a:p>
            <a:pPr marL="0" indent="0">
              <a:spcBef>
                <a:spcPts val="0"/>
              </a:spcBef>
              <a:buFontTx/>
              <a:buNone/>
              <a:defRPr/>
            </a:pPr>
            <a:r>
              <a:rPr lang="cy-GB" i="1" dirty="0" smtClean="0">
                <a:solidFill>
                  <a:srgbClr val="0000FF"/>
                </a:solidFill>
              </a:rPr>
              <a:t>-er</a:t>
            </a:r>
          </a:p>
          <a:p>
            <a:pPr marL="0" indent="0">
              <a:spcBef>
                <a:spcPts val="0"/>
              </a:spcBef>
              <a:buFontTx/>
              <a:buNone/>
              <a:defRPr/>
            </a:pPr>
            <a:r>
              <a:rPr lang="cy-GB" dirty="0" err="1">
                <a:solidFill>
                  <a:srgbClr val="0000FF"/>
                </a:solidFill>
              </a:rPr>
              <a:t>s</a:t>
            </a:r>
            <a:r>
              <a:rPr lang="cy-GB" dirty="0" err="1" smtClean="0">
                <a:solidFill>
                  <a:srgbClr val="0000FF"/>
                </a:solidFill>
              </a:rPr>
              <a:t>wim</a:t>
            </a:r>
            <a:r>
              <a:rPr lang="cy-GB" dirty="0" smtClean="0">
                <a:solidFill>
                  <a:srgbClr val="0000FF"/>
                </a:solidFill>
              </a:rPr>
              <a:t> – </a:t>
            </a:r>
            <a:r>
              <a:rPr lang="cy-GB" dirty="0" err="1" smtClean="0">
                <a:solidFill>
                  <a:srgbClr val="0000FF"/>
                </a:solidFill>
              </a:rPr>
              <a:t>swimmer</a:t>
            </a:r>
            <a:endParaRPr lang="cy-GB" dirty="0" smtClean="0">
              <a:solidFill>
                <a:srgbClr val="0000FF"/>
              </a:solidFill>
            </a:endParaRPr>
          </a:p>
          <a:p>
            <a:pPr marL="0" indent="0">
              <a:spcBef>
                <a:spcPts val="0"/>
              </a:spcBef>
              <a:buFontTx/>
              <a:buNone/>
              <a:defRPr/>
            </a:pPr>
            <a:r>
              <a:rPr lang="cy-GB" dirty="0" err="1">
                <a:solidFill>
                  <a:srgbClr val="0000FF"/>
                </a:solidFill>
              </a:rPr>
              <a:t>s</a:t>
            </a:r>
            <a:r>
              <a:rPr lang="cy-GB" dirty="0" err="1" smtClean="0">
                <a:solidFill>
                  <a:srgbClr val="0000FF"/>
                </a:solidFill>
              </a:rPr>
              <a:t>py</a:t>
            </a:r>
            <a:r>
              <a:rPr lang="cy-GB" dirty="0" smtClean="0">
                <a:solidFill>
                  <a:srgbClr val="0000FF"/>
                </a:solidFill>
              </a:rPr>
              <a:t> – </a:t>
            </a:r>
            <a:r>
              <a:rPr lang="cy-GB" dirty="0" err="1" smtClean="0">
                <a:solidFill>
                  <a:srgbClr val="0000FF"/>
                </a:solidFill>
              </a:rPr>
              <a:t>spyer</a:t>
            </a:r>
            <a:endParaRPr lang="cy-GB" dirty="0">
              <a:solidFill>
                <a:srgbClr val="0000FF"/>
              </a:solidFill>
            </a:endParaRPr>
          </a:p>
          <a:p>
            <a:pPr marL="0" indent="0">
              <a:spcBef>
                <a:spcPts val="0"/>
              </a:spcBef>
              <a:buFontTx/>
              <a:buNone/>
              <a:defRPr/>
            </a:pPr>
            <a:endParaRPr lang="cy-GB" dirty="0" smtClean="0">
              <a:solidFill>
                <a:srgbClr val="0000FF"/>
              </a:solidFill>
            </a:endParaRPr>
          </a:p>
          <a:p>
            <a:pPr marL="0" indent="0">
              <a:spcBef>
                <a:spcPts val="0"/>
              </a:spcBef>
              <a:buFontTx/>
              <a:buNone/>
              <a:defRPr/>
            </a:pPr>
            <a:r>
              <a:rPr lang="cy-GB" i="1" dirty="0" smtClean="0">
                <a:solidFill>
                  <a:srgbClr val="0000FF"/>
                </a:solidFill>
              </a:rPr>
              <a:t>-s</a:t>
            </a:r>
          </a:p>
          <a:p>
            <a:pPr marL="0" indent="0">
              <a:spcBef>
                <a:spcPts val="0"/>
              </a:spcBef>
              <a:buFontTx/>
              <a:buNone/>
              <a:defRPr/>
            </a:pPr>
            <a:r>
              <a:rPr lang="cy-GB" dirty="0" err="1">
                <a:solidFill>
                  <a:srgbClr val="0000FF"/>
                </a:solidFill>
              </a:rPr>
              <a:t>t</a:t>
            </a:r>
            <a:r>
              <a:rPr lang="cy-GB" dirty="0" err="1" smtClean="0">
                <a:solidFill>
                  <a:srgbClr val="0000FF"/>
                </a:solidFill>
              </a:rPr>
              <a:t>ooth</a:t>
            </a:r>
            <a:r>
              <a:rPr lang="cy-GB" dirty="0" smtClean="0">
                <a:solidFill>
                  <a:srgbClr val="0000FF"/>
                </a:solidFill>
              </a:rPr>
              <a:t> – </a:t>
            </a:r>
            <a:r>
              <a:rPr lang="cy-GB" dirty="0" err="1" smtClean="0">
                <a:solidFill>
                  <a:srgbClr val="0000FF"/>
                </a:solidFill>
              </a:rPr>
              <a:t>tooths</a:t>
            </a:r>
            <a:endParaRPr lang="cy-GB" dirty="0" smtClean="0">
              <a:solidFill>
                <a:srgbClr val="0000FF"/>
              </a:solidFill>
            </a:endParaRPr>
          </a:p>
          <a:p>
            <a:pPr marL="0" indent="0">
              <a:spcBef>
                <a:spcPts val="0"/>
              </a:spcBef>
              <a:buFontTx/>
              <a:buNone/>
              <a:defRPr/>
            </a:pPr>
            <a:r>
              <a:rPr lang="cy-GB" dirty="0">
                <a:solidFill>
                  <a:srgbClr val="0000FF"/>
                </a:solidFill>
              </a:rPr>
              <a:t>m</a:t>
            </a:r>
            <a:r>
              <a:rPr lang="cy-GB" dirty="0" smtClean="0">
                <a:solidFill>
                  <a:srgbClr val="0000FF"/>
                </a:solidFill>
              </a:rPr>
              <a:t>an – mans</a:t>
            </a:r>
          </a:p>
          <a:p>
            <a:pPr marL="0" indent="0">
              <a:spcBef>
                <a:spcPts val="0"/>
              </a:spcBef>
              <a:buFontTx/>
              <a:buNone/>
              <a:defRPr/>
            </a:pPr>
            <a:endParaRPr lang="cy-GB" dirty="0">
              <a:solidFill>
                <a:srgbClr val="0000FF"/>
              </a:solidFill>
            </a:endParaRPr>
          </a:p>
          <a:p>
            <a:pPr marL="0" indent="0">
              <a:spcBef>
                <a:spcPts val="0"/>
              </a:spcBef>
              <a:buFontTx/>
              <a:buNone/>
              <a:defRPr/>
            </a:pPr>
            <a:r>
              <a:rPr lang="cy-GB" i="1" dirty="0" smtClean="0">
                <a:solidFill>
                  <a:srgbClr val="0000FF"/>
                </a:solidFill>
              </a:rPr>
              <a:t>-</a:t>
            </a:r>
            <a:r>
              <a:rPr lang="cy-GB" i="1" dirty="0" err="1" smtClean="0">
                <a:solidFill>
                  <a:srgbClr val="0000FF"/>
                </a:solidFill>
              </a:rPr>
              <a:t>ed</a:t>
            </a:r>
            <a:endParaRPr lang="cy-GB" i="1" dirty="0" smtClean="0">
              <a:solidFill>
                <a:srgbClr val="0000FF"/>
              </a:solidFill>
            </a:endParaRPr>
          </a:p>
          <a:p>
            <a:pPr marL="0" indent="0">
              <a:spcBef>
                <a:spcPts val="0"/>
              </a:spcBef>
              <a:buFontTx/>
              <a:buNone/>
              <a:defRPr/>
            </a:pPr>
            <a:r>
              <a:rPr lang="cy-GB" dirty="0">
                <a:solidFill>
                  <a:srgbClr val="0000FF"/>
                </a:solidFill>
              </a:rPr>
              <a:t>g</a:t>
            </a:r>
            <a:r>
              <a:rPr lang="cy-GB" dirty="0" smtClean="0">
                <a:solidFill>
                  <a:srgbClr val="0000FF"/>
                </a:solidFill>
              </a:rPr>
              <a:t>o – goed</a:t>
            </a:r>
          </a:p>
          <a:p>
            <a:pPr marL="0" indent="0">
              <a:spcBef>
                <a:spcPts val="0"/>
              </a:spcBef>
              <a:buFontTx/>
              <a:buNone/>
              <a:defRPr/>
            </a:pPr>
            <a:r>
              <a:rPr lang="cy-GB" dirty="0" err="1">
                <a:solidFill>
                  <a:srgbClr val="0000FF"/>
                </a:solidFill>
              </a:rPr>
              <a:t>b</a:t>
            </a:r>
            <a:r>
              <a:rPr lang="cy-GB" dirty="0" err="1" smtClean="0">
                <a:solidFill>
                  <a:srgbClr val="0000FF"/>
                </a:solidFill>
              </a:rPr>
              <a:t>uy</a:t>
            </a:r>
            <a:r>
              <a:rPr lang="cy-GB" dirty="0" smtClean="0">
                <a:solidFill>
                  <a:srgbClr val="0000FF"/>
                </a:solidFill>
              </a:rPr>
              <a:t> - </a:t>
            </a:r>
            <a:r>
              <a:rPr lang="cy-GB" dirty="0" err="1" smtClean="0">
                <a:solidFill>
                  <a:srgbClr val="0000FF"/>
                </a:solidFill>
              </a:rPr>
              <a:t>buyed</a:t>
            </a:r>
            <a:endParaRPr lang="cy-GB" dirty="0" smtClean="0">
              <a:solidFill>
                <a:srgbClr val="0000FF"/>
              </a:solidFill>
            </a:endParaRPr>
          </a:p>
        </p:txBody>
      </p:sp>
    </p:spTree>
    <p:extLst>
      <p:ext uri="{BB962C8B-B14F-4D97-AF65-F5344CB8AC3E}">
        <p14:creationId xmlns:p14="http://schemas.microsoft.com/office/powerpoint/2010/main" val="297787939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628650" y="365127"/>
            <a:ext cx="7886700" cy="687609"/>
          </a:xfrm>
        </p:spPr>
        <p:txBody>
          <a:bodyPr>
            <a:noAutofit/>
          </a:bodyPr>
          <a:lstStyle/>
          <a:p>
            <a:r>
              <a:rPr lang="en-GB" altLang="cy-GB" sz="2400" dirty="0" err="1" smtClean="0">
                <a:solidFill>
                  <a:srgbClr val="000000"/>
                </a:solidFill>
                <a:latin typeface="Lucida Sans" panose="020B0602030504020204" pitchFamily="34" charset="0"/>
              </a:rPr>
              <a:t>Gor</a:t>
            </a:r>
            <a:r>
              <a:rPr lang="en-GB" altLang="cy-GB" sz="2400" dirty="0" smtClean="0">
                <a:solidFill>
                  <a:srgbClr val="000000"/>
                </a:solidFill>
                <a:latin typeface="Lucida Sans" panose="020B0602030504020204" pitchFamily="34" charset="0"/>
              </a:rPr>
              <a:t> </a:t>
            </a:r>
            <a:r>
              <a:rPr lang="en-GB" altLang="cy-GB" sz="2400" dirty="0" err="1" smtClean="0">
                <a:solidFill>
                  <a:srgbClr val="000000"/>
                </a:solidFill>
                <a:latin typeface="Lucida Sans" panose="020B0602030504020204" pitchFamily="34" charset="0"/>
              </a:rPr>
              <a:t>ymestiynadau</a:t>
            </a:r>
            <a:r>
              <a:rPr lang="en-GB" altLang="cy-GB" sz="2400" dirty="0" smtClean="0">
                <a:solidFill>
                  <a:srgbClr val="000000"/>
                </a:solidFill>
                <a:latin typeface="Lucida Sans" panose="020B0602030504020204" pitchFamily="34" charset="0"/>
              </a:rPr>
              <a:t> </a:t>
            </a:r>
            <a:r>
              <a:rPr lang="en-GB" altLang="cy-GB" sz="2400" dirty="0" err="1" smtClean="0">
                <a:solidFill>
                  <a:srgbClr val="000000"/>
                </a:solidFill>
                <a:latin typeface="Lucida Sans" panose="020B0602030504020204" pitchFamily="34" charset="0"/>
              </a:rPr>
              <a:t>semanteg</a:t>
            </a:r>
            <a:r>
              <a:rPr lang="en-GB" altLang="cy-GB" sz="2400" dirty="0" smtClean="0">
                <a:solidFill>
                  <a:srgbClr val="000000"/>
                </a:solidFill>
                <a:latin typeface="Lucida Sans" panose="020B0602030504020204" pitchFamily="34" charset="0"/>
              </a:rPr>
              <a:t/>
            </a:r>
            <a:br>
              <a:rPr lang="en-GB" altLang="cy-GB" sz="2400" dirty="0" smtClean="0">
                <a:solidFill>
                  <a:srgbClr val="000000"/>
                </a:solidFill>
                <a:latin typeface="Lucida Sans" panose="020B0602030504020204" pitchFamily="34" charset="0"/>
              </a:rPr>
            </a:br>
            <a:r>
              <a:rPr lang="en-GB" altLang="cy-GB" sz="2400" dirty="0" smtClean="0">
                <a:solidFill>
                  <a:srgbClr val="0000FF"/>
                </a:solidFill>
                <a:latin typeface="Lucida Sans" panose="020B0602030504020204" pitchFamily="34" charset="0"/>
              </a:rPr>
              <a:t>Semantic overextensions</a:t>
            </a:r>
            <a:endParaRPr lang="cy-GB" altLang="cy-GB" sz="24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251520" y="1268760"/>
            <a:ext cx="3600400" cy="4392488"/>
          </a:xfrm>
        </p:spPr>
        <p:txBody>
          <a:bodyPr>
            <a:normAutofit fontScale="85000" lnSpcReduction="20000"/>
          </a:bodyPr>
          <a:lstStyle/>
          <a:p>
            <a:pPr marL="0" indent="0">
              <a:buFontTx/>
              <a:buNone/>
              <a:defRPr/>
            </a:pPr>
            <a:r>
              <a:rPr lang="cy-GB" i="1" dirty="0" smtClean="0"/>
              <a:t>“gwall </a:t>
            </a:r>
            <a:r>
              <a:rPr lang="cy-GB" i="1" dirty="0"/>
              <a:t>adalw geiriau a nodweddir gan air yn cael ei ddefnyddio’n rhy eang i gyfeirio at </a:t>
            </a:r>
            <a:r>
              <a:rPr lang="cy-GB" i="1" dirty="0" smtClean="0"/>
              <a:t>bethau a </a:t>
            </a:r>
            <a:r>
              <a:rPr lang="cy-GB" i="1" dirty="0"/>
              <a:t>allai fod yn debyg o ran nodwedd neu swyddogaeth ganfyddiadol” </a:t>
            </a:r>
            <a:r>
              <a:rPr lang="cy-GB" dirty="0"/>
              <a:t>(</a:t>
            </a:r>
            <a:r>
              <a:rPr lang="cy-GB" dirty="0" err="1"/>
              <a:t>Singleton</a:t>
            </a:r>
            <a:r>
              <a:rPr lang="cy-GB" dirty="0"/>
              <a:t> a </a:t>
            </a:r>
            <a:r>
              <a:rPr lang="cy-GB" dirty="0" err="1"/>
              <a:t>Shulman</a:t>
            </a:r>
            <a:r>
              <a:rPr lang="cy-GB" dirty="0"/>
              <a:t>, 2014, t. 317).</a:t>
            </a:r>
          </a:p>
          <a:p>
            <a:pPr>
              <a:defRPr/>
            </a:pPr>
            <a:r>
              <a:rPr lang="cy-GB" dirty="0"/>
              <a:t>Mae gor-ddweud yn seiliedig ar</a:t>
            </a:r>
            <a:r>
              <a:rPr lang="cy-GB" dirty="0" smtClean="0"/>
              <a:t>:</a:t>
            </a:r>
          </a:p>
          <a:p>
            <a:pPr>
              <a:buFontTx/>
              <a:buChar char="-"/>
              <a:defRPr/>
            </a:pPr>
            <a:r>
              <a:rPr lang="cy-GB" dirty="0" smtClean="0"/>
              <a:t>rhinweddau </a:t>
            </a:r>
            <a:r>
              <a:rPr lang="cy-GB" dirty="0"/>
              <a:t>corfforol </a:t>
            </a:r>
            <a:r>
              <a:rPr lang="cy-GB" dirty="0" smtClean="0"/>
              <a:t>gwrthrychau</a:t>
            </a:r>
          </a:p>
          <a:p>
            <a:pPr>
              <a:buFontTx/>
              <a:buChar char="-"/>
              <a:defRPr/>
            </a:pPr>
            <a:r>
              <a:rPr lang="cy-GB" dirty="0" smtClean="0"/>
              <a:t>nodweddion</a:t>
            </a:r>
            <a:r>
              <a:rPr lang="cy-GB" dirty="0"/>
              <a:t>, fel blas, sain, symudiad, siâp, maint a gwead</a:t>
            </a:r>
            <a:endParaRPr lang="cy-GB" dirty="0"/>
          </a:p>
        </p:txBody>
      </p:sp>
      <p:sp>
        <p:nvSpPr>
          <p:cNvPr id="4" name="Content Placeholder 3"/>
          <p:cNvSpPr>
            <a:spLocks noGrp="1"/>
          </p:cNvSpPr>
          <p:nvPr>
            <p:ph sz="half" idx="2"/>
          </p:nvPr>
        </p:nvSpPr>
        <p:spPr>
          <a:xfrm>
            <a:off x="4211960" y="1268760"/>
            <a:ext cx="4752528" cy="4968552"/>
          </a:xfrm>
        </p:spPr>
        <p:txBody>
          <a:bodyPr>
            <a:normAutofit fontScale="85000" lnSpcReduction="20000"/>
          </a:bodyPr>
          <a:lstStyle/>
          <a:p>
            <a:pPr marL="0" indent="0">
              <a:buFontTx/>
              <a:buNone/>
              <a:defRPr/>
            </a:pPr>
            <a:r>
              <a:rPr lang="cy-GB" sz="3300" i="1" dirty="0" smtClean="0">
                <a:solidFill>
                  <a:srgbClr val="0000FF"/>
                </a:solidFill>
              </a:rPr>
              <a:t>“</a:t>
            </a:r>
            <a:r>
              <a:rPr lang="cy-GB" sz="3300" i="1" dirty="0" err="1" smtClean="0">
                <a:solidFill>
                  <a:srgbClr val="0000FF"/>
                </a:solidFill>
              </a:rPr>
              <a:t>word</a:t>
            </a:r>
            <a:r>
              <a:rPr lang="cy-GB" sz="3300" i="1" dirty="0" smtClean="0">
                <a:solidFill>
                  <a:srgbClr val="0000FF"/>
                </a:solidFill>
              </a:rPr>
              <a:t> </a:t>
            </a:r>
            <a:r>
              <a:rPr lang="cy-GB" sz="3300" i="1" dirty="0" err="1" smtClean="0">
                <a:solidFill>
                  <a:srgbClr val="0000FF"/>
                </a:solidFill>
              </a:rPr>
              <a:t>retrieval</a:t>
            </a:r>
            <a:r>
              <a:rPr lang="cy-GB" sz="3300" i="1" dirty="0" smtClean="0">
                <a:solidFill>
                  <a:srgbClr val="0000FF"/>
                </a:solidFill>
              </a:rPr>
              <a:t> </a:t>
            </a:r>
            <a:r>
              <a:rPr lang="cy-GB" sz="3300" i="1" dirty="0" err="1" smtClean="0">
                <a:solidFill>
                  <a:srgbClr val="0000FF"/>
                </a:solidFill>
              </a:rPr>
              <a:t>error</a:t>
            </a:r>
            <a:r>
              <a:rPr lang="cy-GB" sz="3300" i="1" dirty="0" smtClean="0">
                <a:solidFill>
                  <a:srgbClr val="0000FF"/>
                </a:solidFill>
              </a:rPr>
              <a:t> </a:t>
            </a:r>
            <a:r>
              <a:rPr lang="cy-GB" sz="3300" i="1" dirty="0" err="1" smtClean="0">
                <a:solidFill>
                  <a:srgbClr val="0000FF"/>
                </a:solidFill>
              </a:rPr>
              <a:t>characterized</a:t>
            </a:r>
            <a:r>
              <a:rPr lang="cy-GB" sz="3300" i="1" dirty="0" smtClean="0">
                <a:solidFill>
                  <a:srgbClr val="0000FF"/>
                </a:solidFill>
              </a:rPr>
              <a:t> by a </a:t>
            </a:r>
            <a:r>
              <a:rPr lang="cy-GB" sz="3300" i="1" dirty="0" err="1" smtClean="0">
                <a:solidFill>
                  <a:srgbClr val="0000FF"/>
                </a:solidFill>
              </a:rPr>
              <a:t>word</a:t>
            </a:r>
            <a:r>
              <a:rPr lang="cy-GB" sz="3300" i="1" dirty="0" smtClean="0">
                <a:solidFill>
                  <a:srgbClr val="0000FF"/>
                </a:solidFill>
              </a:rPr>
              <a:t> </a:t>
            </a:r>
            <a:r>
              <a:rPr lang="cy-GB" sz="3300" i="1" dirty="0" err="1" smtClean="0">
                <a:solidFill>
                  <a:srgbClr val="0000FF"/>
                </a:solidFill>
              </a:rPr>
              <a:t>being</a:t>
            </a:r>
            <a:r>
              <a:rPr lang="cy-GB" sz="3300" i="1" dirty="0" smtClean="0">
                <a:solidFill>
                  <a:srgbClr val="0000FF"/>
                </a:solidFill>
              </a:rPr>
              <a:t> </a:t>
            </a:r>
            <a:r>
              <a:rPr lang="cy-GB" sz="3300" i="1" dirty="0" err="1" smtClean="0">
                <a:solidFill>
                  <a:srgbClr val="0000FF"/>
                </a:solidFill>
              </a:rPr>
              <a:t>used</a:t>
            </a:r>
            <a:r>
              <a:rPr lang="cy-GB" sz="3300" i="1" dirty="0" smtClean="0">
                <a:solidFill>
                  <a:srgbClr val="0000FF"/>
                </a:solidFill>
              </a:rPr>
              <a:t> </a:t>
            </a:r>
            <a:r>
              <a:rPr lang="cy-GB" sz="3300" i="1" dirty="0" err="1" smtClean="0">
                <a:solidFill>
                  <a:srgbClr val="0000FF"/>
                </a:solidFill>
              </a:rPr>
              <a:t>too</a:t>
            </a:r>
            <a:r>
              <a:rPr lang="cy-GB" sz="3300" i="1" dirty="0" smtClean="0">
                <a:solidFill>
                  <a:srgbClr val="0000FF"/>
                </a:solidFill>
              </a:rPr>
              <a:t> </a:t>
            </a:r>
            <a:r>
              <a:rPr lang="cy-GB" sz="3300" i="1" dirty="0" err="1" smtClean="0">
                <a:solidFill>
                  <a:srgbClr val="0000FF"/>
                </a:solidFill>
              </a:rPr>
              <a:t>broadly</a:t>
            </a:r>
            <a:r>
              <a:rPr lang="cy-GB" sz="3300" i="1" dirty="0" smtClean="0">
                <a:solidFill>
                  <a:srgbClr val="0000FF"/>
                </a:solidFill>
              </a:rPr>
              <a:t> to </a:t>
            </a:r>
            <a:r>
              <a:rPr lang="cy-GB" sz="3300" i="1" dirty="0" err="1" smtClean="0">
                <a:solidFill>
                  <a:srgbClr val="0000FF"/>
                </a:solidFill>
              </a:rPr>
              <a:t>refer</a:t>
            </a:r>
            <a:r>
              <a:rPr lang="cy-GB" sz="3300" i="1" dirty="0" smtClean="0">
                <a:solidFill>
                  <a:srgbClr val="0000FF"/>
                </a:solidFill>
              </a:rPr>
              <a:t> to </a:t>
            </a:r>
            <a:r>
              <a:rPr lang="cy-GB" sz="3300" i="1" dirty="0" err="1" smtClean="0">
                <a:solidFill>
                  <a:srgbClr val="0000FF"/>
                </a:solidFill>
              </a:rPr>
              <a:t>referents</a:t>
            </a:r>
            <a:r>
              <a:rPr lang="cy-GB" sz="3300" i="1" dirty="0" smtClean="0">
                <a:solidFill>
                  <a:srgbClr val="0000FF"/>
                </a:solidFill>
              </a:rPr>
              <a:t> </a:t>
            </a:r>
            <a:r>
              <a:rPr lang="cy-GB" sz="3300" i="1" dirty="0" err="1" smtClean="0">
                <a:solidFill>
                  <a:srgbClr val="0000FF"/>
                </a:solidFill>
              </a:rPr>
              <a:t>that</a:t>
            </a:r>
            <a:r>
              <a:rPr lang="cy-GB" sz="3300" i="1" dirty="0" smtClean="0">
                <a:solidFill>
                  <a:srgbClr val="0000FF"/>
                </a:solidFill>
              </a:rPr>
              <a:t> </a:t>
            </a:r>
            <a:r>
              <a:rPr lang="cy-GB" sz="3300" i="1" dirty="0" err="1" smtClean="0">
                <a:solidFill>
                  <a:srgbClr val="0000FF"/>
                </a:solidFill>
              </a:rPr>
              <a:t>may</a:t>
            </a:r>
            <a:r>
              <a:rPr lang="cy-GB" sz="3300" i="1" dirty="0" smtClean="0">
                <a:solidFill>
                  <a:srgbClr val="0000FF"/>
                </a:solidFill>
              </a:rPr>
              <a:t> be </a:t>
            </a:r>
            <a:r>
              <a:rPr lang="cy-GB" sz="3300" i="1" dirty="0" err="1" smtClean="0">
                <a:solidFill>
                  <a:srgbClr val="0000FF"/>
                </a:solidFill>
              </a:rPr>
              <a:t>similar</a:t>
            </a:r>
            <a:r>
              <a:rPr lang="cy-GB" sz="3300" i="1" dirty="0" smtClean="0">
                <a:solidFill>
                  <a:srgbClr val="0000FF"/>
                </a:solidFill>
              </a:rPr>
              <a:t> </a:t>
            </a:r>
            <a:r>
              <a:rPr lang="cy-GB" sz="3300" i="1" dirty="0" err="1" smtClean="0">
                <a:solidFill>
                  <a:srgbClr val="0000FF"/>
                </a:solidFill>
              </a:rPr>
              <a:t>in</a:t>
            </a:r>
            <a:r>
              <a:rPr lang="cy-GB" sz="3300" i="1" dirty="0" smtClean="0">
                <a:solidFill>
                  <a:srgbClr val="0000FF"/>
                </a:solidFill>
              </a:rPr>
              <a:t> </a:t>
            </a:r>
            <a:r>
              <a:rPr lang="cy-GB" sz="3300" i="1" dirty="0" err="1" smtClean="0">
                <a:solidFill>
                  <a:srgbClr val="0000FF"/>
                </a:solidFill>
              </a:rPr>
              <a:t>perceptual</a:t>
            </a:r>
            <a:r>
              <a:rPr lang="cy-GB" sz="3300" i="1" dirty="0" smtClean="0">
                <a:solidFill>
                  <a:srgbClr val="0000FF"/>
                </a:solidFill>
              </a:rPr>
              <a:t> </a:t>
            </a:r>
            <a:r>
              <a:rPr lang="cy-GB" sz="3300" i="1" dirty="0" err="1" smtClean="0">
                <a:solidFill>
                  <a:srgbClr val="0000FF"/>
                </a:solidFill>
              </a:rPr>
              <a:t>feature</a:t>
            </a:r>
            <a:r>
              <a:rPr lang="cy-GB" sz="3300" i="1" dirty="0" smtClean="0">
                <a:solidFill>
                  <a:srgbClr val="0000FF"/>
                </a:solidFill>
              </a:rPr>
              <a:t> or </a:t>
            </a:r>
            <a:r>
              <a:rPr lang="cy-GB" sz="3300" i="1" dirty="0" err="1" smtClean="0">
                <a:solidFill>
                  <a:srgbClr val="0000FF"/>
                </a:solidFill>
              </a:rPr>
              <a:t>function</a:t>
            </a:r>
            <a:r>
              <a:rPr lang="cy-GB" sz="3300" i="1" dirty="0" smtClean="0">
                <a:solidFill>
                  <a:srgbClr val="0000FF"/>
                </a:solidFill>
              </a:rPr>
              <a:t>” </a:t>
            </a:r>
            <a:r>
              <a:rPr lang="cy-GB" sz="3300" dirty="0" smtClean="0">
                <a:solidFill>
                  <a:srgbClr val="0000FF"/>
                </a:solidFill>
              </a:rPr>
              <a:t>(</a:t>
            </a:r>
            <a:r>
              <a:rPr lang="cy-GB" sz="3300" dirty="0" err="1" smtClean="0">
                <a:solidFill>
                  <a:srgbClr val="0000FF"/>
                </a:solidFill>
              </a:rPr>
              <a:t>Singleton</a:t>
            </a:r>
            <a:r>
              <a:rPr lang="cy-GB" sz="3300" dirty="0" smtClean="0">
                <a:solidFill>
                  <a:srgbClr val="0000FF"/>
                </a:solidFill>
              </a:rPr>
              <a:t> </a:t>
            </a:r>
            <a:r>
              <a:rPr lang="cy-GB" sz="3300" dirty="0" err="1" smtClean="0">
                <a:solidFill>
                  <a:srgbClr val="0000FF"/>
                </a:solidFill>
              </a:rPr>
              <a:t>and</a:t>
            </a:r>
            <a:r>
              <a:rPr lang="cy-GB" sz="3300" dirty="0" smtClean="0">
                <a:solidFill>
                  <a:srgbClr val="0000FF"/>
                </a:solidFill>
              </a:rPr>
              <a:t> </a:t>
            </a:r>
            <a:r>
              <a:rPr lang="cy-GB" sz="3300" dirty="0" err="1" smtClean="0">
                <a:solidFill>
                  <a:srgbClr val="0000FF"/>
                </a:solidFill>
              </a:rPr>
              <a:t>Shulman</a:t>
            </a:r>
            <a:r>
              <a:rPr lang="cy-GB" sz="3300" dirty="0" smtClean="0">
                <a:solidFill>
                  <a:srgbClr val="0000FF"/>
                </a:solidFill>
              </a:rPr>
              <a:t>, 2014, p. 317).</a:t>
            </a:r>
          </a:p>
          <a:p>
            <a:pPr>
              <a:defRPr/>
            </a:pPr>
            <a:r>
              <a:rPr lang="cy-GB" sz="3300" dirty="0" err="1" smtClean="0">
                <a:solidFill>
                  <a:srgbClr val="0000FF"/>
                </a:solidFill>
              </a:rPr>
              <a:t>Overextensions</a:t>
            </a:r>
            <a:r>
              <a:rPr lang="cy-GB" sz="3300" dirty="0" smtClean="0">
                <a:solidFill>
                  <a:srgbClr val="0000FF"/>
                </a:solidFill>
              </a:rPr>
              <a:t> </a:t>
            </a:r>
            <a:r>
              <a:rPr lang="cy-GB" sz="3300" dirty="0" err="1" smtClean="0">
                <a:solidFill>
                  <a:srgbClr val="0000FF"/>
                </a:solidFill>
              </a:rPr>
              <a:t>are</a:t>
            </a:r>
            <a:r>
              <a:rPr lang="cy-GB" sz="3300" dirty="0" smtClean="0">
                <a:solidFill>
                  <a:srgbClr val="0000FF"/>
                </a:solidFill>
              </a:rPr>
              <a:t> </a:t>
            </a:r>
            <a:r>
              <a:rPr lang="cy-GB" sz="3300" dirty="0" err="1" smtClean="0">
                <a:solidFill>
                  <a:srgbClr val="0000FF"/>
                </a:solidFill>
              </a:rPr>
              <a:t>based</a:t>
            </a:r>
            <a:r>
              <a:rPr lang="cy-GB" sz="3300" dirty="0" smtClean="0">
                <a:solidFill>
                  <a:srgbClr val="0000FF"/>
                </a:solidFill>
              </a:rPr>
              <a:t> </a:t>
            </a:r>
            <a:r>
              <a:rPr lang="cy-GB" sz="3300" dirty="0" err="1" smtClean="0">
                <a:solidFill>
                  <a:srgbClr val="0000FF"/>
                </a:solidFill>
              </a:rPr>
              <a:t>on</a:t>
            </a:r>
            <a:r>
              <a:rPr lang="cy-GB" sz="3300" dirty="0" smtClean="0">
                <a:solidFill>
                  <a:srgbClr val="0000FF"/>
                </a:solidFill>
              </a:rPr>
              <a:t>:</a:t>
            </a:r>
          </a:p>
          <a:p>
            <a:pPr>
              <a:buFontTx/>
              <a:buChar char="-"/>
              <a:defRPr/>
            </a:pPr>
            <a:r>
              <a:rPr lang="cy-GB" sz="3300" dirty="0" err="1" smtClean="0">
                <a:solidFill>
                  <a:srgbClr val="0000FF"/>
                </a:solidFill>
              </a:rPr>
              <a:t>physical</a:t>
            </a:r>
            <a:r>
              <a:rPr lang="cy-GB" sz="3300" dirty="0" smtClean="0">
                <a:solidFill>
                  <a:srgbClr val="0000FF"/>
                </a:solidFill>
              </a:rPr>
              <a:t> </a:t>
            </a:r>
            <a:r>
              <a:rPr lang="cy-GB" sz="3300" dirty="0" err="1" smtClean="0">
                <a:solidFill>
                  <a:srgbClr val="0000FF"/>
                </a:solidFill>
              </a:rPr>
              <a:t>qualities</a:t>
            </a:r>
            <a:r>
              <a:rPr lang="cy-GB" sz="3300" dirty="0" smtClean="0">
                <a:solidFill>
                  <a:srgbClr val="0000FF"/>
                </a:solidFill>
              </a:rPr>
              <a:t> of </a:t>
            </a:r>
            <a:r>
              <a:rPr lang="cy-GB" sz="3300" dirty="0" err="1" smtClean="0">
                <a:solidFill>
                  <a:srgbClr val="0000FF"/>
                </a:solidFill>
              </a:rPr>
              <a:t>objects</a:t>
            </a:r>
            <a:endParaRPr lang="cy-GB" sz="3300" dirty="0" smtClean="0">
              <a:solidFill>
                <a:srgbClr val="0000FF"/>
              </a:solidFill>
            </a:endParaRPr>
          </a:p>
          <a:p>
            <a:pPr>
              <a:buFontTx/>
              <a:buChar char="-"/>
              <a:defRPr/>
            </a:pPr>
            <a:r>
              <a:rPr lang="cy-GB" sz="3300" dirty="0" err="1">
                <a:solidFill>
                  <a:srgbClr val="0000FF"/>
                </a:solidFill>
              </a:rPr>
              <a:t>f</a:t>
            </a:r>
            <a:r>
              <a:rPr lang="cy-GB" sz="3300" dirty="0" err="1" smtClean="0">
                <a:solidFill>
                  <a:srgbClr val="0000FF"/>
                </a:solidFill>
              </a:rPr>
              <a:t>eatures</a:t>
            </a:r>
            <a:r>
              <a:rPr lang="cy-GB" sz="3300" dirty="0" smtClean="0">
                <a:solidFill>
                  <a:srgbClr val="0000FF"/>
                </a:solidFill>
              </a:rPr>
              <a:t>, </a:t>
            </a:r>
            <a:r>
              <a:rPr lang="cy-GB" sz="3300" dirty="0" err="1" smtClean="0">
                <a:solidFill>
                  <a:srgbClr val="0000FF"/>
                </a:solidFill>
              </a:rPr>
              <a:t>such</a:t>
            </a:r>
            <a:r>
              <a:rPr lang="cy-GB" sz="3300" dirty="0" smtClean="0">
                <a:solidFill>
                  <a:srgbClr val="0000FF"/>
                </a:solidFill>
              </a:rPr>
              <a:t> as </a:t>
            </a:r>
            <a:r>
              <a:rPr lang="cy-GB" sz="3300" dirty="0" err="1" smtClean="0">
                <a:solidFill>
                  <a:srgbClr val="0000FF"/>
                </a:solidFill>
              </a:rPr>
              <a:t>taste</a:t>
            </a:r>
            <a:r>
              <a:rPr lang="cy-GB" sz="3300" dirty="0" smtClean="0">
                <a:solidFill>
                  <a:srgbClr val="0000FF"/>
                </a:solidFill>
              </a:rPr>
              <a:t>, </a:t>
            </a:r>
            <a:r>
              <a:rPr lang="cy-GB" sz="3300" dirty="0" err="1" smtClean="0">
                <a:solidFill>
                  <a:srgbClr val="0000FF"/>
                </a:solidFill>
              </a:rPr>
              <a:t>sound</a:t>
            </a:r>
            <a:r>
              <a:rPr lang="cy-GB" sz="3300" dirty="0" smtClean="0">
                <a:solidFill>
                  <a:srgbClr val="0000FF"/>
                </a:solidFill>
              </a:rPr>
              <a:t>, </a:t>
            </a:r>
            <a:r>
              <a:rPr lang="cy-GB" sz="3300" dirty="0" err="1" smtClean="0">
                <a:solidFill>
                  <a:srgbClr val="0000FF"/>
                </a:solidFill>
              </a:rPr>
              <a:t>movement</a:t>
            </a:r>
            <a:r>
              <a:rPr lang="cy-GB" sz="3300" dirty="0" smtClean="0">
                <a:solidFill>
                  <a:srgbClr val="0000FF"/>
                </a:solidFill>
              </a:rPr>
              <a:t>, </a:t>
            </a:r>
            <a:r>
              <a:rPr lang="cy-GB" sz="3300" dirty="0" err="1" smtClean="0">
                <a:solidFill>
                  <a:srgbClr val="0000FF"/>
                </a:solidFill>
              </a:rPr>
              <a:t>shape</a:t>
            </a:r>
            <a:r>
              <a:rPr lang="cy-GB" sz="3300" dirty="0" smtClean="0">
                <a:solidFill>
                  <a:srgbClr val="0000FF"/>
                </a:solidFill>
              </a:rPr>
              <a:t>, </a:t>
            </a:r>
            <a:r>
              <a:rPr lang="cy-GB" sz="3300" dirty="0" err="1" smtClean="0">
                <a:solidFill>
                  <a:srgbClr val="0000FF"/>
                </a:solidFill>
              </a:rPr>
              <a:t>size</a:t>
            </a:r>
            <a:r>
              <a:rPr lang="cy-GB" sz="3300" dirty="0" smtClean="0">
                <a:solidFill>
                  <a:srgbClr val="0000FF"/>
                </a:solidFill>
              </a:rPr>
              <a:t> </a:t>
            </a:r>
            <a:r>
              <a:rPr lang="cy-GB" sz="3300" dirty="0" err="1" smtClean="0">
                <a:solidFill>
                  <a:srgbClr val="0000FF"/>
                </a:solidFill>
              </a:rPr>
              <a:t>and</a:t>
            </a:r>
            <a:r>
              <a:rPr lang="cy-GB" sz="3300" dirty="0" smtClean="0">
                <a:solidFill>
                  <a:srgbClr val="0000FF"/>
                </a:solidFill>
              </a:rPr>
              <a:t> </a:t>
            </a:r>
            <a:r>
              <a:rPr lang="cy-GB" sz="3300" dirty="0" err="1" smtClean="0">
                <a:solidFill>
                  <a:srgbClr val="0000FF"/>
                </a:solidFill>
              </a:rPr>
              <a:t>texture</a:t>
            </a:r>
            <a:endParaRPr lang="cy-GB" sz="3300" dirty="0" smtClean="0">
              <a:solidFill>
                <a:srgbClr val="0000FF"/>
              </a:solidFill>
            </a:endParaRPr>
          </a:p>
          <a:p>
            <a:pPr marL="0" indent="0">
              <a:buNone/>
              <a:defRPr/>
            </a:pPr>
            <a:endParaRPr lang="cy-GB" sz="2400" dirty="0">
              <a:solidFill>
                <a:srgbClr val="0000FF"/>
              </a:solidFill>
            </a:endParaRPr>
          </a:p>
        </p:txBody>
      </p:sp>
    </p:spTree>
    <p:extLst>
      <p:ext uri="{BB962C8B-B14F-4D97-AF65-F5344CB8AC3E}">
        <p14:creationId xmlns:p14="http://schemas.microsoft.com/office/powerpoint/2010/main" val="330948855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628650" y="365127"/>
            <a:ext cx="7886700" cy="687609"/>
          </a:xfrm>
        </p:spPr>
        <p:txBody>
          <a:bodyPr>
            <a:noAutofit/>
          </a:bodyPr>
          <a:lstStyle/>
          <a:p>
            <a:r>
              <a:rPr lang="en-GB" altLang="cy-GB" sz="2400" dirty="0" err="1" smtClean="0">
                <a:solidFill>
                  <a:srgbClr val="000000"/>
                </a:solidFill>
                <a:latin typeface="Lucida Sans" panose="020B0602030504020204" pitchFamily="34" charset="0"/>
              </a:rPr>
              <a:t>Esiampl</a:t>
            </a:r>
            <a:r>
              <a:rPr lang="en-GB" altLang="cy-GB" sz="2400" dirty="0" smtClean="0">
                <a:solidFill>
                  <a:srgbClr val="000000"/>
                </a:solidFill>
                <a:latin typeface="Lucida Sans" panose="020B0602030504020204" pitchFamily="34" charset="0"/>
              </a:rPr>
              <a:t/>
            </a:r>
            <a:br>
              <a:rPr lang="en-GB" altLang="cy-GB" sz="2400" dirty="0" smtClean="0">
                <a:solidFill>
                  <a:srgbClr val="000000"/>
                </a:solidFill>
                <a:latin typeface="Lucida Sans" panose="020B0602030504020204" pitchFamily="34" charset="0"/>
              </a:rPr>
            </a:br>
            <a:r>
              <a:rPr lang="en-GB" altLang="cy-GB" sz="2400" dirty="0" smtClean="0">
                <a:solidFill>
                  <a:srgbClr val="0000FF"/>
                </a:solidFill>
                <a:latin typeface="Lucida Sans" panose="020B0602030504020204" pitchFamily="34" charset="0"/>
              </a:rPr>
              <a:t>Example</a:t>
            </a:r>
            <a:endParaRPr lang="cy-GB" altLang="cy-GB" sz="2400" dirty="0" smtClean="0">
              <a:solidFill>
                <a:srgbClr val="0000FF"/>
              </a:solidFill>
              <a:latin typeface="Lucida Sans" panose="020B0602030504020204" pitchFamily="34" charset="0"/>
            </a:endParaRP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0201" y="1844824"/>
            <a:ext cx="4191759" cy="2664296"/>
          </a:xfrm>
        </p:spPr>
      </p:pic>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364089" y="1752968"/>
            <a:ext cx="3020058" cy="2895231"/>
          </a:xfrm>
        </p:spPr>
      </p:pic>
      <p:sp>
        <p:nvSpPr>
          <p:cNvPr id="6" name="TextBox 5"/>
          <p:cNvSpPr txBox="1"/>
          <p:nvPr/>
        </p:nvSpPr>
        <p:spPr>
          <a:xfrm flipH="1">
            <a:off x="1547664" y="4895448"/>
            <a:ext cx="1512168" cy="523220"/>
          </a:xfrm>
          <a:prstGeom prst="rect">
            <a:avLst/>
          </a:prstGeom>
          <a:noFill/>
        </p:spPr>
        <p:txBody>
          <a:bodyPr wrap="square" rtlCol="0">
            <a:spAutoFit/>
          </a:bodyPr>
          <a:lstStyle/>
          <a:p>
            <a:r>
              <a:rPr lang="en-GB" sz="2800" dirty="0" smtClean="0">
                <a:latin typeface="Lucida Sans" panose="020B0602030504020204" pitchFamily="34" charset="0"/>
              </a:rPr>
              <a:t>ci/ </a:t>
            </a:r>
            <a:r>
              <a:rPr lang="en-GB" sz="2800" dirty="0" smtClean="0">
                <a:solidFill>
                  <a:srgbClr val="0000FF"/>
                </a:solidFill>
                <a:latin typeface="Lucida Sans" panose="020B0602030504020204" pitchFamily="34" charset="0"/>
              </a:rPr>
              <a:t>dog</a:t>
            </a:r>
            <a:endParaRPr lang="en-GB" sz="2800" dirty="0">
              <a:solidFill>
                <a:srgbClr val="0000FF"/>
              </a:solidFill>
              <a:latin typeface="Lucida Sans" panose="020B0602030504020204" pitchFamily="34" charset="0"/>
            </a:endParaRPr>
          </a:p>
        </p:txBody>
      </p:sp>
      <p:sp>
        <p:nvSpPr>
          <p:cNvPr id="7" name="TextBox 6"/>
          <p:cNvSpPr txBox="1"/>
          <p:nvPr/>
        </p:nvSpPr>
        <p:spPr>
          <a:xfrm flipH="1">
            <a:off x="6228184" y="4895448"/>
            <a:ext cx="1656184" cy="523220"/>
          </a:xfrm>
          <a:prstGeom prst="rect">
            <a:avLst/>
          </a:prstGeom>
          <a:noFill/>
        </p:spPr>
        <p:txBody>
          <a:bodyPr wrap="square" rtlCol="0">
            <a:spAutoFit/>
          </a:bodyPr>
          <a:lstStyle/>
          <a:p>
            <a:r>
              <a:rPr lang="en-GB" sz="2800" dirty="0">
                <a:latin typeface="Lucida Sans" panose="020B0602030504020204" pitchFamily="34" charset="0"/>
              </a:rPr>
              <a:t>ci/ </a:t>
            </a:r>
            <a:r>
              <a:rPr lang="en-GB" sz="2800" dirty="0">
                <a:solidFill>
                  <a:srgbClr val="0000FF"/>
                </a:solidFill>
                <a:latin typeface="Lucida Sans" panose="020B0602030504020204" pitchFamily="34" charset="0"/>
              </a:rPr>
              <a:t>dog</a:t>
            </a:r>
          </a:p>
        </p:txBody>
      </p:sp>
    </p:spTree>
    <p:extLst>
      <p:ext uri="{BB962C8B-B14F-4D97-AF65-F5344CB8AC3E}">
        <p14:creationId xmlns:p14="http://schemas.microsoft.com/office/powerpoint/2010/main" val="332042537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p:cNvSpPr>
            <a:spLocks noGrp="1" noChangeArrowheads="1"/>
          </p:cNvSpPr>
          <p:nvPr>
            <p:ph type="title"/>
          </p:nvPr>
        </p:nvSpPr>
        <p:spPr/>
        <p:txBody>
          <a:bodyPr/>
          <a:lstStyle/>
          <a:p>
            <a:pPr algn="l" eaLnBrk="1" hangingPunct="1"/>
            <a:r>
              <a:rPr lang="cy-GB" altLang="cy-GB" sz="3600" smtClean="0">
                <a:latin typeface="Lucida Sans" panose="020B0602030504020204" pitchFamily="34" charset="0"/>
              </a:rPr>
              <a:t>Beth sydd yn y llun?</a:t>
            </a:r>
            <a:r>
              <a:rPr lang="en-GB" altLang="cy-GB" sz="3600" smtClean="0">
                <a:latin typeface="Lucida Sans" panose="020B0602030504020204" pitchFamily="34" charset="0"/>
              </a:rPr>
              <a:t/>
            </a:r>
            <a:br>
              <a:rPr lang="en-GB" altLang="cy-GB" sz="3600" smtClean="0">
                <a:latin typeface="Lucida Sans" panose="020B0602030504020204" pitchFamily="34" charset="0"/>
              </a:rPr>
            </a:br>
            <a:r>
              <a:rPr lang="en-GB" altLang="cy-GB" sz="3600" smtClean="0">
                <a:solidFill>
                  <a:srgbClr val="0000FF"/>
                </a:solidFill>
                <a:latin typeface="Lucida Sans" panose="020B0602030504020204" pitchFamily="34" charset="0"/>
              </a:rPr>
              <a:t>What is in the picture?</a:t>
            </a:r>
          </a:p>
        </p:txBody>
      </p:sp>
      <p:pic>
        <p:nvPicPr>
          <p:cNvPr id="33795" name="Picture 5"/>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00063" y="2276475"/>
            <a:ext cx="3651250" cy="2881313"/>
          </a:xfrm>
          <a:noFill/>
        </p:spPr>
      </p:pic>
      <p:pic>
        <p:nvPicPr>
          <p:cNvPr id="33796"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59338" y="2276475"/>
            <a:ext cx="3871912" cy="3024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1331825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lgn="l"/>
            <a:r>
              <a:rPr lang="en-GB" altLang="cy-GB" sz="3600" smtClean="0">
                <a:solidFill>
                  <a:srgbClr val="000000"/>
                </a:solidFill>
                <a:latin typeface="Lucida Sans" panose="020B0602030504020204" pitchFamily="34" charset="0"/>
              </a:rPr>
              <a:t>Beth yw </a:t>
            </a:r>
            <a:r>
              <a:rPr lang="en-GB" altLang="cy-GB" sz="3600" i="1" smtClean="0">
                <a:solidFill>
                  <a:srgbClr val="000000"/>
                </a:solidFill>
                <a:latin typeface="Lucida Sans" panose="020B0602030504020204" pitchFamily="34" charset="0"/>
              </a:rPr>
              <a:t>gavagai</a:t>
            </a:r>
            <a:r>
              <a:rPr lang="en-GB" altLang="cy-GB" sz="3600" smtClean="0">
                <a:solidFill>
                  <a:srgbClr val="000000"/>
                </a:solidFill>
                <a:latin typeface="Lucida Sans" panose="020B0602030504020204" pitchFamily="34" charset="0"/>
              </a:rPr>
              <a:t>?</a:t>
            </a:r>
            <a:br>
              <a:rPr lang="en-GB" altLang="cy-GB" sz="3600" smtClean="0">
                <a:solidFill>
                  <a:srgbClr val="000000"/>
                </a:solidFill>
                <a:latin typeface="Lucida Sans" panose="020B0602030504020204" pitchFamily="34" charset="0"/>
              </a:rPr>
            </a:br>
            <a:r>
              <a:rPr lang="en-GB" altLang="cy-GB" sz="3600" smtClean="0">
                <a:solidFill>
                  <a:srgbClr val="0000FF"/>
                </a:solidFill>
                <a:latin typeface="Lucida Sans" panose="020B0602030504020204" pitchFamily="34" charset="0"/>
              </a:rPr>
              <a:t>What is (a) </a:t>
            </a:r>
            <a:r>
              <a:rPr lang="en-GB" altLang="cy-GB" sz="3600" i="1" smtClean="0">
                <a:solidFill>
                  <a:srgbClr val="0000FF"/>
                </a:solidFill>
                <a:latin typeface="Lucida Sans" panose="020B0602030504020204" pitchFamily="34" charset="0"/>
              </a:rPr>
              <a:t>gavagai</a:t>
            </a:r>
            <a:r>
              <a:rPr lang="en-GB" altLang="cy-GB" sz="3600" smtClean="0">
                <a:solidFill>
                  <a:srgbClr val="0000FF"/>
                </a:solidFill>
                <a:latin typeface="Lucida Sans" panose="020B0602030504020204" pitchFamily="34" charset="0"/>
              </a:rPr>
              <a:t>?</a:t>
            </a:r>
            <a:endParaRPr lang="cy-GB" altLang="cy-GB" sz="360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628650" y="1825625"/>
            <a:ext cx="3886200" cy="3619599"/>
          </a:xfrm>
        </p:spPr>
        <p:txBody>
          <a:bodyPr>
            <a:normAutofit fontScale="92500" lnSpcReduction="20000"/>
          </a:bodyPr>
          <a:lstStyle/>
          <a:p>
            <a:pPr eaLnBrk="1" hangingPunct="1">
              <a:defRPr/>
            </a:pPr>
            <a:r>
              <a:rPr lang="cy-GB" altLang="cy-GB" sz="2400" dirty="0" smtClean="0">
                <a:solidFill>
                  <a:srgbClr val="000000"/>
                </a:solidFill>
                <a:latin typeface="Lucida Sans" panose="020B0602040502020204" pitchFamily="34" charset="0"/>
              </a:rPr>
              <a:t>Cwningen?</a:t>
            </a:r>
          </a:p>
          <a:p>
            <a:pPr eaLnBrk="1" hangingPunct="1">
              <a:defRPr/>
            </a:pPr>
            <a:r>
              <a:rPr lang="cy-GB" altLang="cy-GB" sz="2400" dirty="0" smtClean="0">
                <a:solidFill>
                  <a:srgbClr val="000000"/>
                </a:solidFill>
                <a:latin typeface="Lucida Sans" panose="020B0602040502020204" pitchFamily="34" charset="0"/>
              </a:rPr>
              <a:t>Mwy nag un cwningen?</a:t>
            </a:r>
          </a:p>
          <a:p>
            <a:pPr eaLnBrk="1" hangingPunct="1">
              <a:defRPr/>
            </a:pPr>
            <a:r>
              <a:rPr lang="cy-GB" altLang="cy-GB" sz="2400" dirty="0" smtClean="0">
                <a:solidFill>
                  <a:srgbClr val="000000"/>
                </a:solidFill>
                <a:latin typeface="Lucida Sans" panose="020B0602040502020204" pitchFamily="34" charset="0"/>
              </a:rPr>
              <a:t>Cwningen mewn cae?</a:t>
            </a:r>
          </a:p>
          <a:p>
            <a:pPr eaLnBrk="1" hangingPunct="1">
              <a:defRPr/>
            </a:pPr>
            <a:r>
              <a:rPr lang="cy-GB" altLang="cy-GB" sz="2400" dirty="0" smtClean="0">
                <a:solidFill>
                  <a:srgbClr val="000000"/>
                </a:solidFill>
                <a:latin typeface="Lucida Sans" panose="020B0602040502020204" pitchFamily="34" charset="0"/>
              </a:rPr>
              <a:t>Mwy nag un cwningen mewn cae?</a:t>
            </a:r>
          </a:p>
          <a:p>
            <a:pPr eaLnBrk="1" hangingPunct="1">
              <a:defRPr/>
            </a:pPr>
            <a:r>
              <a:rPr lang="cy-GB" altLang="cy-GB" sz="2400" dirty="0" smtClean="0">
                <a:solidFill>
                  <a:srgbClr val="000000"/>
                </a:solidFill>
                <a:latin typeface="Lucida Sans" panose="020B0602040502020204" pitchFamily="34" charset="0"/>
              </a:rPr>
              <a:t>Cae?</a:t>
            </a:r>
          </a:p>
          <a:p>
            <a:pPr eaLnBrk="1" hangingPunct="1">
              <a:defRPr/>
            </a:pPr>
            <a:r>
              <a:rPr lang="cy-GB" altLang="cy-GB" sz="2400" dirty="0" smtClean="0">
                <a:solidFill>
                  <a:srgbClr val="000000"/>
                </a:solidFill>
                <a:latin typeface="Lucida Sans" panose="020B0602040502020204" pitchFamily="34" charset="0"/>
              </a:rPr>
              <a:t>Craffter? Bod yn effro?</a:t>
            </a:r>
          </a:p>
          <a:p>
            <a:pPr eaLnBrk="1" hangingPunct="1">
              <a:defRPr/>
            </a:pPr>
            <a:r>
              <a:rPr lang="cy-GB" altLang="cy-GB" sz="2400" dirty="0" smtClean="0">
                <a:solidFill>
                  <a:srgbClr val="000000"/>
                </a:solidFill>
                <a:latin typeface="Lucida Sans" panose="020B0602040502020204" pitchFamily="34" charset="0"/>
              </a:rPr>
              <a:t>Cwningod mewn bocs?</a:t>
            </a:r>
          </a:p>
          <a:p>
            <a:pPr eaLnBrk="1" hangingPunct="1">
              <a:defRPr/>
            </a:pPr>
            <a:r>
              <a:rPr lang="cy-GB" altLang="cy-GB" sz="2400" dirty="0" smtClean="0">
                <a:solidFill>
                  <a:srgbClr val="000000"/>
                </a:solidFill>
                <a:latin typeface="Lucida Sans" panose="020B0602040502020204" pitchFamily="34" charset="0"/>
              </a:rPr>
              <a:t>Cwningod bach?</a:t>
            </a:r>
          </a:p>
          <a:p>
            <a:pPr eaLnBrk="1" hangingPunct="1">
              <a:defRPr/>
            </a:pPr>
            <a:r>
              <a:rPr lang="cy-GB" altLang="cy-GB" sz="2400" dirty="0" smtClean="0">
                <a:solidFill>
                  <a:srgbClr val="000000"/>
                </a:solidFill>
                <a:latin typeface="Lucida Sans" panose="020B0602040502020204" pitchFamily="34" charset="0"/>
              </a:rPr>
              <a:t>Cwningen fach?</a:t>
            </a:r>
          </a:p>
          <a:p>
            <a:pPr marL="0" indent="0">
              <a:buFontTx/>
              <a:buNone/>
              <a:defRPr/>
            </a:pPr>
            <a:endParaRPr lang="cy-GB" dirty="0"/>
          </a:p>
        </p:txBody>
      </p:sp>
      <p:sp>
        <p:nvSpPr>
          <p:cNvPr id="4" name="Content Placeholder 3"/>
          <p:cNvSpPr>
            <a:spLocks noGrp="1"/>
          </p:cNvSpPr>
          <p:nvPr>
            <p:ph sz="half" idx="2"/>
          </p:nvPr>
        </p:nvSpPr>
        <p:spPr/>
        <p:txBody>
          <a:bodyPr>
            <a:normAutofit fontScale="92500" lnSpcReduction="20000"/>
          </a:bodyPr>
          <a:lstStyle/>
          <a:p>
            <a:pPr eaLnBrk="1" hangingPunct="1">
              <a:defRPr/>
            </a:pPr>
            <a:r>
              <a:rPr lang="en-GB" altLang="cy-GB" sz="2400" dirty="0">
                <a:solidFill>
                  <a:srgbClr val="0000FF"/>
                </a:solidFill>
                <a:latin typeface="Lucida Sans" panose="020B0602040502020204" pitchFamily="34" charset="0"/>
              </a:rPr>
              <a:t>A rabbit</a:t>
            </a:r>
          </a:p>
          <a:p>
            <a:pPr eaLnBrk="1" hangingPunct="1">
              <a:defRPr/>
            </a:pPr>
            <a:r>
              <a:rPr lang="en-GB" altLang="cy-GB" sz="2400" dirty="0">
                <a:solidFill>
                  <a:srgbClr val="0000FF"/>
                </a:solidFill>
                <a:latin typeface="Lucida Sans" panose="020B0602040502020204" pitchFamily="34" charset="0"/>
              </a:rPr>
              <a:t>More than one rabbit?</a:t>
            </a:r>
          </a:p>
          <a:p>
            <a:pPr eaLnBrk="1" hangingPunct="1">
              <a:defRPr/>
            </a:pPr>
            <a:r>
              <a:rPr lang="en-GB" altLang="cy-GB" sz="2400" dirty="0">
                <a:solidFill>
                  <a:srgbClr val="0000FF"/>
                </a:solidFill>
                <a:latin typeface="Lucida Sans" panose="020B0602040502020204" pitchFamily="34" charset="0"/>
              </a:rPr>
              <a:t>A rabbit in a field?</a:t>
            </a:r>
          </a:p>
          <a:p>
            <a:pPr eaLnBrk="1" hangingPunct="1">
              <a:defRPr/>
            </a:pPr>
            <a:r>
              <a:rPr lang="en-GB" altLang="cy-GB" sz="2400" dirty="0">
                <a:solidFill>
                  <a:srgbClr val="0000FF"/>
                </a:solidFill>
                <a:latin typeface="Lucida Sans" panose="020B0602040502020204" pitchFamily="34" charset="0"/>
              </a:rPr>
              <a:t>More than one rabbit in a field?</a:t>
            </a:r>
          </a:p>
          <a:p>
            <a:pPr eaLnBrk="1" hangingPunct="1">
              <a:defRPr/>
            </a:pPr>
            <a:r>
              <a:rPr lang="en-GB" altLang="cy-GB" sz="2400" dirty="0">
                <a:solidFill>
                  <a:srgbClr val="0000FF"/>
                </a:solidFill>
                <a:latin typeface="Lucida Sans" panose="020B0602040502020204" pitchFamily="34" charset="0"/>
              </a:rPr>
              <a:t>A field?</a:t>
            </a:r>
          </a:p>
          <a:p>
            <a:pPr eaLnBrk="1" hangingPunct="1">
              <a:defRPr/>
            </a:pPr>
            <a:r>
              <a:rPr lang="en-GB" altLang="cy-GB" sz="2400" dirty="0">
                <a:solidFill>
                  <a:srgbClr val="0000FF"/>
                </a:solidFill>
                <a:latin typeface="Lucida Sans" panose="020B0602040502020204" pitchFamily="34" charset="0"/>
              </a:rPr>
              <a:t>Alertness?</a:t>
            </a:r>
          </a:p>
          <a:p>
            <a:pPr eaLnBrk="1" hangingPunct="1">
              <a:defRPr/>
            </a:pPr>
            <a:r>
              <a:rPr lang="en-GB" altLang="cy-GB" sz="2400" dirty="0">
                <a:solidFill>
                  <a:srgbClr val="0000FF"/>
                </a:solidFill>
                <a:latin typeface="Lucida Sans" panose="020B0602040502020204" pitchFamily="34" charset="0"/>
              </a:rPr>
              <a:t>Rabbits in a box?</a:t>
            </a:r>
          </a:p>
          <a:p>
            <a:pPr eaLnBrk="1" hangingPunct="1">
              <a:defRPr/>
            </a:pPr>
            <a:r>
              <a:rPr lang="en-GB" altLang="cy-GB" sz="2400" dirty="0">
                <a:solidFill>
                  <a:srgbClr val="0000FF"/>
                </a:solidFill>
                <a:latin typeface="Lucida Sans" panose="020B0602040502020204" pitchFamily="34" charset="0"/>
              </a:rPr>
              <a:t>Baby rabbits?</a:t>
            </a:r>
          </a:p>
          <a:p>
            <a:pPr eaLnBrk="1" hangingPunct="1">
              <a:defRPr/>
            </a:pPr>
            <a:r>
              <a:rPr lang="en-GB" altLang="cy-GB" sz="2400" dirty="0">
                <a:solidFill>
                  <a:srgbClr val="0000FF"/>
                </a:solidFill>
                <a:latin typeface="Lucida Sans" panose="020B0602040502020204" pitchFamily="34" charset="0"/>
              </a:rPr>
              <a:t>Baby rabbit?</a:t>
            </a:r>
          </a:p>
          <a:p>
            <a:pPr marL="0" indent="0">
              <a:buFontTx/>
              <a:buNone/>
              <a:defRPr/>
            </a:pPr>
            <a:endParaRPr lang="cy-GB" dirty="0"/>
          </a:p>
        </p:txBody>
      </p:sp>
    </p:spTree>
    <p:extLst>
      <p:ext uri="{BB962C8B-B14F-4D97-AF65-F5344CB8AC3E}">
        <p14:creationId xmlns:p14="http://schemas.microsoft.com/office/powerpoint/2010/main" val="103677599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lgn="l"/>
            <a:r>
              <a:rPr lang="cy-GB" altLang="cy-GB" sz="3600" smtClean="0">
                <a:solidFill>
                  <a:srgbClr val="000000"/>
                </a:solidFill>
                <a:latin typeface="Lucida Sans" panose="020B0602030504020204" pitchFamily="34" charset="0"/>
              </a:rPr>
              <a:t>Beth yw hwn?</a:t>
            </a:r>
            <a:r>
              <a:rPr lang="en-GB" altLang="cy-GB" sz="3600" smtClean="0">
                <a:solidFill>
                  <a:srgbClr val="000000"/>
                </a:solidFill>
                <a:latin typeface="Lucida Sans" panose="020B0602030504020204" pitchFamily="34" charset="0"/>
              </a:rPr>
              <a:t/>
            </a:r>
            <a:br>
              <a:rPr lang="en-GB" altLang="cy-GB" sz="3600" smtClean="0">
                <a:solidFill>
                  <a:srgbClr val="000000"/>
                </a:solidFill>
                <a:latin typeface="Lucida Sans" panose="020B0602030504020204" pitchFamily="34" charset="0"/>
              </a:rPr>
            </a:br>
            <a:r>
              <a:rPr lang="en-GB" altLang="cy-GB" sz="3600" smtClean="0">
                <a:solidFill>
                  <a:srgbClr val="0000FF"/>
                </a:solidFill>
                <a:latin typeface="Lucida Sans" panose="020B0602030504020204" pitchFamily="34" charset="0"/>
              </a:rPr>
              <a:t>What is this?</a:t>
            </a:r>
            <a:endParaRPr lang="cy-GB" altLang="cy-GB" sz="3600" smtClean="0">
              <a:solidFill>
                <a:srgbClr val="0000FF"/>
              </a:solidFill>
              <a:latin typeface="Lucida Sans" panose="020B0602030504020204" pitchFamily="34" charset="0"/>
            </a:endParaRPr>
          </a:p>
        </p:txBody>
      </p:sp>
      <p:pic>
        <p:nvPicPr>
          <p:cNvPr id="37891"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879725" y="1827213"/>
            <a:ext cx="3384550" cy="4071937"/>
          </a:xfrm>
          <a:noFill/>
        </p:spPr>
      </p:pic>
    </p:spTree>
    <p:extLst>
      <p:ext uri="{BB962C8B-B14F-4D97-AF65-F5344CB8AC3E}">
        <p14:creationId xmlns:p14="http://schemas.microsoft.com/office/powerpoint/2010/main" val="6098301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457200" y="260350"/>
            <a:ext cx="8229600" cy="792163"/>
          </a:xfrm>
        </p:spPr>
        <p:txBody>
          <a:bodyPr>
            <a:normAutofit fontScale="90000"/>
          </a:bodyPr>
          <a:lstStyle/>
          <a:p>
            <a:pPr algn="l" eaLnBrk="1" hangingPunct="1"/>
            <a:r>
              <a:rPr lang="en-GB" altLang="cy-GB" sz="2800" smtClean="0">
                <a:latin typeface="Lucida Sans" panose="020B0602030504020204" pitchFamily="34" charset="0"/>
              </a:rPr>
              <a:t>Cyfeiriadau</a:t>
            </a:r>
            <a:br>
              <a:rPr lang="en-GB" altLang="cy-GB" sz="2800" smtClean="0">
                <a:latin typeface="Lucida Sans" panose="020B0602030504020204" pitchFamily="34" charset="0"/>
              </a:rPr>
            </a:br>
            <a:r>
              <a:rPr lang="en-GB" altLang="cy-GB" sz="2800" smtClean="0">
                <a:solidFill>
                  <a:srgbClr val="0000FF"/>
                </a:solidFill>
                <a:latin typeface="Lucida Sans" panose="020B0602030504020204" pitchFamily="34" charset="0"/>
              </a:rPr>
              <a:t>References</a:t>
            </a:r>
            <a:endParaRPr lang="cy-GB" altLang="cy-GB" sz="2800" smtClean="0">
              <a:solidFill>
                <a:srgbClr val="0000FF"/>
              </a:solidFill>
              <a:latin typeface="Lucida Sans" panose="020B0602030504020204" pitchFamily="34" charset="0"/>
            </a:endParaRPr>
          </a:p>
        </p:txBody>
      </p:sp>
      <p:sp>
        <p:nvSpPr>
          <p:cNvPr id="26627" name="Content Placeholder 4"/>
          <p:cNvSpPr>
            <a:spLocks noGrp="1"/>
          </p:cNvSpPr>
          <p:nvPr>
            <p:ph idx="1"/>
          </p:nvPr>
        </p:nvSpPr>
        <p:spPr>
          <a:xfrm>
            <a:off x="179512" y="1125538"/>
            <a:ext cx="8928992" cy="5000625"/>
          </a:xfrm>
        </p:spPr>
        <p:txBody>
          <a:bodyPr>
            <a:normAutofit/>
          </a:bodyPr>
          <a:lstStyle/>
          <a:p>
            <a:pPr marL="0" indent="0" eaLnBrk="1" hangingPunct="1">
              <a:buFontTx/>
              <a:buNone/>
            </a:pPr>
            <a:r>
              <a:rPr lang="en-GB" altLang="cy-GB" sz="1300" dirty="0" smtClean="0">
                <a:latin typeface="Lucida Sans" panose="020B0602030504020204" pitchFamily="34" charset="0"/>
              </a:rPr>
              <a:t>Ambridge, B. a </a:t>
            </a:r>
            <a:r>
              <a:rPr lang="en-GB" altLang="cy-GB" sz="1300" dirty="0" err="1" smtClean="0">
                <a:latin typeface="Lucida Sans" panose="020B0602030504020204" pitchFamily="34" charset="0"/>
              </a:rPr>
              <a:t>Lieven</a:t>
            </a:r>
            <a:r>
              <a:rPr lang="en-GB" altLang="cy-GB" sz="1300" dirty="0" smtClean="0">
                <a:latin typeface="Lucida Sans" panose="020B0602030504020204" pitchFamily="34" charset="0"/>
              </a:rPr>
              <a:t>, E. V. M. (2011) </a:t>
            </a:r>
            <a:r>
              <a:rPr lang="en-GB" altLang="cy-GB" sz="1300" i="1" dirty="0" smtClean="0">
                <a:latin typeface="Lucida Sans" panose="020B0602030504020204" pitchFamily="34" charset="0"/>
              </a:rPr>
              <a:t>Child language acquisition: Contrasting theoretical approaches. </a:t>
            </a:r>
            <a:r>
              <a:rPr lang="en-GB" altLang="cy-GB" sz="1300" dirty="0" smtClean="0">
                <a:latin typeface="Lucida Sans" panose="020B0602030504020204" pitchFamily="34" charset="0"/>
              </a:rPr>
              <a:t>Cambridge: Cambridge University Press.</a:t>
            </a:r>
          </a:p>
          <a:p>
            <a:pPr marL="0" indent="0">
              <a:buNone/>
            </a:pPr>
            <a:r>
              <a:rPr lang="en-GB" altLang="cy-GB" sz="1300" dirty="0" smtClean="0">
                <a:latin typeface="Lucida Sans" panose="020B0602030504020204" pitchFamily="34" charset="0"/>
              </a:rPr>
              <a:t>Crowley, K. (2017) </a:t>
            </a:r>
            <a:r>
              <a:rPr lang="en-GB" altLang="cy-GB" sz="1300" i="1" dirty="0" smtClean="0">
                <a:latin typeface="Lucida Sans" panose="020B0602030504020204" pitchFamily="34" charset="0"/>
              </a:rPr>
              <a:t>Child development: A practical introduction. </a:t>
            </a:r>
            <a:r>
              <a:rPr lang="en-GB" altLang="cy-GB" sz="1300" dirty="0">
                <a:latin typeface="Lucida Sans" panose="020B0602030504020204" pitchFamily="34" charset="0"/>
              </a:rPr>
              <a:t>London: Sage Publications Ltd.</a:t>
            </a:r>
            <a:endParaRPr lang="en-GB" altLang="cy-GB" sz="1300" dirty="0" smtClean="0">
              <a:latin typeface="Lucida Sans" panose="020B0602030504020204" pitchFamily="34" charset="0"/>
            </a:endParaRPr>
          </a:p>
          <a:p>
            <a:pPr marL="0" indent="0" eaLnBrk="1" hangingPunct="1">
              <a:buFontTx/>
              <a:buNone/>
            </a:pPr>
            <a:r>
              <a:rPr lang="en-GB" altLang="cy-GB" sz="1300" dirty="0" err="1" smtClean="0">
                <a:latin typeface="Lucida Sans" panose="020B0602030504020204" pitchFamily="34" charset="0"/>
              </a:rPr>
              <a:t>Dimitrova</a:t>
            </a:r>
            <a:r>
              <a:rPr lang="en-GB" altLang="cy-GB" sz="1300" dirty="0" smtClean="0">
                <a:latin typeface="Lucida Sans" panose="020B0602030504020204" pitchFamily="34" charset="0"/>
              </a:rPr>
              <a:t>, D. S. (2013) ‘Highlights of prenatal education at the school for parents Varna,’ </a:t>
            </a:r>
            <a:r>
              <a:rPr lang="en-GB" altLang="cy-GB" sz="1300" i="1" dirty="0" err="1" smtClean="0">
                <a:latin typeface="Lucida Sans" panose="020B0602030504020204" pitchFamily="34" charset="0"/>
              </a:rPr>
              <a:t>Webmed</a:t>
            </a:r>
            <a:r>
              <a:rPr lang="en-GB" altLang="cy-GB" sz="1300" i="1" dirty="0" smtClean="0">
                <a:latin typeface="Lucida Sans" panose="020B0602030504020204" pitchFamily="34" charset="0"/>
              </a:rPr>
              <a:t> Central Psychology, </a:t>
            </a:r>
            <a:r>
              <a:rPr lang="en-GB" altLang="cy-GB" sz="1300" dirty="0" smtClean="0">
                <a:latin typeface="Lucida Sans" panose="020B0602030504020204" pitchFamily="34" charset="0"/>
              </a:rPr>
              <a:t>4, 1, pp. 1-4. [On-line]. Available from: </a:t>
            </a:r>
            <a:r>
              <a:rPr lang="en-GB" altLang="cy-GB" sz="1300" dirty="0" smtClean="0">
                <a:latin typeface="Lucida Sans" panose="020B0602030504020204" pitchFamily="34" charset="0"/>
                <a:hlinkClick r:id="rId3"/>
              </a:rPr>
              <a:t>http://www.webmedcentral.com/wmcpdf/Article_WMC003959.pdf</a:t>
            </a:r>
            <a:r>
              <a:rPr lang="en-GB" altLang="cy-GB" sz="1300" dirty="0" smtClean="0">
                <a:latin typeface="Lucida Sans" panose="020B0602030504020204" pitchFamily="34" charset="0"/>
              </a:rPr>
              <a:t> [Accessed: December 2 2013].</a:t>
            </a:r>
          </a:p>
          <a:p>
            <a:pPr marL="0" indent="0" eaLnBrk="1" hangingPunct="1">
              <a:buFontTx/>
              <a:buNone/>
            </a:pPr>
            <a:r>
              <a:rPr lang="en-GB" altLang="cy-GB" sz="1300" dirty="0" smtClean="0">
                <a:latin typeface="Lucida Sans" panose="020B0602030504020204" pitchFamily="34" charset="0"/>
              </a:rPr>
              <a:t>Foster-Cohen, S. H. (1999) </a:t>
            </a:r>
            <a:r>
              <a:rPr lang="en-GB" altLang="cy-GB" sz="1300" i="1" dirty="0" smtClean="0">
                <a:latin typeface="Lucida Sans" panose="020B0602030504020204" pitchFamily="34" charset="0"/>
              </a:rPr>
              <a:t>An introduction to child language development. </a:t>
            </a:r>
            <a:r>
              <a:rPr lang="en-GB" altLang="cy-GB" sz="1300" dirty="0" smtClean="0">
                <a:latin typeface="Lucida Sans" panose="020B0602030504020204" pitchFamily="34" charset="0"/>
              </a:rPr>
              <a:t>Essex: Pearson Education.</a:t>
            </a:r>
          </a:p>
          <a:p>
            <a:pPr marL="0" indent="0" eaLnBrk="1" hangingPunct="1">
              <a:buFontTx/>
              <a:buNone/>
            </a:pPr>
            <a:r>
              <a:rPr lang="en-GB" altLang="cy-GB" sz="1300" dirty="0" err="1" smtClean="0">
                <a:latin typeface="Lucida Sans" panose="020B0602030504020204" pitchFamily="34" charset="0"/>
              </a:rPr>
              <a:t>Gopnik</a:t>
            </a:r>
            <a:r>
              <a:rPr lang="en-GB" altLang="cy-GB" sz="1300" dirty="0" smtClean="0">
                <a:latin typeface="Lucida Sans" panose="020B0602030504020204" pitchFamily="34" charset="0"/>
              </a:rPr>
              <a:t>, A., </a:t>
            </a:r>
            <a:r>
              <a:rPr lang="en-GB" altLang="cy-GB" sz="1300" dirty="0" err="1" smtClean="0">
                <a:latin typeface="Lucida Sans" panose="020B0602030504020204" pitchFamily="34" charset="0"/>
              </a:rPr>
              <a:t>Meltzoff</a:t>
            </a:r>
            <a:r>
              <a:rPr lang="en-GB" altLang="cy-GB" sz="1300" dirty="0" smtClean="0">
                <a:latin typeface="Lucida Sans" panose="020B0602030504020204" pitchFamily="34" charset="0"/>
              </a:rPr>
              <a:t>, A. N. a </a:t>
            </a:r>
            <a:r>
              <a:rPr lang="en-GB" altLang="cy-GB" sz="1300" dirty="0" err="1" smtClean="0">
                <a:latin typeface="Lucida Sans" panose="020B0602030504020204" pitchFamily="34" charset="0"/>
              </a:rPr>
              <a:t>Kuhl</a:t>
            </a:r>
            <a:r>
              <a:rPr lang="en-GB" altLang="cy-GB" sz="1300" dirty="0" smtClean="0">
                <a:latin typeface="Lucida Sans" panose="020B0602030504020204" pitchFamily="34" charset="0"/>
              </a:rPr>
              <a:t>, P. K. (1999) </a:t>
            </a:r>
            <a:r>
              <a:rPr lang="en-GB" altLang="cy-GB" sz="1300" i="1" dirty="0" smtClean="0">
                <a:latin typeface="Lucida Sans" panose="020B0602030504020204" pitchFamily="34" charset="0"/>
              </a:rPr>
              <a:t>The scientist in the crib: What early learning tells us about the mind. </a:t>
            </a:r>
            <a:r>
              <a:rPr lang="en-GB" altLang="cy-GB" sz="1300" dirty="0" smtClean="0">
                <a:latin typeface="Lucida Sans" panose="020B0602030504020204" pitchFamily="34" charset="0"/>
              </a:rPr>
              <a:t>New York: Harper Perennial.</a:t>
            </a:r>
          </a:p>
          <a:p>
            <a:pPr marL="0" indent="0" eaLnBrk="1" hangingPunct="1">
              <a:buFontTx/>
              <a:buNone/>
            </a:pPr>
            <a:r>
              <a:rPr lang="en-GB" altLang="cy-GB" sz="1300" dirty="0" err="1" smtClean="0">
                <a:latin typeface="Lucida Sans" panose="020B0602030504020204" pitchFamily="34" charset="0"/>
              </a:rPr>
              <a:t>Lightbrown</a:t>
            </a:r>
            <a:r>
              <a:rPr lang="en-GB" altLang="cy-GB" sz="1300" dirty="0" smtClean="0">
                <a:latin typeface="Lucida Sans" panose="020B0602030504020204" pitchFamily="34" charset="0"/>
              </a:rPr>
              <a:t>, P. M. a </a:t>
            </a:r>
            <a:r>
              <a:rPr lang="en-GB" altLang="cy-GB" sz="1300" dirty="0" err="1" smtClean="0">
                <a:latin typeface="Lucida Sans" panose="020B0602030504020204" pitchFamily="34" charset="0"/>
              </a:rPr>
              <a:t>Spada</a:t>
            </a:r>
            <a:r>
              <a:rPr lang="en-GB" altLang="cy-GB" sz="1300" dirty="0" smtClean="0">
                <a:latin typeface="Lucida Sans" panose="020B0602030504020204" pitchFamily="34" charset="0"/>
              </a:rPr>
              <a:t>, N. (2013) </a:t>
            </a:r>
            <a:r>
              <a:rPr lang="en-GB" altLang="cy-GB" sz="1300" i="1" dirty="0" smtClean="0">
                <a:latin typeface="Lucida Sans" panose="020B0602030504020204" pitchFamily="34" charset="0"/>
              </a:rPr>
              <a:t>How languages are learned. </a:t>
            </a:r>
            <a:r>
              <a:rPr lang="en-GB" altLang="cy-GB" sz="1300" dirty="0" smtClean="0">
                <a:latin typeface="Lucida Sans" panose="020B0602030504020204" pitchFamily="34" charset="0"/>
              </a:rPr>
              <a:t>Oxford: Oxford University Press.</a:t>
            </a:r>
          </a:p>
          <a:p>
            <a:pPr marL="0" indent="0" eaLnBrk="1" hangingPunct="1">
              <a:buFontTx/>
              <a:buNone/>
            </a:pPr>
            <a:r>
              <a:rPr lang="en-GB" altLang="cy-GB" sz="1300" dirty="0" err="1" smtClean="0">
                <a:latin typeface="Lucida Sans" panose="020B0602030504020204" pitchFamily="34" charset="0"/>
              </a:rPr>
              <a:t>Neaum</a:t>
            </a:r>
            <a:r>
              <a:rPr lang="en-GB" altLang="cy-GB" sz="1300" dirty="0" smtClean="0">
                <a:latin typeface="Lucida Sans" panose="020B0602030504020204" pitchFamily="34" charset="0"/>
              </a:rPr>
              <a:t>, S. (2012) </a:t>
            </a:r>
            <a:r>
              <a:rPr lang="en-GB" altLang="cy-GB" sz="1300" i="1" dirty="0" smtClean="0">
                <a:latin typeface="Lucida Sans" panose="020B0602030504020204" pitchFamily="34" charset="0"/>
              </a:rPr>
              <a:t>Language and literacy for the early years. </a:t>
            </a:r>
            <a:r>
              <a:rPr lang="en-GB" altLang="cy-GB" sz="1300" dirty="0" smtClean="0">
                <a:latin typeface="Lucida Sans" panose="020B0602030504020204" pitchFamily="34" charset="0"/>
              </a:rPr>
              <a:t>London: Sage Publications Ltd.</a:t>
            </a:r>
          </a:p>
          <a:p>
            <a:pPr marL="0" indent="0" eaLnBrk="1" hangingPunct="1">
              <a:buFontTx/>
              <a:buNone/>
            </a:pPr>
            <a:r>
              <a:rPr lang="en-GB" altLang="cy-GB" sz="1300" dirty="0" smtClean="0">
                <a:latin typeface="Lucida Sans" panose="020B0602030504020204" pitchFamily="34" charset="0"/>
              </a:rPr>
              <a:t>Oates, J. a Grayson, A. (2004) </a:t>
            </a:r>
            <a:r>
              <a:rPr lang="en-GB" altLang="cy-GB" sz="1300" i="1" dirty="0" smtClean="0">
                <a:latin typeface="Lucida Sans" panose="020B0602030504020204" pitchFamily="34" charset="0"/>
              </a:rPr>
              <a:t>Cognitive and language development in children. </a:t>
            </a:r>
            <a:r>
              <a:rPr lang="en-GB" altLang="cy-GB" sz="1300" dirty="0" smtClean="0">
                <a:latin typeface="Lucida Sans" panose="020B0602030504020204" pitchFamily="34" charset="0"/>
              </a:rPr>
              <a:t>Oxford: The Open University.</a:t>
            </a:r>
          </a:p>
          <a:p>
            <a:pPr marL="0" indent="0" eaLnBrk="1" hangingPunct="1">
              <a:buFontTx/>
              <a:buNone/>
            </a:pPr>
            <a:r>
              <a:rPr lang="en-GB" altLang="cy-GB" sz="1300" dirty="0" smtClean="0">
                <a:latin typeface="Lucida Sans" panose="020B0602030504020204" pitchFamily="34" charset="0"/>
              </a:rPr>
              <a:t>Petrie, P. (2011) </a:t>
            </a:r>
            <a:r>
              <a:rPr lang="en-GB" altLang="cy-GB" sz="1300" i="1" dirty="0" smtClean="0">
                <a:latin typeface="Lucida Sans" panose="020B0602030504020204" pitchFamily="34" charset="0"/>
              </a:rPr>
              <a:t>Communication skills for working with children and young people (3</a:t>
            </a:r>
            <a:r>
              <a:rPr lang="en-GB" altLang="cy-GB" sz="1300" i="1" baseline="30000" dirty="0" smtClean="0">
                <a:latin typeface="Lucida Sans" panose="020B0602030504020204" pitchFamily="34" charset="0"/>
              </a:rPr>
              <a:t>rd</a:t>
            </a:r>
            <a:r>
              <a:rPr lang="en-GB" altLang="cy-GB" sz="1300" i="1" dirty="0" smtClean="0">
                <a:latin typeface="Lucida Sans" panose="020B0602030504020204" pitchFamily="34" charset="0"/>
              </a:rPr>
              <a:t> ed.). </a:t>
            </a:r>
            <a:r>
              <a:rPr lang="en-GB" altLang="cy-GB" sz="1300" dirty="0" smtClean="0">
                <a:latin typeface="Lucida Sans" panose="020B0602030504020204" pitchFamily="34" charset="0"/>
              </a:rPr>
              <a:t>London: Jessica Kingsley Publishers.</a:t>
            </a:r>
          </a:p>
          <a:p>
            <a:pPr marL="0" indent="0">
              <a:buNone/>
            </a:pPr>
            <a:r>
              <a:rPr lang="en-GB" altLang="cy-GB" sz="1300" dirty="0" smtClean="0">
                <a:latin typeface="Lucida Sans" panose="020B0602030504020204" pitchFamily="34" charset="0"/>
              </a:rPr>
              <a:t>Saxton, M. (2014) </a:t>
            </a:r>
            <a:r>
              <a:rPr lang="en-GB" altLang="cy-GB" sz="1300" i="1" dirty="0" smtClean="0">
                <a:latin typeface="Lucida Sans" panose="020B0602030504020204" pitchFamily="34" charset="0"/>
              </a:rPr>
              <a:t>Child language: </a:t>
            </a:r>
            <a:r>
              <a:rPr lang="en-GB" altLang="cy-GB" sz="1300" i="1" dirty="0" err="1" smtClean="0">
                <a:latin typeface="Lucida Sans" panose="020B0602030504020204" pitchFamily="34" charset="0"/>
              </a:rPr>
              <a:t>Acquistion</a:t>
            </a:r>
            <a:r>
              <a:rPr lang="en-GB" altLang="cy-GB" sz="1300" i="1" dirty="0" smtClean="0">
                <a:latin typeface="Lucida Sans" panose="020B0602030504020204" pitchFamily="34" charset="0"/>
              </a:rPr>
              <a:t> and development. </a:t>
            </a:r>
            <a:r>
              <a:rPr lang="en-GB" altLang="cy-GB" sz="1300" dirty="0" smtClean="0">
                <a:latin typeface="Lucida Sans" panose="020B0602030504020204" pitchFamily="34" charset="0"/>
              </a:rPr>
              <a:t>2</a:t>
            </a:r>
            <a:r>
              <a:rPr lang="en-GB" altLang="cy-GB" sz="1300" baseline="30000" dirty="0" smtClean="0">
                <a:latin typeface="Lucida Sans" panose="020B0602030504020204" pitchFamily="34" charset="0"/>
              </a:rPr>
              <a:t>nd</a:t>
            </a:r>
            <a:r>
              <a:rPr lang="en-GB" altLang="cy-GB" sz="1300" dirty="0" smtClean="0">
                <a:latin typeface="Lucida Sans" panose="020B0602030504020204" pitchFamily="34" charset="0"/>
              </a:rPr>
              <a:t> ed. </a:t>
            </a:r>
            <a:r>
              <a:rPr lang="en-GB" altLang="cy-GB" sz="1300" dirty="0">
                <a:latin typeface="Lucida Sans" panose="020B0602030504020204" pitchFamily="34" charset="0"/>
              </a:rPr>
              <a:t>London: Sage Publications Ltd.</a:t>
            </a:r>
          </a:p>
          <a:p>
            <a:pPr marL="0" indent="0" eaLnBrk="1" hangingPunct="1">
              <a:buFontTx/>
              <a:buNone/>
            </a:pPr>
            <a:r>
              <a:rPr lang="en-GB" altLang="cy-GB" sz="1300" dirty="0" smtClean="0">
                <a:latin typeface="Lucida Sans" panose="020B0602030504020204" pitchFamily="34" charset="0"/>
              </a:rPr>
              <a:t>You Tube (2009) ‘Life in the womb before birth: senses hearing and touch Part 8,’ </a:t>
            </a:r>
            <a:r>
              <a:rPr lang="en-GB" altLang="cy-GB" sz="1300" dirty="0" smtClean="0">
                <a:latin typeface="Lucida Sans" panose="020B0602030504020204" pitchFamily="34" charset="0"/>
                <a:hlinkClick r:id="rId4"/>
              </a:rPr>
              <a:t>http://www.youtube.com/watch?v=lxC2X2QqYJc</a:t>
            </a:r>
            <a:r>
              <a:rPr lang="en-GB" altLang="cy-GB" sz="1300" dirty="0" smtClean="0">
                <a:latin typeface="Lucida Sans" panose="020B0602030504020204" pitchFamily="34" charset="0"/>
              </a:rPr>
              <a:t> [Accessed: January 22 2014].</a:t>
            </a:r>
          </a:p>
          <a:p>
            <a:pPr marL="0" indent="0" eaLnBrk="1" hangingPunct="1">
              <a:buFontTx/>
              <a:buNone/>
            </a:pPr>
            <a:endParaRPr lang="cy-GB" altLang="cy-GB" sz="1500" dirty="0" smtClean="0">
              <a:latin typeface="Lucida Sans" panose="020B0602030504020204" pitchFamily="34" charset="0"/>
            </a:endParaRPr>
          </a:p>
        </p:txBody>
      </p:sp>
    </p:spTree>
    <p:extLst>
      <p:ext uri="{BB962C8B-B14F-4D97-AF65-F5344CB8AC3E}">
        <p14:creationId xmlns:p14="http://schemas.microsoft.com/office/powerpoint/2010/main" val="114921619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457200" y="260351"/>
            <a:ext cx="8229600" cy="432346"/>
          </a:xfrm>
        </p:spPr>
        <p:txBody>
          <a:bodyPr>
            <a:normAutofit fontScale="90000"/>
          </a:bodyPr>
          <a:lstStyle/>
          <a:p>
            <a:pPr algn="l" eaLnBrk="1" hangingPunct="1"/>
            <a:r>
              <a:rPr lang="en-GB" altLang="cy-GB" sz="2000" dirty="0" err="1" smtClean="0">
                <a:latin typeface="Lucida Sans" panose="020B0602030504020204" pitchFamily="34" charset="0"/>
              </a:rPr>
              <a:t>Cyfeiriadau</a:t>
            </a:r>
            <a:r>
              <a:rPr lang="en-GB" altLang="cy-GB" sz="2000" dirty="0" smtClean="0">
                <a:latin typeface="Lucida Sans" panose="020B0602030504020204" pitchFamily="34" charset="0"/>
              </a:rPr>
              <a:t/>
            </a:r>
            <a:br>
              <a:rPr lang="en-GB" altLang="cy-GB" sz="2000" dirty="0" smtClean="0">
                <a:latin typeface="Lucida Sans" panose="020B0602030504020204" pitchFamily="34" charset="0"/>
              </a:rPr>
            </a:br>
            <a:r>
              <a:rPr lang="en-GB" altLang="cy-GB" sz="2000" dirty="0" smtClean="0">
                <a:solidFill>
                  <a:srgbClr val="0000FF"/>
                </a:solidFill>
                <a:latin typeface="Lucida Sans" panose="020B0602030504020204" pitchFamily="34" charset="0"/>
              </a:rPr>
              <a:t>References</a:t>
            </a:r>
            <a:endParaRPr lang="cy-GB" altLang="cy-GB" sz="2000" dirty="0" smtClean="0">
              <a:solidFill>
                <a:srgbClr val="0000FF"/>
              </a:solidFill>
              <a:latin typeface="Lucida Sans" panose="020B0602030504020204" pitchFamily="34" charset="0"/>
            </a:endParaRPr>
          </a:p>
        </p:txBody>
      </p:sp>
      <p:sp>
        <p:nvSpPr>
          <p:cNvPr id="26627" name="Content Placeholder 4"/>
          <p:cNvSpPr>
            <a:spLocks noGrp="1"/>
          </p:cNvSpPr>
          <p:nvPr>
            <p:ph idx="1"/>
          </p:nvPr>
        </p:nvSpPr>
        <p:spPr>
          <a:xfrm>
            <a:off x="179512" y="836713"/>
            <a:ext cx="8928992" cy="4608512"/>
          </a:xfrm>
        </p:spPr>
        <p:txBody>
          <a:bodyPr>
            <a:normAutofit fontScale="70000" lnSpcReduction="20000"/>
          </a:bodyPr>
          <a:lstStyle/>
          <a:p>
            <a:pPr marL="0" indent="0">
              <a:buNone/>
            </a:pPr>
            <a:r>
              <a:rPr lang="en-GB" altLang="cy-GB" sz="1500" dirty="0" smtClean="0"/>
              <a:t>Ambridge, B. a </a:t>
            </a:r>
            <a:r>
              <a:rPr lang="en-GB" altLang="cy-GB" sz="1500" dirty="0" err="1" smtClean="0"/>
              <a:t>Lieven</a:t>
            </a:r>
            <a:r>
              <a:rPr lang="en-GB" altLang="cy-GB" sz="1500" dirty="0" smtClean="0"/>
              <a:t>, E. V. M. (2011) </a:t>
            </a:r>
            <a:r>
              <a:rPr lang="en-GB" altLang="cy-GB" sz="1500" i="1" dirty="0" smtClean="0"/>
              <a:t>Child language acquisition: Contrasting theoretical approaches. </a:t>
            </a:r>
            <a:r>
              <a:rPr lang="en-GB" altLang="cy-GB" sz="1500" dirty="0" smtClean="0"/>
              <a:t>Cambridge: Cambridge University Press</a:t>
            </a:r>
            <a:r>
              <a:rPr lang="en-GB" altLang="cy-GB" sz="1500" dirty="0"/>
              <a:t>. </a:t>
            </a:r>
            <a:endParaRPr lang="en-GB" altLang="cy-GB" sz="1500" dirty="0" smtClean="0"/>
          </a:p>
          <a:p>
            <a:pPr marL="0" indent="0">
              <a:buNone/>
            </a:pPr>
            <a:r>
              <a:rPr lang="en-GB" altLang="cy-GB" sz="1500" dirty="0" smtClean="0"/>
              <a:t>Ambridge</a:t>
            </a:r>
            <a:r>
              <a:rPr lang="en-GB" altLang="cy-GB" sz="1500" dirty="0"/>
              <a:t>, B., </a:t>
            </a:r>
            <a:r>
              <a:rPr lang="en-GB" altLang="cy-GB" sz="1500" dirty="0" smtClean="0"/>
              <a:t>et al. </a:t>
            </a:r>
            <a:r>
              <a:rPr lang="en-GB" altLang="cy-GB" sz="1500" dirty="0"/>
              <a:t>(</a:t>
            </a:r>
            <a:r>
              <a:rPr lang="en-GB" altLang="cy-GB" sz="1500" dirty="0" smtClean="0"/>
              <a:t>2013) ‘The </a:t>
            </a:r>
            <a:r>
              <a:rPr lang="en-GB" altLang="cy-GB" sz="1500" dirty="0"/>
              <a:t>retreat from overgeneralization in child language acquisition: Word learning, morphology, and verb argument </a:t>
            </a:r>
            <a:r>
              <a:rPr lang="en-GB" altLang="cy-GB" sz="1500" dirty="0" smtClean="0"/>
              <a:t>structure’, </a:t>
            </a:r>
            <a:r>
              <a:rPr lang="en-GB" altLang="cy-GB" sz="1500" i="1" dirty="0" smtClean="0"/>
              <a:t>Wiley </a:t>
            </a:r>
            <a:r>
              <a:rPr lang="en-GB" altLang="cy-GB" sz="1500" i="1" dirty="0"/>
              <a:t>Interdisciplinary Reviews: Cognitive Science, </a:t>
            </a:r>
            <a:r>
              <a:rPr lang="en-GB" altLang="cy-GB" sz="1500" dirty="0"/>
              <a:t>4(1), pp.47-62.</a:t>
            </a:r>
          </a:p>
          <a:p>
            <a:pPr marL="0" indent="0">
              <a:buNone/>
            </a:pPr>
            <a:r>
              <a:rPr lang="en-GB" sz="1500" dirty="0" smtClean="0">
                <a:solidFill>
                  <a:srgbClr val="000000"/>
                </a:solidFill>
              </a:rPr>
              <a:t>Carey</a:t>
            </a:r>
            <a:r>
              <a:rPr lang="en-GB" sz="1500" dirty="0">
                <a:solidFill>
                  <a:srgbClr val="000000"/>
                </a:solidFill>
              </a:rPr>
              <a:t>, S. (</a:t>
            </a:r>
            <a:r>
              <a:rPr lang="en-GB" sz="1500" dirty="0" smtClean="0">
                <a:solidFill>
                  <a:srgbClr val="000000"/>
                </a:solidFill>
              </a:rPr>
              <a:t>1978) ‘The </a:t>
            </a:r>
            <a:r>
              <a:rPr lang="en-GB" sz="1500" dirty="0">
                <a:solidFill>
                  <a:srgbClr val="000000"/>
                </a:solidFill>
              </a:rPr>
              <a:t>child as word learner. Linguistic theory and psychological </a:t>
            </a:r>
            <a:r>
              <a:rPr lang="en-GB" sz="1500" dirty="0" smtClean="0">
                <a:solidFill>
                  <a:srgbClr val="000000"/>
                </a:solidFill>
              </a:rPr>
              <a:t>reality’. </a:t>
            </a:r>
            <a:r>
              <a:rPr lang="en-GB" sz="1500" dirty="0">
                <a:solidFill>
                  <a:srgbClr val="000000"/>
                </a:solidFill>
              </a:rPr>
              <a:t>In M. Halle, J. Bresnan, &amp; G. A. Miller (Eds.), </a:t>
            </a:r>
            <a:r>
              <a:rPr lang="en-GB" sz="1500" i="1" dirty="0">
                <a:solidFill>
                  <a:srgbClr val="000000"/>
                </a:solidFill>
              </a:rPr>
              <a:t>Linguistic theory and psychological reality </a:t>
            </a:r>
            <a:r>
              <a:rPr lang="en-GB" sz="1500" dirty="0">
                <a:solidFill>
                  <a:srgbClr val="000000"/>
                </a:solidFill>
              </a:rPr>
              <a:t>(pp. 264-293). </a:t>
            </a:r>
            <a:r>
              <a:rPr lang="en-GB" sz="1500" dirty="0" smtClean="0">
                <a:solidFill>
                  <a:srgbClr val="000000"/>
                </a:solidFill>
              </a:rPr>
              <a:t>Cambridge</a:t>
            </a:r>
            <a:r>
              <a:rPr lang="en-GB" sz="1500" dirty="0">
                <a:solidFill>
                  <a:srgbClr val="000000"/>
                </a:solidFill>
              </a:rPr>
              <a:t>, MA: MIT Press.</a:t>
            </a:r>
            <a:endParaRPr lang="en-GB" altLang="cy-GB" sz="1500" dirty="0" smtClean="0"/>
          </a:p>
          <a:p>
            <a:pPr marL="0" indent="0">
              <a:buNone/>
            </a:pPr>
            <a:r>
              <a:rPr lang="en-GB" altLang="cy-GB" sz="1500" dirty="0" smtClean="0"/>
              <a:t>Crowley, K. (2017) </a:t>
            </a:r>
            <a:r>
              <a:rPr lang="en-GB" altLang="cy-GB" sz="1500" i="1" dirty="0" smtClean="0"/>
              <a:t>Child development: A practical introduction. </a:t>
            </a:r>
            <a:r>
              <a:rPr lang="en-GB" altLang="cy-GB" sz="1500" dirty="0"/>
              <a:t>London: Sage Publications Ltd.</a:t>
            </a:r>
            <a:endParaRPr lang="en-GB" altLang="cy-GB" sz="1500" dirty="0" smtClean="0"/>
          </a:p>
          <a:p>
            <a:pPr marL="0" indent="0" eaLnBrk="1" hangingPunct="1">
              <a:buFontTx/>
              <a:buNone/>
            </a:pPr>
            <a:r>
              <a:rPr lang="en-GB" altLang="cy-GB" sz="1500" dirty="0" err="1" smtClean="0"/>
              <a:t>Dimitrova</a:t>
            </a:r>
            <a:r>
              <a:rPr lang="en-GB" altLang="cy-GB" sz="1500" dirty="0" smtClean="0"/>
              <a:t>, D. S. (2013) ‘Highlights of prenatal education at the school for parents Varna,’ </a:t>
            </a:r>
            <a:r>
              <a:rPr lang="en-GB" altLang="cy-GB" sz="1500" i="1" dirty="0" err="1" smtClean="0"/>
              <a:t>Webmed</a:t>
            </a:r>
            <a:r>
              <a:rPr lang="en-GB" altLang="cy-GB" sz="1500" i="1" dirty="0" smtClean="0"/>
              <a:t> Central Psychology, </a:t>
            </a:r>
            <a:r>
              <a:rPr lang="en-GB" altLang="cy-GB" sz="1500" dirty="0" smtClean="0"/>
              <a:t>4, 1, pp. 1-4. [On-line]. Available from: </a:t>
            </a:r>
            <a:r>
              <a:rPr lang="en-GB" altLang="cy-GB" sz="1500" dirty="0" smtClean="0">
                <a:hlinkClick r:id="rId3"/>
              </a:rPr>
              <a:t>http://www.webmedcentral.com/wmcpdf/Article_WMC003959.pdf</a:t>
            </a:r>
            <a:r>
              <a:rPr lang="en-GB" altLang="cy-GB" sz="1500" dirty="0" smtClean="0"/>
              <a:t> [Accessed: December 2 2013].</a:t>
            </a:r>
          </a:p>
          <a:p>
            <a:pPr marL="0" indent="0" eaLnBrk="1" hangingPunct="1">
              <a:buFontTx/>
              <a:buNone/>
            </a:pPr>
            <a:r>
              <a:rPr lang="en-GB" altLang="cy-GB" sz="1500" dirty="0" smtClean="0"/>
              <a:t>Foster-Cohen, S. H. (1999) </a:t>
            </a:r>
            <a:r>
              <a:rPr lang="en-GB" altLang="cy-GB" sz="1500" i="1" dirty="0" smtClean="0"/>
              <a:t>An introduction to child language development. </a:t>
            </a:r>
            <a:r>
              <a:rPr lang="en-GB" altLang="cy-GB" sz="1500" dirty="0" smtClean="0"/>
              <a:t>Essex: Pearson Education.</a:t>
            </a:r>
          </a:p>
          <a:p>
            <a:pPr marL="0" indent="0">
              <a:buNone/>
            </a:pPr>
            <a:r>
              <a:rPr lang="en-GB" sz="1500" dirty="0" err="1"/>
              <a:t>Gelman</a:t>
            </a:r>
            <a:r>
              <a:rPr lang="en-GB" sz="1500" dirty="0"/>
              <a:t>, S.A. and </a:t>
            </a:r>
            <a:r>
              <a:rPr lang="en-GB" sz="1500" dirty="0" err="1"/>
              <a:t>Brandone</a:t>
            </a:r>
            <a:r>
              <a:rPr lang="en-GB" sz="1500" dirty="0"/>
              <a:t>, A.C., </a:t>
            </a:r>
            <a:r>
              <a:rPr lang="en-GB" sz="1500" dirty="0" smtClean="0"/>
              <a:t>2010) ‘Fast-mapping </a:t>
            </a:r>
            <a:r>
              <a:rPr lang="en-GB" sz="1500" dirty="0"/>
              <a:t>placeholders: Using words to talk about </a:t>
            </a:r>
            <a:r>
              <a:rPr lang="en-GB" sz="1500" dirty="0" smtClean="0"/>
              <a:t>kinds’,</a:t>
            </a:r>
            <a:r>
              <a:rPr lang="en-GB" sz="1500" dirty="0"/>
              <a:t> </a:t>
            </a:r>
            <a:r>
              <a:rPr lang="en-GB" sz="1500" i="1" dirty="0"/>
              <a:t>Language Learning and Development</a:t>
            </a:r>
            <a:r>
              <a:rPr lang="en-GB" sz="1500" dirty="0"/>
              <a:t>, </a:t>
            </a:r>
            <a:r>
              <a:rPr lang="en-GB" sz="1500" i="1" dirty="0"/>
              <a:t>6</a:t>
            </a:r>
            <a:r>
              <a:rPr lang="en-GB" sz="1500" dirty="0"/>
              <a:t>(3), pp.223-240.</a:t>
            </a:r>
            <a:endParaRPr lang="en-GB" altLang="cy-GB" sz="1500" dirty="0" smtClean="0"/>
          </a:p>
          <a:p>
            <a:pPr marL="0" indent="0" eaLnBrk="1" hangingPunct="1">
              <a:buFontTx/>
              <a:buNone/>
            </a:pPr>
            <a:r>
              <a:rPr lang="en-GB" altLang="cy-GB" sz="1500" dirty="0" err="1" smtClean="0"/>
              <a:t>Lightbrown</a:t>
            </a:r>
            <a:r>
              <a:rPr lang="en-GB" altLang="cy-GB" sz="1500" dirty="0" smtClean="0"/>
              <a:t>, P. M. a </a:t>
            </a:r>
            <a:r>
              <a:rPr lang="en-GB" altLang="cy-GB" sz="1500" dirty="0" err="1" smtClean="0"/>
              <a:t>Spada</a:t>
            </a:r>
            <a:r>
              <a:rPr lang="en-GB" altLang="cy-GB" sz="1500" dirty="0" smtClean="0"/>
              <a:t>, N. (2013) </a:t>
            </a:r>
            <a:r>
              <a:rPr lang="en-GB" altLang="cy-GB" sz="1500" i="1" dirty="0" smtClean="0"/>
              <a:t>How languages are learned. </a:t>
            </a:r>
            <a:r>
              <a:rPr lang="en-GB" altLang="cy-GB" sz="1500" dirty="0" smtClean="0"/>
              <a:t>Oxford: Oxford University Press</a:t>
            </a:r>
            <a:r>
              <a:rPr lang="en-GB" altLang="cy-GB" sz="1500" dirty="0" smtClean="0"/>
              <a:t>.</a:t>
            </a:r>
          </a:p>
          <a:p>
            <a:pPr marL="0" indent="0">
              <a:buNone/>
            </a:pPr>
            <a:r>
              <a:rPr lang="en-GB" altLang="cy-GB" sz="1500" dirty="0" smtClean="0"/>
              <a:t>Morgan, L. and Wren, Y. E. (2018</a:t>
            </a:r>
            <a:r>
              <a:rPr lang="en-GB" altLang="cy-GB" sz="1500" dirty="0"/>
              <a:t>) ‘A Systematic Review of the </a:t>
            </a:r>
            <a:r>
              <a:rPr lang="en-GB" altLang="cy-GB" sz="1500" dirty="0" smtClean="0"/>
              <a:t>Literature on </a:t>
            </a:r>
            <a:r>
              <a:rPr lang="en-GB" altLang="cy-GB" sz="1500" dirty="0"/>
              <a:t>Early Vocalizations and </a:t>
            </a:r>
            <a:r>
              <a:rPr lang="en-GB" altLang="cy-GB" sz="1500" dirty="0" smtClean="0"/>
              <a:t>Babbling Patterns </a:t>
            </a:r>
            <a:r>
              <a:rPr lang="en-GB" altLang="cy-GB" sz="1500" dirty="0"/>
              <a:t>in Young </a:t>
            </a:r>
            <a:r>
              <a:rPr lang="en-GB" altLang="cy-GB" sz="1500" dirty="0" smtClean="0"/>
              <a:t>Children’, </a:t>
            </a:r>
            <a:r>
              <a:rPr lang="en-GB" altLang="cy-GB" sz="1500" i="1" dirty="0" smtClean="0"/>
              <a:t>Communication Disorders Quarterly, </a:t>
            </a:r>
            <a:r>
              <a:rPr lang="en-GB" altLang="cy-GB" sz="1500" dirty="0" smtClean="0"/>
              <a:t>40(1), pp. </a:t>
            </a:r>
            <a:r>
              <a:rPr lang="en-GB" altLang="cy-GB" sz="1500" smtClean="0"/>
              <a:t>3-14.</a:t>
            </a:r>
            <a:endParaRPr lang="en-GB" altLang="cy-GB" sz="1500" dirty="0" smtClean="0"/>
          </a:p>
          <a:p>
            <a:pPr marL="0" indent="0" eaLnBrk="1" hangingPunct="1">
              <a:buFontTx/>
              <a:buNone/>
            </a:pPr>
            <a:r>
              <a:rPr lang="en-GB" altLang="cy-GB" sz="1500" dirty="0" err="1" smtClean="0"/>
              <a:t>Neaum</a:t>
            </a:r>
            <a:r>
              <a:rPr lang="en-GB" altLang="cy-GB" sz="1500" dirty="0" smtClean="0"/>
              <a:t>, S. (2012) </a:t>
            </a:r>
            <a:r>
              <a:rPr lang="en-GB" altLang="cy-GB" sz="1500" i="1" dirty="0" smtClean="0"/>
              <a:t>Language and literacy for the early years. </a:t>
            </a:r>
            <a:r>
              <a:rPr lang="en-GB" altLang="cy-GB" sz="1500" dirty="0" smtClean="0"/>
              <a:t>London: Sage Publications Ltd.</a:t>
            </a:r>
          </a:p>
          <a:p>
            <a:pPr marL="0" indent="0" eaLnBrk="1" hangingPunct="1">
              <a:buFontTx/>
              <a:buNone/>
            </a:pPr>
            <a:r>
              <a:rPr lang="en-GB" altLang="cy-GB" sz="1500" dirty="0" err="1" smtClean="0"/>
              <a:t>Oller</a:t>
            </a:r>
            <a:r>
              <a:rPr lang="en-GB" altLang="cy-GB" sz="1500" dirty="0" smtClean="0"/>
              <a:t> et al. (2012) </a:t>
            </a:r>
            <a:r>
              <a:rPr lang="en-GB" altLang="cy-GB" sz="1500" i="1" dirty="0" smtClean="0"/>
              <a:t>Milestones: Normal speech and language development across the lifespan. </a:t>
            </a:r>
            <a:r>
              <a:rPr lang="en-GB" altLang="cy-GB" sz="1500" dirty="0" smtClean="0"/>
              <a:t>2</a:t>
            </a:r>
            <a:r>
              <a:rPr lang="en-GB" altLang="cy-GB" sz="1500" baseline="30000" dirty="0" smtClean="0"/>
              <a:t>nd</a:t>
            </a:r>
            <a:r>
              <a:rPr lang="en-GB" altLang="cy-GB" sz="1500" dirty="0" smtClean="0"/>
              <a:t> ed. Plymouth: Plural Publishing Inc.</a:t>
            </a:r>
          </a:p>
          <a:p>
            <a:pPr marL="0" indent="0">
              <a:buNone/>
            </a:pPr>
            <a:r>
              <a:rPr lang="en-GB" altLang="cy-GB" sz="1500" dirty="0" smtClean="0"/>
              <a:t>Saxton, M. (2014) </a:t>
            </a:r>
            <a:r>
              <a:rPr lang="en-GB" altLang="cy-GB" sz="1500" i="1" dirty="0" smtClean="0"/>
              <a:t>Child language: </a:t>
            </a:r>
            <a:r>
              <a:rPr lang="en-GB" altLang="cy-GB" sz="1500" i="1" dirty="0" err="1" smtClean="0"/>
              <a:t>Acquistion</a:t>
            </a:r>
            <a:r>
              <a:rPr lang="en-GB" altLang="cy-GB" sz="1500" i="1" dirty="0" smtClean="0"/>
              <a:t> and development. </a:t>
            </a:r>
            <a:r>
              <a:rPr lang="en-GB" altLang="cy-GB" sz="1500" dirty="0" smtClean="0"/>
              <a:t>2</a:t>
            </a:r>
            <a:r>
              <a:rPr lang="en-GB" altLang="cy-GB" sz="1500" baseline="30000" dirty="0" smtClean="0"/>
              <a:t>nd</a:t>
            </a:r>
            <a:r>
              <a:rPr lang="en-GB" altLang="cy-GB" sz="1500" dirty="0" smtClean="0"/>
              <a:t> ed. </a:t>
            </a:r>
            <a:r>
              <a:rPr lang="en-GB" altLang="cy-GB" sz="1500" dirty="0"/>
              <a:t>London: Sage Publications Ltd</a:t>
            </a:r>
            <a:r>
              <a:rPr lang="en-GB" altLang="cy-GB" sz="1500" dirty="0" smtClean="0"/>
              <a:t>.</a:t>
            </a:r>
          </a:p>
          <a:p>
            <a:pPr marL="0" indent="0">
              <a:buNone/>
            </a:pPr>
            <a:r>
              <a:rPr lang="en-GB" sz="1500" dirty="0"/>
              <a:t>Singleton, N.C. and Shulman, </a:t>
            </a:r>
            <a:r>
              <a:rPr lang="en-GB" sz="1500" dirty="0" smtClean="0"/>
              <a:t>B.B. (2013</a:t>
            </a:r>
            <a:r>
              <a:rPr lang="en-GB" sz="1500" dirty="0"/>
              <a:t>)</a:t>
            </a:r>
            <a:r>
              <a:rPr lang="en-GB" sz="1500" dirty="0"/>
              <a:t> </a:t>
            </a:r>
            <a:r>
              <a:rPr lang="en-GB" sz="1500" i="1" dirty="0"/>
              <a:t>Language development: Foundations, processes, and clinical applications</a:t>
            </a:r>
            <a:r>
              <a:rPr lang="en-GB" sz="1500" dirty="0"/>
              <a:t>. Jones &amp; Bartlett Publishers</a:t>
            </a:r>
            <a:r>
              <a:rPr lang="en-GB" sz="1500" dirty="0" smtClean="0"/>
              <a:t>.</a:t>
            </a:r>
          </a:p>
          <a:p>
            <a:pPr marL="0" indent="0">
              <a:buNone/>
            </a:pPr>
            <a:r>
              <a:rPr lang="en-GB" altLang="cy-GB" sz="1500" dirty="0" smtClean="0"/>
              <a:t>University of Kansas (2017) </a:t>
            </a:r>
            <a:r>
              <a:rPr lang="en-GB" sz="1500" i="1" dirty="0"/>
              <a:t>Language development starts in the </a:t>
            </a:r>
            <a:r>
              <a:rPr lang="en-GB" sz="1500" i="1" dirty="0" smtClean="0"/>
              <a:t>womb</a:t>
            </a:r>
            <a:r>
              <a:rPr lang="en-GB" sz="1500" dirty="0" smtClean="0"/>
              <a:t>. </a:t>
            </a:r>
            <a:r>
              <a:rPr lang="en-GB" sz="1500" dirty="0"/>
              <a:t>Available at: </a:t>
            </a:r>
            <a:r>
              <a:rPr lang="en-GB" sz="1500" dirty="0">
                <a:hlinkClick r:id="rId4"/>
              </a:rPr>
              <a:t>https://</a:t>
            </a:r>
            <a:r>
              <a:rPr lang="en-GB" sz="1500" dirty="0" smtClean="0">
                <a:hlinkClick r:id="rId4"/>
              </a:rPr>
              <a:t>www.sciencedaily.com/releases/2017/07/170718084600.htm</a:t>
            </a:r>
            <a:r>
              <a:rPr lang="en-GB" sz="1500" dirty="0" smtClean="0"/>
              <a:t> [Accessed: October 23 2020].</a:t>
            </a:r>
            <a:endParaRPr lang="en-GB" sz="1500" dirty="0"/>
          </a:p>
          <a:p>
            <a:pPr marL="0" indent="0" eaLnBrk="1" hangingPunct="1">
              <a:buFontTx/>
              <a:buNone/>
            </a:pPr>
            <a:r>
              <a:rPr lang="en-GB" altLang="cy-GB" sz="1500" dirty="0" smtClean="0"/>
              <a:t>You </a:t>
            </a:r>
            <a:r>
              <a:rPr lang="en-GB" altLang="cy-GB" sz="1500" dirty="0" smtClean="0"/>
              <a:t>Tube (2009) </a:t>
            </a:r>
            <a:r>
              <a:rPr lang="en-GB" altLang="cy-GB" sz="1500" i="1" dirty="0" smtClean="0"/>
              <a:t>Life </a:t>
            </a:r>
            <a:r>
              <a:rPr lang="en-GB" altLang="cy-GB" sz="1500" i="1" dirty="0" smtClean="0"/>
              <a:t>in the womb before birth: senses hearing and touch Part </a:t>
            </a:r>
            <a:r>
              <a:rPr lang="en-GB" altLang="cy-GB" sz="1500" i="1" dirty="0" smtClean="0"/>
              <a:t>8. </a:t>
            </a:r>
            <a:r>
              <a:rPr lang="en-GB" altLang="cy-GB" sz="1500" dirty="0" smtClean="0"/>
              <a:t>Available at</a:t>
            </a:r>
            <a:r>
              <a:rPr lang="en-GB" altLang="cy-GB" sz="1500" i="1" dirty="0" smtClean="0"/>
              <a:t>: </a:t>
            </a:r>
            <a:r>
              <a:rPr lang="en-GB" altLang="cy-GB" sz="1500" dirty="0" smtClean="0">
                <a:hlinkClick r:id="rId5"/>
              </a:rPr>
              <a:t>http</a:t>
            </a:r>
            <a:r>
              <a:rPr lang="en-GB" altLang="cy-GB" sz="1500" dirty="0" smtClean="0">
                <a:hlinkClick r:id="rId5"/>
              </a:rPr>
              <a:t>://www.youtube.com/watch?v=lxC2X2QqYJc</a:t>
            </a:r>
            <a:r>
              <a:rPr lang="en-GB" altLang="cy-GB" sz="1500" dirty="0" smtClean="0"/>
              <a:t> [Accessed: January 22 2014].</a:t>
            </a:r>
          </a:p>
          <a:p>
            <a:pPr marL="0" indent="0" eaLnBrk="1" hangingPunct="1">
              <a:buFontTx/>
              <a:buNone/>
            </a:pPr>
            <a:endParaRPr lang="cy-GB" altLang="cy-GB" sz="1500" dirty="0" smtClean="0">
              <a:latin typeface="Lucida Sans" panose="020B0602030504020204" pitchFamily="34" charset="0"/>
            </a:endParaRPr>
          </a:p>
        </p:txBody>
      </p:sp>
    </p:spTree>
    <p:extLst>
      <p:ext uri="{BB962C8B-B14F-4D97-AF65-F5344CB8AC3E}">
        <p14:creationId xmlns:p14="http://schemas.microsoft.com/office/powerpoint/2010/main" val="68614745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1428</TotalTime>
  <Words>3086</Words>
  <Application>Microsoft Office PowerPoint</Application>
  <PresentationFormat>On-screen Show (4:3)</PresentationFormat>
  <Paragraphs>380</Paragraphs>
  <Slides>38</Slides>
  <Notes>37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ＭＳ Ｐゴシック</vt:lpstr>
      <vt:lpstr>Arial</vt:lpstr>
      <vt:lpstr>Calibri</vt:lpstr>
      <vt:lpstr>Calibri Light</vt:lpstr>
      <vt:lpstr>Lucida Sans</vt:lpstr>
      <vt:lpstr>Myriad Pro</vt:lpstr>
      <vt:lpstr>Times</vt:lpstr>
      <vt:lpstr>Office Theme</vt:lpstr>
      <vt:lpstr>PowerPoint Presentation</vt:lpstr>
      <vt:lpstr>Cynnwys Contents</vt:lpstr>
      <vt:lpstr>Sgiliau Cyflogadwyedd/Trosglwyddadwy Employability/Transferable Skills</vt:lpstr>
      <vt:lpstr>Adnoddau Resources</vt:lpstr>
      <vt:lpstr>Rhaglen Ymarferydd Blynyddoedd Cynnar Early Years Practitioner programme</vt:lpstr>
      <vt:lpstr>Babanod cyn llafar Preverbal infants</vt:lpstr>
      <vt:lpstr>Camau caffael iaith – yn y groth Stages of language acquisition – in utero</vt:lpstr>
      <vt:lpstr>Fideo Video</vt:lpstr>
      <vt:lpstr>Camau caffael iaith – yn y groth Stages of language acquisition – in utero</vt:lpstr>
      <vt:lpstr>Darllen ymhellach Further reading</vt:lpstr>
      <vt:lpstr>Crynodeb o ddatblygiad iaith  (Crowley, 2014; Neaum, 2012; Saxton, 2017)</vt:lpstr>
      <vt:lpstr>Summary of language development  (Crowley, 2014; Neaum, 2012; Saxton, 2017)</vt:lpstr>
      <vt:lpstr>Camau caffael iaith – llefain Stages of language acquisition – crying</vt:lpstr>
      <vt:lpstr>Camau caffael iaith – cwan Stages of language acquisition – cooing</vt:lpstr>
      <vt:lpstr>Camau caffael iaith – bablo Stages of language acquisition – babbling</vt:lpstr>
      <vt:lpstr>Gwyliwch a thrafodwch Watch and discuss</vt:lpstr>
      <vt:lpstr>Perthynas rhwng bablo a siarad Relationship between babbling and speech</vt:lpstr>
      <vt:lpstr>Cyfnod holoffrastig Holophrastic stage</vt:lpstr>
      <vt:lpstr>Geiriau cyntaf (hologymalau) First words (holophrases)</vt:lpstr>
      <vt:lpstr>Darllen pellach Further reading</vt:lpstr>
      <vt:lpstr>Lleferydd oedolion at blant Adults’ speech to children</vt:lpstr>
      <vt:lpstr>Lleferydd tuag at blant Child directed speech</vt:lpstr>
      <vt:lpstr>Enghraifft… Example...</vt:lpstr>
      <vt:lpstr>Nodweddion iaith oedolion Features of adult speech to children </vt:lpstr>
      <vt:lpstr>Dwy farn am rôl mameg Two views on the role of motherese</vt:lpstr>
      <vt:lpstr>Dr Catherine Laing</vt:lpstr>
      <vt:lpstr>Darllen pellach Further reading</vt:lpstr>
      <vt:lpstr>Enwi - Y ffrwydriad enwi Naming - The naming explosion</vt:lpstr>
      <vt:lpstr>Mapio cyflym Fast mapping</vt:lpstr>
      <vt:lpstr>Gor gyffredinoli morffolegol Morphological overgeneralisations</vt:lpstr>
      <vt:lpstr>Gor gyffredinoli morffolegol Morphological overgeneralisations</vt:lpstr>
      <vt:lpstr>Gor ymestiynadau semanteg Semantic overextensions</vt:lpstr>
      <vt:lpstr>Esiampl Example</vt:lpstr>
      <vt:lpstr>Beth sydd yn y llun? What is in the picture?</vt:lpstr>
      <vt:lpstr>Beth yw gavagai? What is (a) gavagai?</vt:lpstr>
      <vt:lpstr>Beth yw hwn? What is this?</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EY502 – W Caffael Iaith  Language Acquisition</dc:title>
  <dc:creator>IT</dc:creator>
  <cp:lastModifiedBy>Alison Rees-Edwards</cp:lastModifiedBy>
  <cp:revision>78</cp:revision>
  <dcterms:created xsi:type="dcterms:W3CDTF">2006-02-01T18:49:32Z</dcterms:created>
  <dcterms:modified xsi:type="dcterms:W3CDTF">2020-10-23T10:49:17Z</dcterms:modified>
</cp:coreProperties>
</file>