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7"/>
  </p:notesMasterIdLst>
  <p:sldIdLst>
    <p:sldId id="404" r:id="rId2"/>
    <p:sldId id="341" r:id="rId3"/>
    <p:sldId id="707" r:id="rId4"/>
    <p:sldId id="709" r:id="rId5"/>
    <p:sldId id="692" r:id="rId6"/>
    <p:sldId id="701" r:id="rId7"/>
    <p:sldId id="702" r:id="rId8"/>
    <p:sldId id="705" r:id="rId9"/>
    <p:sldId id="706" r:id="rId10"/>
    <p:sldId id="694" r:id="rId11"/>
    <p:sldId id="710" r:id="rId12"/>
    <p:sldId id="711" r:id="rId13"/>
    <p:sldId id="704" r:id="rId14"/>
    <p:sldId id="418" r:id="rId15"/>
    <p:sldId id="661" r:id="rId16"/>
    <p:sldId id="712" r:id="rId17"/>
    <p:sldId id="714" r:id="rId18"/>
    <p:sldId id="713" r:id="rId19"/>
    <p:sldId id="416" r:id="rId20"/>
    <p:sldId id="676" r:id="rId21"/>
    <p:sldId id="652" r:id="rId22"/>
    <p:sldId id="647" r:id="rId23"/>
    <p:sldId id="648" r:id="rId24"/>
    <p:sldId id="332" r:id="rId25"/>
    <p:sldId id="337"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AEC852-238C-E887-91CB-C45F98747787}" v="27" dt="2025-07-01T16:08:31.426"/>
    <p1510:client id="{7AADA18A-8939-FED9-884F-6855DA541F32}" v="66" dt="2025-07-02T20:01:04.132"/>
    <p1510:client id="{AD42F834-EFCC-0FAB-5102-CA3A602C779C}" v="566" dt="2025-07-02T20:41:36.165"/>
    <p1510:client id="{B9FAFAB0-DE8F-B5EC-5856-73792E7BBAE7}" v="53" dt="2025-07-02T09:00:02.88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issa Brain" userId="S::c.brain@uwtsd.ac.uk::b3545c65-0e46-4e6b-a36d-21ab1a4c00c1" providerId="AD" clId="Web-{58AEC852-238C-E887-91CB-C45F98747787}"/>
    <pc:docChg chg="modSld">
      <pc:chgData name="Charissa Brain" userId="S::c.brain@uwtsd.ac.uk::b3545c65-0e46-4e6b-a36d-21ab1a4c00c1" providerId="AD" clId="Web-{58AEC852-238C-E887-91CB-C45F98747787}" dt="2025-07-01T16:08:31.426" v="25"/>
      <pc:docMkLst>
        <pc:docMk/>
      </pc:docMkLst>
      <pc:sldChg chg="delAnim">
        <pc:chgData name="Charissa Brain" userId="S::c.brain@uwtsd.ac.uk::b3545c65-0e46-4e6b-a36d-21ab1a4c00c1" providerId="AD" clId="Web-{58AEC852-238C-E887-91CB-C45F98747787}" dt="2025-07-01T16:07:37.016" v="21"/>
        <pc:sldMkLst>
          <pc:docMk/>
          <pc:sldMk cId="3472895752" sldId="332"/>
        </pc:sldMkLst>
      </pc:sldChg>
      <pc:sldChg chg="delAnim">
        <pc:chgData name="Charissa Brain" userId="S::c.brain@uwtsd.ac.uk::b3545c65-0e46-4e6b-a36d-21ab1a4c00c1" providerId="AD" clId="Web-{58AEC852-238C-E887-91CB-C45F98747787}" dt="2025-07-01T16:07:41.422" v="22"/>
        <pc:sldMkLst>
          <pc:docMk/>
          <pc:sldMk cId="2042506838" sldId="337"/>
        </pc:sldMkLst>
      </pc:sldChg>
      <pc:sldChg chg="delAnim">
        <pc:chgData name="Charissa Brain" userId="S::c.brain@uwtsd.ac.uk::b3545c65-0e46-4e6b-a36d-21ab1a4c00c1" providerId="AD" clId="Web-{58AEC852-238C-E887-91CB-C45F98747787}" dt="2025-07-01T16:05:31.897" v="0"/>
        <pc:sldMkLst>
          <pc:docMk/>
          <pc:sldMk cId="1766169782" sldId="341"/>
        </pc:sldMkLst>
      </pc:sldChg>
      <pc:sldChg chg="delAnim">
        <pc:chgData name="Charissa Brain" userId="S::c.brain@uwtsd.ac.uk::b3545c65-0e46-4e6b-a36d-21ab1a4c00c1" providerId="AD" clId="Web-{58AEC852-238C-E887-91CB-C45F98747787}" dt="2025-07-01T16:07:08.701" v="16"/>
        <pc:sldMkLst>
          <pc:docMk/>
          <pc:sldMk cId="302838390" sldId="416"/>
        </pc:sldMkLst>
      </pc:sldChg>
      <pc:sldChg chg="delAnim">
        <pc:chgData name="Charissa Brain" userId="S::c.brain@uwtsd.ac.uk::b3545c65-0e46-4e6b-a36d-21ab1a4c00c1" providerId="AD" clId="Web-{58AEC852-238C-E887-91CB-C45F98747787}" dt="2025-07-01T16:06:56.200" v="14"/>
        <pc:sldMkLst>
          <pc:docMk/>
          <pc:sldMk cId="144948617" sldId="418"/>
        </pc:sldMkLst>
      </pc:sldChg>
      <pc:sldChg chg="delAnim">
        <pc:chgData name="Charissa Brain" userId="S::c.brain@uwtsd.ac.uk::b3545c65-0e46-4e6b-a36d-21ab1a4c00c1" providerId="AD" clId="Web-{58AEC852-238C-E887-91CB-C45F98747787}" dt="2025-07-01T16:07:24.937" v="19"/>
        <pc:sldMkLst>
          <pc:docMk/>
          <pc:sldMk cId="3951851425" sldId="647"/>
        </pc:sldMkLst>
      </pc:sldChg>
      <pc:sldChg chg="delAnim">
        <pc:chgData name="Charissa Brain" userId="S::c.brain@uwtsd.ac.uk::b3545c65-0e46-4e6b-a36d-21ab1a4c00c1" providerId="AD" clId="Web-{58AEC852-238C-E887-91CB-C45F98747787}" dt="2025-07-01T16:07:30.078" v="20"/>
        <pc:sldMkLst>
          <pc:docMk/>
          <pc:sldMk cId="185173208" sldId="648"/>
        </pc:sldMkLst>
      </pc:sldChg>
      <pc:sldChg chg="delAnim">
        <pc:chgData name="Charissa Brain" userId="S::c.brain@uwtsd.ac.uk::b3545c65-0e46-4e6b-a36d-21ab1a4c00c1" providerId="AD" clId="Web-{58AEC852-238C-E887-91CB-C45F98747787}" dt="2025-07-01T16:07:19.905" v="18"/>
        <pc:sldMkLst>
          <pc:docMk/>
          <pc:sldMk cId="2777163513" sldId="652"/>
        </pc:sldMkLst>
      </pc:sldChg>
      <pc:sldChg chg="delAnim">
        <pc:chgData name="Charissa Brain" userId="S::c.brain@uwtsd.ac.uk::b3545c65-0e46-4e6b-a36d-21ab1a4c00c1" providerId="AD" clId="Web-{58AEC852-238C-E887-91CB-C45F98747787}" dt="2025-07-01T16:07:02.216" v="15"/>
        <pc:sldMkLst>
          <pc:docMk/>
          <pc:sldMk cId="2091976579" sldId="661"/>
        </pc:sldMkLst>
      </pc:sldChg>
      <pc:sldChg chg="delAnim">
        <pc:chgData name="Charissa Brain" userId="S::c.brain@uwtsd.ac.uk::b3545c65-0e46-4e6b-a36d-21ab1a4c00c1" providerId="AD" clId="Web-{58AEC852-238C-E887-91CB-C45F98747787}" dt="2025-07-01T16:07:13.686" v="17"/>
        <pc:sldMkLst>
          <pc:docMk/>
          <pc:sldMk cId="2043782983" sldId="676"/>
        </pc:sldMkLst>
      </pc:sldChg>
      <pc:sldChg chg="modTransition delAnim">
        <pc:chgData name="Charissa Brain" userId="S::c.brain@uwtsd.ac.uk::b3545c65-0e46-4e6b-a36d-21ab1a4c00c1" providerId="AD" clId="Web-{58AEC852-238C-E887-91CB-C45F98747787}" dt="2025-07-01T16:08:20.081" v="23"/>
        <pc:sldMkLst>
          <pc:docMk/>
          <pc:sldMk cId="233716991" sldId="692"/>
        </pc:sldMkLst>
      </pc:sldChg>
      <pc:sldChg chg="delAnim">
        <pc:chgData name="Charissa Brain" userId="S::c.brain@uwtsd.ac.uk::b3545c65-0e46-4e6b-a36d-21ab1a4c00c1" providerId="AD" clId="Web-{58AEC852-238C-E887-91CB-C45F98747787}" dt="2025-07-01T16:06:17.666" v="7"/>
        <pc:sldMkLst>
          <pc:docMk/>
          <pc:sldMk cId="1952583460" sldId="694"/>
        </pc:sldMkLst>
      </pc:sldChg>
      <pc:sldChg chg="modTransition delAnim">
        <pc:chgData name="Charissa Brain" userId="S::c.brain@uwtsd.ac.uk::b3545c65-0e46-4e6b-a36d-21ab1a4c00c1" providerId="AD" clId="Web-{58AEC852-238C-E887-91CB-C45F98747787}" dt="2025-07-01T16:08:26.832" v="24"/>
        <pc:sldMkLst>
          <pc:docMk/>
          <pc:sldMk cId="1637995677" sldId="701"/>
        </pc:sldMkLst>
      </pc:sldChg>
      <pc:sldChg chg="modTransition delAnim">
        <pc:chgData name="Charissa Brain" userId="S::c.brain@uwtsd.ac.uk::b3545c65-0e46-4e6b-a36d-21ab1a4c00c1" providerId="AD" clId="Web-{58AEC852-238C-E887-91CB-C45F98747787}" dt="2025-07-01T16:08:31.426" v="25"/>
        <pc:sldMkLst>
          <pc:docMk/>
          <pc:sldMk cId="3062527478" sldId="702"/>
        </pc:sldMkLst>
      </pc:sldChg>
      <pc:sldChg chg="delAnim">
        <pc:chgData name="Charissa Brain" userId="S::c.brain@uwtsd.ac.uk::b3545c65-0e46-4e6b-a36d-21ab1a4c00c1" providerId="AD" clId="Web-{58AEC852-238C-E887-91CB-C45F98747787}" dt="2025-07-01T16:06:50.059" v="13"/>
        <pc:sldMkLst>
          <pc:docMk/>
          <pc:sldMk cId="845115617" sldId="704"/>
        </pc:sldMkLst>
      </pc:sldChg>
      <pc:sldChg chg="delAnim">
        <pc:chgData name="Charissa Brain" userId="S::c.brain@uwtsd.ac.uk::b3545c65-0e46-4e6b-a36d-21ab1a4c00c1" providerId="AD" clId="Web-{58AEC852-238C-E887-91CB-C45F98747787}" dt="2025-07-01T16:06:10.525" v="6"/>
        <pc:sldMkLst>
          <pc:docMk/>
          <pc:sldMk cId="1778780918" sldId="705"/>
        </pc:sldMkLst>
      </pc:sldChg>
      <pc:sldChg chg="delAnim">
        <pc:chgData name="Charissa Brain" userId="S::c.brain@uwtsd.ac.uk::b3545c65-0e46-4e6b-a36d-21ab1a4c00c1" providerId="AD" clId="Web-{58AEC852-238C-E887-91CB-C45F98747787}" dt="2025-07-01T16:05:39.038" v="1"/>
        <pc:sldMkLst>
          <pc:docMk/>
          <pc:sldMk cId="3927421599" sldId="707"/>
        </pc:sldMkLst>
      </pc:sldChg>
      <pc:sldChg chg="delAnim">
        <pc:chgData name="Charissa Brain" userId="S::c.brain@uwtsd.ac.uk::b3545c65-0e46-4e6b-a36d-21ab1a4c00c1" providerId="AD" clId="Web-{58AEC852-238C-E887-91CB-C45F98747787}" dt="2025-07-01T16:05:43.616" v="2"/>
        <pc:sldMkLst>
          <pc:docMk/>
          <pc:sldMk cId="1297357985" sldId="709"/>
        </pc:sldMkLst>
      </pc:sldChg>
      <pc:sldChg chg="modSp delAnim">
        <pc:chgData name="Charissa Brain" userId="S::c.brain@uwtsd.ac.uk::b3545c65-0e46-4e6b-a36d-21ab1a4c00c1" providerId="AD" clId="Web-{58AEC852-238C-E887-91CB-C45F98747787}" dt="2025-07-01T16:06:30.745" v="9"/>
        <pc:sldMkLst>
          <pc:docMk/>
          <pc:sldMk cId="1085178426" sldId="710"/>
        </pc:sldMkLst>
        <pc:spChg chg="mod">
          <ac:chgData name="Charissa Brain" userId="S::c.brain@uwtsd.ac.uk::b3545c65-0e46-4e6b-a36d-21ab1a4c00c1" providerId="AD" clId="Web-{58AEC852-238C-E887-91CB-C45F98747787}" dt="2025-07-01T16:06:23.088" v="8" actId="20577"/>
          <ac:spMkLst>
            <pc:docMk/>
            <pc:sldMk cId="1085178426" sldId="710"/>
            <ac:spMk id="3" creationId="{3EBA7E99-A876-59EA-E689-CAB8A746DC43}"/>
          </ac:spMkLst>
        </pc:spChg>
      </pc:sldChg>
      <pc:sldChg chg="delAnim">
        <pc:chgData name="Charissa Brain" userId="S::c.brain@uwtsd.ac.uk::b3545c65-0e46-4e6b-a36d-21ab1a4c00c1" providerId="AD" clId="Web-{58AEC852-238C-E887-91CB-C45F98747787}" dt="2025-07-01T16:06:45.590" v="12"/>
        <pc:sldMkLst>
          <pc:docMk/>
          <pc:sldMk cId="588600865" sldId="711"/>
        </pc:sldMkLst>
      </pc:sldChg>
    </pc:docChg>
  </pc:docChgLst>
  <pc:docChgLst>
    <pc:chgData name="Charissa Brain" userId="S::c.brain@uwtsd.ac.uk::b3545c65-0e46-4e6b-a36d-21ab1a4c00c1" providerId="AD" clId="Web-{7AADA18A-8939-FED9-884F-6855DA541F32}"/>
    <pc:docChg chg="addSld modSld">
      <pc:chgData name="Charissa Brain" userId="S::c.brain@uwtsd.ac.uk::b3545c65-0e46-4e6b-a36d-21ab1a4c00c1" providerId="AD" clId="Web-{7AADA18A-8939-FED9-884F-6855DA541F32}" dt="2025-07-02T20:01:02.382" v="49" actId="20577"/>
      <pc:docMkLst>
        <pc:docMk/>
      </pc:docMkLst>
      <pc:sldChg chg="addSp modSp new">
        <pc:chgData name="Charissa Brain" userId="S::c.brain@uwtsd.ac.uk::b3545c65-0e46-4e6b-a36d-21ab1a4c00c1" providerId="AD" clId="Web-{7AADA18A-8939-FED9-884F-6855DA541F32}" dt="2025-07-02T20:01:02.382" v="49" actId="20577"/>
        <pc:sldMkLst>
          <pc:docMk/>
          <pc:sldMk cId="3438605140" sldId="712"/>
        </pc:sldMkLst>
        <pc:spChg chg="mod">
          <ac:chgData name="Charissa Brain" userId="S::c.brain@uwtsd.ac.uk::b3545c65-0e46-4e6b-a36d-21ab1a4c00c1" providerId="AD" clId="Web-{7AADA18A-8939-FED9-884F-6855DA541F32}" dt="2025-07-02T20:01:02.382" v="49" actId="20577"/>
          <ac:spMkLst>
            <pc:docMk/>
            <pc:sldMk cId="3438605140" sldId="712"/>
            <ac:spMk id="2" creationId="{0CB5C24E-5C0C-E46A-FD3B-9C8D878DB2B8}"/>
          </ac:spMkLst>
        </pc:spChg>
        <pc:spChg chg="add mod">
          <ac:chgData name="Charissa Brain" userId="S::c.brain@uwtsd.ac.uk::b3545c65-0e46-4e6b-a36d-21ab1a4c00c1" providerId="AD" clId="Web-{7AADA18A-8939-FED9-884F-6855DA541F32}" dt="2025-07-02T20:00:52.288" v="22" actId="20577"/>
          <ac:spMkLst>
            <pc:docMk/>
            <pc:sldMk cId="3438605140" sldId="712"/>
            <ac:spMk id="4" creationId="{BB83C053-D097-7120-8CCC-E3B41DF86F98}"/>
          </ac:spMkLst>
        </pc:spChg>
      </pc:sldChg>
    </pc:docChg>
  </pc:docChgLst>
  <pc:docChgLst>
    <pc:chgData name="charissabrain@outlook.com" userId="S::urn:spo:guest#charissabrain@outlook.com::" providerId="AD" clId="Web-{AD42F834-EFCC-0FAB-5102-CA3A602C779C}"/>
    <pc:docChg chg="addSld modSld">
      <pc:chgData name="charissabrain@outlook.com" userId="S::urn:spo:guest#charissabrain@outlook.com::" providerId="AD" clId="Web-{AD42F834-EFCC-0FAB-5102-CA3A602C779C}" dt="2025-07-02T20:41:35.774" v="508" actId="20577"/>
      <pc:docMkLst>
        <pc:docMk/>
      </pc:docMkLst>
      <pc:sldChg chg="modSp">
        <pc:chgData name="charissabrain@outlook.com" userId="S::urn:spo:guest#charissabrain@outlook.com::" providerId="AD" clId="Web-{AD42F834-EFCC-0FAB-5102-CA3A602C779C}" dt="2025-07-02T20:41:35.774" v="508" actId="20577"/>
        <pc:sldMkLst>
          <pc:docMk/>
          <pc:sldMk cId="2777163513" sldId="652"/>
        </pc:sldMkLst>
        <pc:spChg chg="mod">
          <ac:chgData name="charissabrain@outlook.com" userId="S::urn:spo:guest#charissabrain@outlook.com::" providerId="AD" clId="Web-{AD42F834-EFCC-0FAB-5102-CA3A602C779C}" dt="2025-07-02T20:41:35.774" v="508" actId="20577"/>
          <ac:spMkLst>
            <pc:docMk/>
            <pc:sldMk cId="2777163513" sldId="652"/>
            <ac:spMk id="5" creationId="{CA8B3765-1EF6-0A99-A3CA-67D51D92F626}"/>
          </ac:spMkLst>
        </pc:spChg>
      </pc:sldChg>
      <pc:sldChg chg="addSp modSp">
        <pc:chgData name="charissabrain@outlook.com" userId="S::urn:spo:guest#charissabrain@outlook.com::" providerId="AD" clId="Web-{AD42F834-EFCC-0FAB-5102-CA3A602C779C}" dt="2025-07-02T20:19:11.891" v="296" actId="20577"/>
        <pc:sldMkLst>
          <pc:docMk/>
          <pc:sldMk cId="3438605140" sldId="712"/>
        </pc:sldMkLst>
        <pc:spChg chg="mod">
          <ac:chgData name="charissabrain@outlook.com" userId="S::urn:spo:guest#charissabrain@outlook.com::" providerId="AD" clId="Web-{AD42F834-EFCC-0FAB-5102-CA3A602C779C}" dt="2025-07-02T20:11:26.632" v="86" actId="20577"/>
          <ac:spMkLst>
            <pc:docMk/>
            <pc:sldMk cId="3438605140" sldId="712"/>
            <ac:spMk id="2" creationId="{0CB5C24E-5C0C-E46A-FD3B-9C8D878DB2B8}"/>
          </ac:spMkLst>
        </pc:spChg>
        <pc:spChg chg="mod">
          <ac:chgData name="charissabrain@outlook.com" userId="S::urn:spo:guest#charissabrain@outlook.com::" providerId="AD" clId="Web-{AD42F834-EFCC-0FAB-5102-CA3A602C779C}" dt="2025-07-02T20:19:11.891" v="296" actId="20577"/>
          <ac:spMkLst>
            <pc:docMk/>
            <pc:sldMk cId="3438605140" sldId="712"/>
            <ac:spMk id="3" creationId="{98ED9325-71B0-B2FB-8BB5-BF74971E5273}"/>
          </ac:spMkLst>
        </pc:spChg>
        <pc:spChg chg="add mod">
          <ac:chgData name="charissabrain@outlook.com" userId="S::urn:spo:guest#charissabrain@outlook.com::" providerId="AD" clId="Web-{AD42F834-EFCC-0FAB-5102-CA3A602C779C}" dt="2025-07-02T20:13:50.113" v="170" actId="1076"/>
          <ac:spMkLst>
            <pc:docMk/>
            <pc:sldMk cId="3438605140" sldId="712"/>
            <ac:spMk id="5" creationId="{B5CEDE46-9EC3-A5BD-39EE-20F3E7AFDEDD}"/>
          </ac:spMkLst>
        </pc:spChg>
      </pc:sldChg>
      <pc:sldChg chg="addSp modSp add replId">
        <pc:chgData name="charissabrain@outlook.com" userId="S::urn:spo:guest#charissabrain@outlook.com::" providerId="AD" clId="Web-{AD42F834-EFCC-0FAB-5102-CA3A602C779C}" dt="2025-07-02T20:22:23.571" v="466" actId="14100"/>
        <pc:sldMkLst>
          <pc:docMk/>
          <pc:sldMk cId="989419916" sldId="713"/>
        </pc:sldMkLst>
        <pc:spChg chg="mod">
          <ac:chgData name="charissabrain@outlook.com" userId="S::urn:spo:guest#charissabrain@outlook.com::" providerId="AD" clId="Web-{AD42F834-EFCC-0FAB-5102-CA3A602C779C}" dt="2025-07-02T20:19:56.908" v="328" actId="20577"/>
          <ac:spMkLst>
            <pc:docMk/>
            <pc:sldMk cId="989419916" sldId="713"/>
            <ac:spMk id="2" creationId="{5512E4EA-280F-BBBB-8CCE-8560F9F9FFED}"/>
          </ac:spMkLst>
        </pc:spChg>
        <pc:spChg chg="mod">
          <ac:chgData name="charissabrain@outlook.com" userId="S::urn:spo:guest#charissabrain@outlook.com::" providerId="AD" clId="Web-{AD42F834-EFCC-0FAB-5102-CA3A602C779C}" dt="2025-07-02T20:22:18.571" v="464" actId="20577"/>
          <ac:spMkLst>
            <pc:docMk/>
            <pc:sldMk cId="989419916" sldId="713"/>
            <ac:spMk id="3" creationId="{2B497B80-F8B5-58ED-FB82-EC707AA20333}"/>
          </ac:spMkLst>
        </pc:spChg>
        <pc:picChg chg="add mod">
          <ac:chgData name="charissabrain@outlook.com" userId="S::urn:spo:guest#charissabrain@outlook.com::" providerId="AD" clId="Web-{AD42F834-EFCC-0FAB-5102-CA3A602C779C}" dt="2025-07-02T20:22:23.571" v="466" actId="14100"/>
          <ac:picMkLst>
            <pc:docMk/>
            <pc:sldMk cId="989419916" sldId="713"/>
            <ac:picMk id="6" creationId="{3DB0068F-1E94-A8FA-0CDA-B911ED143126}"/>
          </ac:picMkLst>
        </pc:picChg>
      </pc:sldChg>
      <pc:sldChg chg="addSp modSp add replId">
        <pc:chgData name="charissabrain@outlook.com" userId="S::urn:spo:guest#charissabrain@outlook.com::" providerId="AD" clId="Web-{AD42F834-EFCC-0FAB-5102-CA3A602C779C}" dt="2025-07-02T20:41:09.492" v="499" actId="20577"/>
        <pc:sldMkLst>
          <pc:docMk/>
          <pc:sldMk cId="456975796" sldId="714"/>
        </pc:sldMkLst>
        <pc:spChg chg="mod">
          <ac:chgData name="charissabrain@outlook.com" userId="S::urn:spo:guest#charissabrain@outlook.com::" providerId="AD" clId="Web-{AD42F834-EFCC-0FAB-5102-CA3A602C779C}" dt="2025-07-02T20:41:09.492" v="499" actId="20577"/>
          <ac:spMkLst>
            <pc:docMk/>
            <pc:sldMk cId="456975796" sldId="714"/>
            <ac:spMk id="3" creationId="{A843172D-5AD0-C589-18EE-DB23C1A706DF}"/>
          </ac:spMkLst>
        </pc:spChg>
        <pc:picChg chg="add mod modCrop">
          <ac:chgData name="charissabrain@outlook.com" userId="S::urn:spo:guest#charissabrain@outlook.com::" providerId="AD" clId="Web-{AD42F834-EFCC-0FAB-5102-CA3A602C779C}" dt="2025-07-02T20:21:32.881" v="375"/>
          <ac:picMkLst>
            <pc:docMk/>
            <pc:sldMk cId="456975796" sldId="714"/>
            <ac:picMk id="6" creationId="{B59CD799-E14C-DB63-9E4D-C03A4B9260A4}"/>
          </ac:picMkLst>
        </pc:picChg>
      </pc:sldChg>
    </pc:docChg>
  </pc:docChgLst>
  <pc:docChgLst>
    <pc:chgData name="Charissa Brain" userId="S::c.brain@uwtsd.ac.uk::b3545c65-0e46-4e6b-a36d-21ab1a4c00c1" providerId="AD" clId="Web-{B9FAFAB0-DE8F-B5EC-5856-73792E7BBAE7}"/>
    <pc:docChg chg="modSld">
      <pc:chgData name="Charissa Brain" userId="S::c.brain@uwtsd.ac.uk::b3545c65-0e46-4e6b-a36d-21ab1a4c00c1" providerId="AD" clId="Web-{B9FAFAB0-DE8F-B5EC-5856-73792E7BBAE7}" dt="2025-07-02T09:00:02.886" v="50" actId="1076"/>
      <pc:docMkLst>
        <pc:docMk/>
      </pc:docMkLst>
      <pc:sldChg chg="modSp">
        <pc:chgData name="Charissa Brain" userId="S::c.brain@uwtsd.ac.uk::b3545c65-0e46-4e6b-a36d-21ab1a4c00c1" providerId="AD" clId="Web-{B9FAFAB0-DE8F-B5EC-5856-73792E7BBAE7}" dt="2025-07-02T09:00:02.886" v="50" actId="1076"/>
        <pc:sldMkLst>
          <pc:docMk/>
          <pc:sldMk cId="2091976579" sldId="661"/>
        </pc:sldMkLst>
        <pc:spChg chg="mod">
          <ac:chgData name="Charissa Brain" userId="S::c.brain@uwtsd.ac.uk::b3545c65-0e46-4e6b-a36d-21ab1a4c00c1" providerId="AD" clId="Web-{B9FAFAB0-DE8F-B5EC-5856-73792E7BBAE7}" dt="2025-07-02T09:00:02.886" v="50" actId="1076"/>
          <ac:spMkLst>
            <pc:docMk/>
            <pc:sldMk cId="2091976579" sldId="661"/>
            <ac:spMk id="2" creationId="{00000000-0000-0000-0000-000000000000}"/>
          </ac:spMkLst>
        </pc:spChg>
        <pc:spChg chg="mod">
          <ac:chgData name="Charissa Brain" userId="S::c.brain@uwtsd.ac.uk::b3545c65-0e46-4e6b-a36d-21ab1a4c00c1" providerId="AD" clId="Web-{B9FAFAB0-DE8F-B5EC-5856-73792E7BBAE7}" dt="2025-07-02T08:59:57.948" v="48" actId="1076"/>
          <ac:spMkLst>
            <pc:docMk/>
            <pc:sldMk cId="2091976579" sldId="661"/>
            <ac:spMk id="3" creationId="{00000000-0000-0000-0000-000000000000}"/>
          </ac:spMkLst>
        </pc:spChg>
        <pc:picChg chg="mod">
          <ac:chgData name="Charissa Brain" userId="S::c.brain@uwtsd.ac.uk::b3545c65-0e46-4e6b-a36d-21ab1a4c00c1" providerId="AD" clId="Web-{B9FAFAB0-DE8F-B5EC-5856-73792E7BBAE7}" dt="2025-07-02T08:59:59.714" v="49" actId="1076"/>
          <ac:picMkLst>
            <pc:docMk/>
            <pc:sldMk cId="2091976579" sldId="661"/>
            <ac:picMk id="2050" creationId="{E298FA40-CC6A-C48B-9661-723BA1BA0E6A}"/>
          </ac:picMkLst>
        </pc:picChg>
      </pc:sldChg>
      <pc:sldChg chg="modSp">
        <pc:chgData name="Charissa Brain" userId="S::c.brain@uwtsd.ac.uk::b3545c65-0e46-4e6b-a36d-21ab1a4c00c1" providerId="AD" clId="Web-{B9FAFAB0-DE8F-B5EC-5856-73792E7BBAE7}" dt="2025-07-02T08:51:14.678" v="33" actId="20577"/>
        <pc:sldMkLst>
          <pc:docMk/>
          <pc:sldMk cId="3927421599" sldId="707"/>
        </pc:sldMkLst>
        <pc:spChg chg="mod">
          <ac:chgData name="Charissa Brain" userId="S::c.brain@uwtsd.ac.uk::b3545c65-0e46-4e6b-a36d-21ab1a4c00c1" providerId="AD" clId="Web-{B9FAFAB0-DE8F-B5EC-5856-73792E7BBAE7}" dt="2025-07-02T08:51:14.678" v="33" actId="20577"/>
          <ac:spMkLst>
            <pc:docMk/>
            <pc:sldMk cId="3927421599" sldId="707"/>
            <ac:spMk id="3" creationId="{56BA4F57-B9A0-350D-3265-1534C8C89C85}"/>
          </ac:spMkLst>
        </pc:spChg>
      </pc:sldChg>
      <pc:sldChg chg="modSp">
        <pc:chgData name="Charissa Brain" userId="S::c.brain@uwtsd.ac.uk::b3545c65-0e46-4e6b-a36d-21ab1a4c00c1" providerId="AD" clId="Web-{B9FAFAB0-DE8F-B5EC-5856-73792E7BBAE7}" dt="2025-07-02T08:56:59.582" v="34" actId="20577"/>
        <pc:sldMkLst>
          <pc:docMk/>
          <pc:sldMk cId="588600865" sldId="711"/>
        </pc:sldMkLst>
        <pc:spChg chg="mod">
          <ac:chgData name="Charissa Brain" userId="S::c.brain@uwtsd.ac.uk::b3545c65-0e46-4e6b-a36d-21ab1a4c00c1" providerId="AD" clId="Web-{B9FAFAB0-DE8F-B5EC-5856-73792E7BBAE7}" dt="2025-07-02T08:56:59.582" v="34" actId="20577"/>
          <ac:spMkLst>
            <pc:docMk/>
            <pc:sldMk cId="588600865" sldId="711"/>
            <ac:spMk id="3" creationId="{738E8893-EA10-6016-272F-772599B37FE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7A9A35-32EB-495C-A1B6-304396CC70D9}" type="datetimeFigureOut">
              <a:rPr lang="en-GB" smtClean="0"/>
              <a:t>02/07/2025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55B210-CE98-4490-8803-BFB882975FDB}" type="slidenum">
              <a:rPr lang="en-GB" smtClean="0"/>
              <a:t>‹#›</a:t>
            </a:fld>
            <a:endParaRPr lang="en-GB"/>
          </a:p>
        </p:txBody>
      </p:sp>
    </p:spTree>
    <p:extLst>
      <p:ext uri="{BB962C8B-B14F-4D97-AF65-F5344CB8AC3E}">
        <p14:creationId xmlns:p14="http://schemas.microsoft.com/office/powerpoint/2010/main" val="25645370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youtube.com/watch?v=woX753eSImU"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siue.edu/~tkohler/Writing%2520a%2520Paragraph.html"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google.com/search?q=tips+to+understanding+questions%23fpstate=ive&amp;vld=cid:02777343,vid:bqPSO5WfKqM,st:0"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PEEL: Point evidence explanation link https://www.youtube.com/watch?v=XZGn4oGzN4c</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D98F5F7-6DBD-432A-957A-9575C682A255}"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6174108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D98F5F7-6DBD-432A-957A-9575C682A255}"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548427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See source on Moodle https://libguides.staffs.ac.uk/academic_writing/linking  </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D98F5F7-6DBD-432A-957A-9575C682A255}"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40221592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6802925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hlinkClick r:id="rId3"/>
              </a:rPr>
              <a:t>Structuring your essay - YouTube</a:t>
            </a:r>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AC793B-4BAF-49C9-AF7A-932BC17112F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418865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Open this link to provide further clarity </a:t>
            </a:r>
            <a:r>
              <a:rPr lang="en-GB">
                <a:hlinkClick r:id="rId3"/>
              </a:rPr>
              <a:t>Writing a Paragraph (siue.edu)</a:t>
            </a:r>
            <a:r>
              <a:rPr lang="en-GB"/>
              <a:t> on how the hamburger model works.</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EAC793B-4BAF-49C9-AF7A-932BC17112F4}"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7131645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Note : 90% success of your essay depends on what you do before you start writing</a:t>
            </a:r>
          </a:p>
          <a:p>
            <a:r>
              <a:rPr lang="en-GB"/>
              <a:t> Writing is the last thing you do.</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7BDCB2-71B7-4360-93FC-30EC7B6E6FF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836992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u="sng" kern="100">
                <a:solidFill>
                  <a:srgbClr val="0000FF"/>
                </a:solidFill>
                <a:effectLst/>
                <a:latin typeface="Aptos" panose="020B0004020202020204" pitchFamily="34" charset="0"/>
                <a:ea typeface="DengXian" panose="02010600030101010101" pitchFamily="2" charset="-122"/>
                <a:cs typeface="Arial" panose="020B0604020202020204" pitchFamily="34" charset="0"/>
                <a:hlinkClick r:id="rId3"/>
              </a:rPr>
              <a:t>Understanding Essay Questions- Dough Specht</a:t>
            </a:r>
            <a:r>
              <a:rPr lang="en-GB" sz="1800" u="sng" kern="100">
                <a:solidFill>
                  <a:srgbClr val="0000FF"/>
                </a:solidFill>
                <a:effectLst/>
                <a:latin typeface="Aptos" panose="020B0004020202020204" pitchFamily="34" charset="0"/>
                <a:ea typeface="DengXian" panose="02010600030101010101" pitchFamily="2" charset="-122"/>
                <a:cs typeface="Arial" panose="020B0604020202020204" pitchFamily="34" charset="0"/>
              </a:rPr>
              <a:t> - Video</a:t>
            </a:r>
            <a:endParaRPr lang="en-GB" sz="1800" kern="100">
              <a:effectLst/>
              <a:latin typeface="Aptos" panose="020B0004020202020204" pitchFamily="34" charset="0"/>
              <a:ea typeface="DengXian" panose="02010600030101010101" pitchFamily="2" charset="-122"/>
              <a:cs typeface="Arial" panose="020B0604020202020204" pitchFamily="34" charset="0"/>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7BDCB2-71B7-4360-93FC-30EC7B6E6FF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750074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a:effectLst/>
                <a:latin typeface="Aptos" panose="020B0004020202020204" pitchFamily="34" charset="0"/>
                <a:ea typeface="DengXian" panose="02010600030101010101" pitchFamily="2" charset="-122"/>
                <a:cs typeface="Arial" panose="020B0604020202020204" pitchFamily="34" charset="0"/>
              </a:rPr>
              <a:t>Use this session to test students’ memory  on searching for information, choosing/identifying credible sources, and notetaking. Remind students that this will be the standard required of them for their task 3. So, it is important that they learn these steps and how to apply them as well.</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7BDCB2-71B7-4360-93FC-30EC7B6E6FF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8231278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5840404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document can be saved as academic skills reflection. Today’s writing should come under Week one.</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26613625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7BDCB2-71B7-4360-93FC-30EC7B6E6FF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3815731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02/07/2025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60458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02/07/2025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3662476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02/07/2025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5440944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02/07/2025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0432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02/07/2025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0049264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02/07/2025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8245761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02/07/2025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535080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02/07/2025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523429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02/07/2025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43715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02/07/2025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0059567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02/07/2025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865257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07/02/2025</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39400944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02/07/2025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a:p>
        </p:txBody>
      </p:sp>
    </p:spTree>
    <p:extLst>
      <p:ext uri="{BB962C8B-B14F-4D97-AF65-F5344CB8AC3E}">
        <p14:creationId xmlns:p14="http://schemas.microsoft.com/office/powerpoint/2010/main" val="22027481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video" Target="https://www.youtube.com/embed/XZGn4oGzN4c?feature=oembed" TargetMode="External"/><Relationship Id="rId6" Type="http://schemas.openxmlformats.org/officeDocument/2006/relationships/image" Target="../media/image5.jpeg"/><Relationship Id="rId5" Type="http://schemas.openxmlformats.org/officeDocument/2006/relationships/image" Target="../media/image4.png"/><Relationship Id="rId4" Type="http://schemas.openxmlformats.org/officeDocument/2006/relationships/hyperlink" Target="https://www.youtube.com/watch?v=XZGn4oGzN4c"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pixabay.com/fr/boule-point-d-interrogation-l-homme-605592/"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s://pixabay.com/en/chain-chain-links-chains-metal-143460/"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woX753eSImU?feature=oembed" TargetMode="External"/><Relationship Id="rId4" Type="http://schemas.openxmlformats.org/officeDocument/2006/relationships/image" Target="../media/image11.jpeg"/></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microsoft.com/office/2007/relationships/hdphoto" Target="../media/hdphoto1.wdp"/></Relationships>
</file>

<file path=ppt/slides/_rels/slide1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libguides.coventry.ac.uk/ld.php?content_id=34703656"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3" Type="http://schemas.openxmlformats.org/officeDocument/2006/relationships/hyperlink" Target="https://www.brookes.ac.uk/students/academic-development/online-resources/academic-writing"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s://hdl.handle.net/2027/uc1.a0006340913?urlappend=%3Bseq=243" TargetMode="External"/><Relationship Id="rId4" Type="http://schemas.openxmlformats.org/officeDocument/2006/relationships/hyperlink" Target="https://www.bachelorprint.com/uk/academic-writing/taboo-words/"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pixabay.com/es/emoticono-sonrisa-emoji-feliz-2120024/" TargetMode="External"/><Relationship Id="rId2" Type="http://schemas.openxmlformats.org/officeDocument/2006/relationships/image" Target="../media/image1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046D4-2849-FBC2-34C0-D4DB7FE294BC}"/>
              </a:ext>
            </a:extLst>
          </p:cNvPr>
          <p:cNvSpPr>
            <a:spLocks noGrp="1"/>
          </p:cNvSpPr>
          <p:nvPr>
            <p:ph type="ctrTitle"/>
          </p:nvPr>
        </p:nvSpPr>
        <p:spPr>
          <a:xfrm>
            <a:off x="914400" y="3746620"/>
            <a:ext cx="10363200" cy="1470025"/>
          </a:xfrm>
        </p:spPr>
        <p:txBody>
          <a:bodyPr>
            <a:normAutofit fontScale="90000"/>
          </a:bodyPr>
          <a:lstStyle/>
          <a:p>
            <a:r>
              <a:rPr lang="en-GB" altLang="en-US" sz="4400"/>
              <a:t>Certificate of Higher Education</a:t>
            </a:r>
            <a:br>
              <a:rPr lang="en-GB" altLang="en-US" sz="4400"/>
            </a:br>
            <a:r>
              <a:rPr lang="en-GB" altLang="en-US" sz="4400"/>
              <a:t>Business Skills for the Workplace</a:t>
            </a:r>
            <a:br>
              <a:rPr lang="en-GB" altLang="en-US" sz="4400"/>
            </a:br>
            <a:br>
              <a:rPr lang="en-GB" altLang="en-US" sz="4400"/>
            </a:br>
            <a:r>
              <a:rPr lang="en-GB" sz="4800" b="1">
                <a:solidFill>
                  <a:schemeClr val="accent2">
                    <a:lumMod val="20000"/>
                    <a:lumOff val="80000"/>
                  </a:schemeClr>
                </a:solidFill>
              </a:rPr>
              <a:t>Academic Skills</a:t>
            </a:r>
            <a:br>
              <a:rPr lang="en-GB" sz="4800" b="1">
                <a:solidFill>
                  <a:schemeClr val="accent2">
                    <a:lumMod val="20000"/>
                    <a:lumOff val="80000"/>
                  </a:schemeClr>
                </a:solidFill>
              </a:rPr>
            </a:br>
            <a:r>
              <a:rPr lang="en-GB" b="1">
                <a:solidFill>
                  <a:schemeClr val="accent2">
                    <a:lumMod val="20000"/>
                    <a:lumOff val="80000"/>
                  </a:schemeClr>
                </a:solidFill>
              </a:rPr>
              <a:t>(LCLM 4001)</a:t>
            </a:r>
            <a:br>
              <a:rPr lang="en-GB" b="1">
                <a:solidFill>
                  <a:schemeClr val="accent2">
                    <a:lumMod val="20000"/>
                    <a:lumOff val="80000"/>
                  </a:schemeClr>
                </a:solidFill>
              </a:rPr>
            </a:br>
            <a:br>
              <a:rPr lang="en-GB" b="1">
                <a:solidFill>
                  <a:schemeClr val="accent2">
                    <a:lumMod val="40000"/>
                    <a:lumOff val="60000"/>
                  </a:schemeClr>
                </a:solidFill>
              </a:rPr>
            </a:br>
            <a:r>
              <a:rPr lang="en-GB" sz="3600" b="1">
                <a:solidFill>
                  <a:srgbClr val="92D050"/>
                </a:solidFill>
              </a:rPr>
              <a:t>Session 8- Signposting and Essay Structure, </a:t>
            </a:r>
            <a:br>
              <a:rPr lang="en-GB" sz="3600">
                <a:solidFill>
                  <a:srgbClr val="92D050"/>
                </a:solidFill>
              </a:rPr>
            </a:br>
            <a:br>
              <a:rPr lang="en-GB" sz="3600" b="1">
                <a:solidFill>
                  <a:schemeClr val="accent2">
                    <a:lumMod val="20000"/>
                    <a:lumOff val="80000"/>
                  </a:schemeClr>
                </a:solidFill>
              </a:rPr>
            </a:br>
            <a:br>
              <a:rPr lang="en-GB" sz="4800" b="1">
                <a:solidFill>
                  <a:schemeClr val="accent2">
                    <a:lumMod val="20000"/>
                    <a:lumOff val="80000"/>
                  </a:schemeClr>
                </a:solidFill>
              </a:rPr>
            </a:br>
            <a:endParaRPr lang="en-GB">
              <a:solidFill>
                <a:schemeClr val="accent2">
                  <a:lumMod val="20000"/>
                  <a:lumOff val="80000"/>
                </a:schemeClr>
              </a:solidFill>
            </a:endParaRPr>
          </a:p>
        </p:txBody>
      </p:sp>
    </p:spTree>
    <p:extLst>
      <p:ext uri="{BB962C8B-B14F-4D97-AF65-F5344CB8AC3E}">
        <p14:creationId xmlns:p14="http://schemas.microsoft.com/office/powerpoint/2010/main" val="5428423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7017C-E9A9-0820-EBA5-D2B598E4CF71}"/>
              </a:ext>
            </a:extLst>
          </p:cNvPr>
          <p:cNvSpPr>
            <a:spLocks noGrp="1"/>
          </p:cNvSpPr>
          <p:nvPr>
            <p:ph type="title"/>
          </p:nvPr>
        </p:nvSpPr>
        <p:spPr/>
        <p:txBody>
          <a:bodyPr>
            <a:normAutofit/>
          </a:bodyPr>
          <a:lstStyle/>
          <a:p>
            <a:pPr algn="l"/>
            <a:r>
              <a:rPr lang="en-GB" b="1"/>
              <a:t>Last week’s recap </a:t>
            </a:r>
          </a:p>
        </p:txBody>
      </p:sp>
      <p:sp>
        <p:nvSpPr>
          <p:cNvPr id="3" name="Content Placeholder 2">
            <a:extLst>
              <a:ext uri="{FF2B5EF4-FFF2-40B4-BE49-F238E27FC236}">
                <a16:creationId xmlns:a16="http://schemas.microsoft.com/office/drawing/2014/main" id="{56BA4F57-B9A0-350D-3265-1534C8C89C85}"/>
              </a:ext>
            </a:extLst>
          </p:cNvPr>
          <p:cNvSpPr>
            <a:spLocks noGrp="1"/>
          </p:cNvSpPr>
          <p:nvPr>
            <p:ph idx="1"/>
          </p:nvPr>
        </p:nvSpPr>
        <p:spPr>
          <a:xfrm>
            <a:off x="609600" y="2320225"/>
            <a:ext cx="10121728" cy="3197008"/>
          </a:xfrm>
        </p:spPr>
        <p:txBody>
          <a:bodyPr>
            <a:normAutofit/>
          </a:bodyPr>
          <a:lstStyle/>
          <a:p>
            <a:pPr marL="0" indent="0">
              <a:buNone/>
            </a:pPr>
            <a:r>
              <a:rPr lang="en-GB" b="1"/>
              <a:t>We did the following:</a:t>
            </a:r>
          </a:p>
          <a:p>
            <a:r>
              <a:rPr lang="en-GB"/>
              <a:t>Completed Task 2</a:t>
            </a:r>
          </a:p>
          <a:p>
            <a:endParaRPr lang="en-GB"/>
          </a:p>
          <a:p>
            <a:pPr marL="0" indent="0">
              <a:buNone/>
            </a:pPr>
            <a:endParaRPr lang="en-GB"/>
          </a:p>
        </p:txBody>
      </p:sp>
    </p:spTree>
    <p:extLst>
      <p:ext uri="{BB962C8B-B14F-4D97-AF65-F5344CB8AC3E}">
        <p14:creationId xmlns:p14="http://schemas.microsoft.com/office/powerpoint/2010/main" val="17661697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7017C-E9A9-0820-EBA5-D2B598E4CF71}"/>
              </a:ext>
            </a:extLst>
          </p:cNvPr>
          <p:cNvSpPr>
            <a:spLocks noGrp="1"/>
          </p:cNvSpPr>
          <p:nvPr>
            <p:ph type="title"/>
          </p:nvPr>
        </p:nvSpPr>
        <p:spPr/>
        <p:txBody>
          <a:bodyPr>
            <a:normAutofit/>
          </a:bodyPr>
          <a:lstStyle/>
          <a:p>
            <a:r>
              <a:rPr lang="en-GB" b="1"/>
              <a:t>Today’s session</a:t>
            </a:r>
          </a:p>
        </p:txBody>
      </p:sp>
      <p:sp>
        <p:nvSpPr>
          <p:cNvPr id="3" name="Content Placeholder 2">
            <a:extLst>
              <a:ext uri="{FF2B5EF4-FFF2-40B4-BE49-F238E27FC236}">
                <a16:creationId xmlns:a16="http://schemas.microsoft.com/office/drawing/2014/main" id="{56BA4F57-B9A0-350D-3265-1534C8C89C85}"/>
              </a:ext>
            </a:extLst>
          </p:cNvPr>
          <p:cNvSpPr>
            <a:spLocks noGrp="1"/>
          </p:cNvSpPr>
          <p:nvPr>
            <p:ph idx="1"/>
          </p:nvPr>
        </p:nvSpPr>
        <p:spPr/>
        <p:txBody>
          <a:bodyPr vert="horz" lIns="91440" tIns="45720" rIns="91440" bIns="45720" rtlCol="0" anchor="t">
            <a:normAutofit fontScale="47500" lnSpcReduction="20000"/>
          </a:bodyPr>
          <a:lstStyle/>
          <a:p>
            <a:pPr marL="0" indent="0">
              <a:buNone/>
            </a:pPr>
            <a:r>
              <a:rPr lang="en-GB" sz="7000" b="1"/>
              <a:t>The session will be divided into 3 parts:</a:t>
            </a:r>
          </a:p>
          <a:p>
            <a:pPr marL="0" indent="0">
              <a:buNone/>
            </a:pPr>
            <a:endParaRPr lang="en-GB" sz="4500" b="1"/>
          </a:p>
          <a:p>
            <a:pPr marL="0" indent="0">
              <a:lnSpc>
                <a:spcPct val="90000"/>
              </a:lnSpc>
              <a:buNone/>
            </a:pPr>
            <a:r>
              <a:rPr lang="en-GB" sz="7400"/>
              <a:t>We will discuss:</a:t>
            </a:r>
          </a:p>
          <a:p>
            <a:pPr marL="0" indent="0">
              <a:lnSpc>
                <a:spcPct val="90000"/>
              </a:lnSpc>
              <a:buNone/>
            </a:pPr>
            <a:endParaRPr lang="en-GB" sz="7400"/>
          </a:p>
          <a:p>
            <a:pPr marL="0" indent="0">
              <a:lnSpc>
                <a:spcPct val="90000"/>
              </a:lnSpc>
              <a:buNone/>
              <a:defRPr/>
            </a:pPr>
            <a:r>
              <a:rPr lang="en-US" sz="7400"/>
              <a:t>1- Signposting</a:t>
            </a:r>
          </a:p>
          <a:p>
            <a:pPr marL="0" indent="0">
              <a:lnSpc>
                <a:spcPct val="90000"/>
              </a:lnSpc>
              <a:buNone/>
              <a:defRPr/>
            </a:pPr>
            <a:r>
              <a:rPr lang="en-US" sz="7400"/>
              <a:t>2- Essay Structure</a:t>
            </a:r>
          </a:p>
          <a:p>
            <a:pPr marL="0" indent="0">
              <a:lnSpc>
                <a:spcPct val="90000"/>
              </a:lnSpc>
              <a:buNone/>
              <a:defRPr/>
            </a:pPr>
            <a:endParaRPr lang="en-US" sz="7400"/>
          </a:p>
          <a:p>
            <a:pPr marL="0" indent="0">
              <a:lnSpc>
                <a:spcPct val="90000"/>
              </a:lnSpc>
              <a:buNone/>
              <a:defRPr/>
            </a:pPr>
            <a:r>
              <a:rPr lang="en-US" sz="7400"/>
              <a:t>We will have a 40-minute break – 10:55am - 11:35am </a:t>
            </a:r>
          </a:p>
        </p:txBody>
      </p:sp>
      <p:pic>
        <p:nvPicPr>
          <p:cNvPr id="5" name="Picture 4" descr="A logo of a book&#10;&#10;Description automatically generated">
            <a:extLst>
              <a:ext uri="{FF2B5EF4-FFF2-40B4-BE49-F238E27FC236}">
                <a16:creationId xmlns:a16="http://schemas.microsoft.com/office/drawing/2014/main" id="{D96A2B2C-07D1-924F-5444-6A227FCFBC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96400" y="281761"/>
            <a:ext cx="1490980" cy="1055061"/>
          </a:xfrm>
          <a:prstGeom prst="rect">
            <a:avLst/>
          </a:prstGeom>
          <a:noFill/>
        </p:spPr>
      </p:pic>
    </p:spTree>
    <p:extLst>
      <p:ext uri="{BB962C8B-B14F-4D97-AF65-F5344CB8AC3E}">
        <p14:creationId xmlns:p14="http://schemas.microsoft.com/office/powerpoint/2010/main" val="39274215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D99AFB-6970-5CB2-0F8C-743C8F14F285}"/>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EE6D75-1CE8-5792-52BB-CA9CCE2F8CC7}"/>
              </a:ext>
            </a:extLst>
          </p:cNvPr>
          <p:cNvSpPr>
            <a:spLocks noGrp="1"/>
          </p:cNvSpPr>
          <p:nvPr>
            <p:ph idx="1"/>
          </p:nvPr>
        </p:nvSpPr>
        <p:spPr>
          <a:xfrm>
            <a:off x="1703512" y="188641"/>
            <a:ext cx="8784976" cy="5328593"/>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5400"/>
          </a:p>
          <a:p>
            <a:pPr marL="0" indent="0" algn="ctr">
              <a:buNone/>
            </a:pPr>
            <a:r>
              <a:rPr lang="en-GB" sz="5400"/>
              <a:t>Part 1</a:t>
            </a:r>
          </a:p>
          <a:p>
            <a:pPr marL="0" indent="0" algn="ctr">
              <a:buNone/>
            </a:pPr>
            <a:r>
              <a:rPr lang="en-US" sz="5400" b="1"/>
              <a:t>Signposting</a:t>
            </a:r>
            <a:endParaRPr lang="en-GB" sz="5400" b="1"/>
          </a:p>
        </p:txBody>
      </p:sp>
    </p:spTree>
    <p:extLst>
      <p:ext uri="{BB962C8B-B14F-4D97-AF65-F5344CB8AC3E}">
        <p14:creationId xmlns:p14="http://schemas.microsoft.com/office/powerpoint/2010/main" val="12973579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F3EDD-565F-0D33-8411-4A6075E11DBE}"/>
              </a:ext>
            </a:extLst>
          </p:cNvPr>
          <p:cNvSpPr>
            <a:spLocks noGrp="1"/>
          </p:cNvSpPr>
          <p:nvPr>
            <p:ph type="title"/>
          </p:nvPr>
        </p:nvSpPr>
        <p:spPr>
          <a:xfrm>
            <a:off x="413657" y="204723"/>
            <a:ext cx="11138265" cy="1260093"/>
          </a:xfrm>
        </p:spPr>
        <p:txBody>
          <a:bodyPr>
            <a:normAutofit/>
          </a:bodyPr>
          <a:lstStyle/>
          <a:p>
            <a:r>
              <a:rPr lang="en-GB" sz="4000" b="1"/>
              <a:t>What is signposting?</a:t>
            </a:r>
          </a:p>
        </p:txBody>
      </p:sp>
      <p:sp>
        <p:nvSpPr>
          <p:cNvPr id="3" name="Content Placeholder 2">
            <a:extLst>
              <a:ext uri="{FF2B5EF4-FFF2-40B4-BE49-F238E27FC236}">
                <a16:creationId xmlns:a16="http://schemas.microsoft.com/office/drawing/2014/main" id="{CD63E455-0359-F536-A26F-987641066DE5}"/>
              </a:ext>
            </a:extLst>
          </p:cNvPr>
          <p:cNvSpPr>
            <a:spLocks noGrp="1"/>
          </p:cNvSpPr>
          <p:nvPr>
            <p:ph idx="1"/>
          </p:nvPr>
        </p:nvSpPr>
        <p:spPr/>
        <p:txBody>
          <a:bodyPr>
            <a:normAutofit/>
          </a:bodyPr>
          <a:lstStyle/>
          <a:p>
            <a:pPr marL="0" indent="0" algn="ctr">
              <a:buNone/>
            </a:pPr>
            <a:endParaRPr lang="en-GB" b="0" i="0">
              <a:effectLst/>
              <a:latin typeface="Open Sans" panose="020B0606030504020204" pitchFamily="34" charset="0"/>
            </a:endParaRPr>
          </a:p>
          <a:p>
            <a:pPr marL="0" indent="0" algn="ctr">
              <a:buNone/>
            </a:pPr>
            <a:r>
              <a:rPr lang="en-GB" sz="3600" b="0" i="0">
                <a:effectLst/>
                <a:latin typeface="Myriad Pro"/>
              </a:rPr>
              <a:t>Signposting means using words to tell your reader about the content of your essay to help them understand as clearly as </a:t>
            </a:r>
            <a:r>
              <a:rPr lang="en-GB" sz="3600" b="0" i="0">
                <a:effectLst/>
              </a:rPr>
              <a:t>possible.</a:t>
            </a:r>
          </a:p>
          <a:p>
            <a:pPr marL="0" indent="0" algn="r">
              <a:buNone/>
            </a:pPr>
            <a:endParaRPr lang="en-GB" sz="3600"/>
          </a:p>
          <a:p>
            <a:pPr marL="0" indent="0" algn="r">
              <a:buNone/>
            </a:pPr>
            <a:endParaRPr lang="en-GB" sz="1600"/>
          </a:p>
          <a:p>
            <a:pPr marL="0" indent="0" algn="r">
              <a:buNone/>
            </a:pPr>
            <a:r>
              <a:rPr lang="en-GB" sz="1600">
                <a:hlinkClick r:id="rId4"/>
              </a:rPr>
              <a:t>https://www.youtube.com/watch?v=XZGn4oGzN4c</a:t>
            </a:r>
            <a:r>
              <a:rPr lang="en-GB" sz="1600"/>
              <a:t> </a:t>
            </a:r>
          </a:p>
          <a:p>
            <a:pPr marL="0" indent="0" algn="r">
              <a:buNone/>
            </a:pPr>
            <a:r>
              <a:rPr lang="en-GB" sz="1600"/>
              <a:t>(University of Portsmouth, 2024)</a:t>
            </a:r>
          </a:p>
        </p:txBody>
      </p:sp>
      <p:pic>
        <p:nvPicPr>
          <p:cNvPr id="4" name="Picture 3">
            <a:extLst>
              <a:ext uri="{FF2B5EF4-FFF2-40B4-BE49-F238E27FC236}">
                <a16:creationId xmlns:a16="http://schemas.microsoft.com/office/drawing/2014/main" id="{5B8C8239-20B7-6873-6E93-D5CBFD53A65A}"/>
              </a:ext>
            </a:extLst>
          </p:cNvPr>
          <p:cNvPicPr>
            <a:picLocks noChangeAspect="1"/>
          </p:cNvPicPr>
          <p:nvPr/>
        </p:nvPicPr>
        <p:blipFill>
          <a:blip r:embed="rId5"/>
          <a:stretch>
            <a:fillRect/>
          </a:stretch>
        </p:blipFill>
        <p:spPr>
          <a:xfrm>
            <a:off x="9150272" y="429711"/>
            <a:ext cx="1234878" cy="1102797"/>
          </a:xfrm>
          <a:prstGeom prst="rect">
            <a:avLst/>
          </a:prstGeom>
        </p:spPr>
      </p:pic>
      <p:pic>
        <p:nvPicPr>
          <p:cNvPr id="5" name="Online Media 4" title="Academic Writing: Signposting">
            <a:hlinkClick r:id="" action="ppaction://media"/>
            <a:extLst>
              <a:ext uri="{FF2B5EF4-FFF2-40B4-BE49-F238E27FC236}">
                <a16:creationId xmlns:a16="http://schemas.microsoft.com/office/drawing/2014/main" id="{C8851DC5-06FC-8AB8-2B30-CC29081E09A5}"/>
              </a:ext>
            </a:extLst>
          </p:cNvPr>
          <p:cNvPicPr>
            <a:picLocks noRot="1" noChangeAspect="1"/>
          </p:cNvPicPr>
          <p:nvPr>
            <a:videoFile r:link="rId1"/>
          </p:nvPr>
        </p:nvPicPr>
        <p:blipFill>
          <a:blip r:embed="rId6"/>
          <a:stretch>
            <a:fillRect/>
          </a:stretch>
        </p:blipFill>
        <p:spPr>
          <a:xfrm>
            <a:off x="1266508" y="3971700"/>
            <a:ext cx="3112452" cy="1758540"/>
          </a:xfrm>
          <a:prstGeom prst="rect">
            <a:avLst/>
          </a:prstGeom>
        </p:spPr>
      </p:pic>
    </p:spTree>
    <p:extLst>
      <p:ext uri="{BB962C8B-B14F-4D97-AF65-F5344CB8AC3E}">
        <p14:creationId xmlns:p14="http://schemas.microsoft.com/office/powerpoint/2010/main" val="233716991"/>
      </p:ext>
    </p:extLst>
  </p:cSld>
  <p:clrMapOvr>
    <a:masterClrMapping/>
  </p:clrMapOvr>
  <p:timing>
    <p:tnLst>
      <p:par>
        <p:cTn id="1" dur="indefinite" restart="never" nodeType="tmRoot">
          <p:childTnLst>
            <p:video>
              <p:cMediaNode vol="80000">
                <p:cTn id="2" fill="hold" display="0">
                  <p:stCondLst>
                    <p:cond delay="indefinite"/>
                  </p:stCondLst>
                </p:cTn>
                <p:tgtEl>
                  <p:spTgt spid="5"/>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F3EDD-565F-0D33-8411-4A6075E11DBE}"/>
              </a:ext>
            </a:extLst>
          </p:cNvPr>
          <p:cNvSpPr>
            <a:spLocks noGrp="1"/>
          </p:cNvSpPr>
          <p:nvPr>
            <p:ph type="title"/>
          </p:nvPr>
        </p:nvSpPr>
        <p:spPr>
          <a:xfrm>
            <a:off x="526867" y="78752"/>
            <a:ext cx="11138265" cy="1080535"/>
          </a:xfrm>
        </p:spPr>
        <p:txBody>
          <a:bodyPr>
            <a:normAutofit/>
          </a:bodyPr>
          <a:lstStyle/>
          <a:p>
            <a:r>
              <a:rPr lang="en-GB" sz="4000" b="1"/>
              <a:t>Importance of signposting</a:t>
            </a:r>
          </a:p>
        </p:txBody>
      </p:sp>
      <p:sp>
        <p:nvSpPr>
          <p:cNvPr id="3" name="Content Placeholder 2">
            <a:extLst>
              <a:ext uri="{FF2B5EF4-FFF2-40B4-BE49-F238E27FC236}">
                <a16:creationId xmlns:a16="http://schemas.microsoft.com/office/drawing/2014/main" id="{CD63E455-0359-F536-A26F-987641066DE5}"/>
              </a:ext>
            </a:extLst>
          </p:cNvPr>
          <p:cNvSpPr>
            <a:spLocks noGrp="1"/>
          </p:cNvSpPr>
          <p:nvPr>
            <p:ph idx="1"/>
          </p:nvPr>
        </p:nvSpPr>
        <p:spPr/>
        <p:txBody>
          <a:bodyPr>
            <a:normAutofit/>
          </a:bodyPr>
          <a:lstStyle/>
          <a:p>
            <a:pPr>
              <a:buFont typeface="Wingdings" panose="05000000000000000000" pitchFamily="2" charset="2"/>
              <a:buChar char="§"/>
            </a:pPr>
            <a:r>
              <a:rPr lang="en-GB"/>
              <a:t>Demonstrates the flow of the essay</a:t>
            </a:r>
          </a:p>
          <a:p>
            <a:pPr>
              <a:buFont typeface="Wingdings" panose="05000000000000000000" pitchFamily="2" charset="2"/>
              <a:buChar char="§"/>
            </a:pPr>
            <a:r>
              <a:rPr lang="en-GB"/>
              <a:t>Helps to guide the reader through your writing.</a:t>
            </a:r>
          </a:p>
          <a:p>
            <a:pPr>
              <a:buFont typeface="Wingdings" panose="05000000000000000000" pitchFamily="2" charset="2"/>
              <a:buChar char="§"/>
            </a:pPr>
            <a:r>
              <a:rPr lang="en-GB"/>
              <a:t>Allows you to keep track of your essay.</a:t>
            </a:r>
          </a:p>
          <a:p>
            <a:pPr>
              <a:buFont typeface="Wingdings" panose="05000000000000000000" pitchFamily="2" charset="2"/>
              <a:buChar char="§"/>
            </a:pPr>
            <a:r>
              <a:rPr lang="en-GB"/>
              <a:t>Helps you to link ideas properly</a:t>
            </a:r>
          </a:p>
          <a:p>
            <a:pPr>
              <a:buFont typeface="Wingdings" panose="05000000000000000000" pitchFamily="2" charset="2"/>
              <a:buChar char="§"/>
            </a:pPr>
            <a:r>
              <a:rPr lang="en-GB"/>
              <a:t>Reflects engagement with primary and secondary sources</a:t>
            </a:r>
          </a:p>
          <a:p>
            <a:pPr marL="0" indent="0">
              <a:buNone/>
            </a:pPr>
            <a:endParaRPr lang="en-GB"/>
          </a:p>
          <a:p>
            <a:pPr>
              <a:buFont typeface="Wingdings" panose="05000000000000000000" pitchFamily="2" charset="2"/>
              <a:buChar char="§"/>
            </a:pPr>
            <a:endParaRPr lang="en-GB"/>
          </a:p>
        </p:txBody>
      </p:sp>
      <p:pic>
        <p:nvPicPr>
          <p:cNvPr id="10" name="Picture 9" descr="A person pushing a ball with question marks&#10;&#10;Description automatically generated">
            <a:extLst>
              <a:ext uri="{FF2B5EF4-FFF2-40B4-BE49-F238E27FC236}">
                <a16:creationId xmlns:a16="http://schemas.microsoft.com/office/drawing/2014/main" id="{2E34D64F-5361-EC7F-EAAC-2CD3BA6C51F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944099" y="309584"/>
            <a:ext cx="1721033" cy="957241"/>
          </a:xfrm>
          <a:prstGeom prst="rect">
            <a:avLst/>
          </a:prstGeom>
        </p:spPr>
      </p:pic>
    </p:spTree>
    <p:extLst>
      <p:ext uri="{BB962C8B-B14F-4D97-AF65-F5344CB8AC3E}">
        <p14:creationId xmlns:p14="http://schemas.microsoft.com/office/powerpoint/2010/main" val="16379956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3F3EDD-565F-0D33-8411-4A6075E11DBE}"/>
              </a:ext>
            </a:extLst>
          </p:cNvPr>
          <p:cNvSpPr>
            <a:spLocks noGrp="1"/>
          </p:cNvSpPr>
          <p:nvPr>
            <p:ph type="title"/>
          </p:nvPr>
        </p:nvSpPr>
        <p:spPr>
          <a:xfrm>
            <a:off x="526867" y="78752"/>
            <a:ext cx="11138265" cy="1080535"/>
          </a:xfrm>
        </p:spPr>
        <p:txBody>
          <a:bodyPr>
            <a:normAutofit/>
          </a:bodyPr>
          <a:lstStyle/>
          <a:p>
            <a:r>
              <a:rPr lang="en-GB" sz="4000" b="1"/>
              <a:t>How do I signpost?</a:t>
            </a:r>
          </a:p>
        </p:txBody>
      </p:sp>
      <p:sp>
        <p:nvSpPr>
          <p:cNvPr id="3" name="Content Placeholder 2">
            <a:extLst>
              <a:ext uri="{FF2B5EF4-FFF2-40B4-BE49-F238E27FC236}">
                <a16:creationId xmlns:a16="http://schemas.microsoft.com/office/drawing/2014/main" id="{CD63E455-0359-F536-A26F-987641066DE5}"/>
              </a:ext>
            </a:extLst>
          </p:cNvPr>
          <p:cNvSpPr>
            <a:spLocks noGrp="1"/>
          </p:cNvSpPr>
          <p:nvPr>
            <p:ph idx="1"/>
          </p:nvPr>
        </p:nvSpPr>
        <p:spPr/>
        <p:txBody>
          <a:bodyPr>
            <a:normAutofit fontScale="92500" lnSpcReduction="10000"/>
          </a:bodyPr>
          <a:lstStyle/>
          <a:p>
            <a:pPr marL="0" indent="0">
              <a:buNone/>
            </a:pPr>
            <a:r>
              <a:rPr lang="en-GB"/>
              <a:t>Signposting is achieved by linking sentences properly within the paragraph and in the overall body of the essay. </a:t>
            </a:r>
          </a:p>
          <a:p>
            <a:pPr marL="0" indent="0">
              <a:buNone/>
            </a:pPr>
            <a:endParaRPr lang="en-GB"/>
          </a:p>
          <a:p>
            <a:pPr>
              <a:buFont typeface="Wingdings" panose="05000000000000000000" pitchFamily="2" charset="2"/>
              <a:buChar char="§"/>
            </a:pPr>
            <a:r>
              <a:rPr lang="en-GB" sz="2400"/>
              <a:t>In the introduction- Examine, focus on, analyse, evaluate, explore, examine, review etc</a:t>
            </a:r>
          </a:p>
          <a:p>
            <a:pPr>
              <a:buFont typeface="Wingdings" panose="05000000000000000000" pitchFamily="2" charset="2"/>
              <a:buChar char="§"/>
            </a:pPr>
            <a:r>
              <a:rPr lang="en-GB" sz="2400"/>
              <a:t>Introducing evidence - For example/illustrate, according to, the data indicates/suggests/implies that etc</a:t>
            </a:r>
          </a:p>
          <a:p>
            <a:pPr>
              <a:buFont typeface="Wingdings" panose="05000000000000000000" pitchFamily="2" charset="2"/>
              <a:buChar char="§"/>
            </a:pPr>
            <a:r>
              <a:rPr lang="en-GB" sz="2400"/>
              <a:t>Explanation – Furthermore, in addition, moreover, etc</a:t>
            </a:r>
          </a:p>
          <a:p>
            <a:pPr>
              <a:buFont typeface="Wingdings" panose="05000000000000000000" pitchFamily="2" charset="2"/>
              <a:buChar char="§"/>
            </a:pPr>
            <a:r>
              <a:rPr lang="en-GB" sz="2400"/>
              <a:t>Link – This shows, reveals, it is clear that, therefore, infers, etc</a:t>
            </a:r>
          </a:p>
          <a:p>
            <a:pPr>
              <a:buFont typeface="Wingdings" panose="05000000000000000000" pitchFamily="2" charset="2"/>
              <a:buChar char="§"/>
            </a:pPr>
            <a:r>
              <a:rPr lang="en-GB" sz="2400"/>
              <a:t>Concluding – In summary, overall, ultimately, lastly, finally, altogether, in brief etc.</a:t>
            </a:r>
          </a:p>
          <a:p>
            <a:pPr marL="0" indent="0">
              <a:buNone/>
            </a:pPr>
            <a:endParaRPr lang="en-GB"/>
          </a:p>
          <a:p>
            <a:pPr marL="0" indent="0">
              <a:buNone/>
            </a:pPr>
            <a:endParaRPr lang="en-GB"/>
          </a:p>
        </p:txBody>
      </p:sp>
      <p:pic>
        <p:nvPicPr>
          <p:cNvPr id="8" name="Picture 7" descr="Close-up of a rusty chain&#10;&#10;Description automatically generated">
            <a:extLst>
              <a:ext uri="{FF2B5EF4-FFF2-40B4-BE49-F238E27FC236}">
                <a16:creationId xmlns:a16="http://schemas.microsoft.com/office/drawing/2014/main" id="{D5D4D1E2-26E8-CFB0-B9D9-FB5A950A249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996894" y="78752"/>
            <a:ext cx="1620800" cy="999489"/>
          </a:xfrm>
          <a:prstGeom prst="rect">
            <a:avLst/>
          </a:prstGeom>
        </p:spPr>
      </p:pic>
    </p:spTree>
    <p:extLst>
      <p:ext uri="{BB962C8B-B14F-4D97-AF65-F5344CB8AC3E}">
        <p14:creationId xmlns:p14="http://schemas.microsoft.com/office/powerpoint/2010/main" val="30625274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18FE0-BCB7-24F4-AEDA-5E612FB68335}"/>
              </a:ext>
            </a:extLst>
          </p:cNvPr>
          <p:cNvSpPr>
            <a:spLocks noGrp="1"/>
          </p:cNvSpPr>
          <p:nvPr>
            <p:ph type="title"/>
          </p:nvPr>
        </p:nvSpPr>
        <p:spPr>
          <a:xfrm>
            <a:off x="1981200" y="274638"/>
            <a:ext cx="8229600" cy="1143000"/>
          </a:xfrm>
        </p:spPr>
        <p:txBody>
          <a:bodyPr vert="horz" lIns="91440" tIns="45720" rIns="91440" bIns="45720" rtlCol="0" anchor="ctr">
            <a:normAutofit/>
          </a:bodyPr>
          <a:lstStyle/>
          <a:p>
            <a:r>
              <a:rPr lang="en-GB" b="1"/>
              <a:t>Activity 1</a:t>
            </a:r>
          </a:p>
        </p:txBody>
      </p:sp>
      <p:sp>
        <p:nvSpPr>
          <p:cNvPr id="5" name="Title 1">
            <a:extLst>
              <a:ext uri="{FF2B5EF4-FFF2-40B4-BE49-F238E27FC236}">
                <a16:creationId xmlns:a16="http://schemas.microsoft.com/office/drawing/2014/main" id="{CA8B3765-1EF6-0A99-A3CA-67D51D92F626}"/>
              </a:ext>
            </a:extLst>
          </p:cNvPr>
          <p:cNvSpPr txBox="1">
            <a:spLocks/>
          </p:cNvSpPr>
          <p:nvPr/>
        </p:nvSpPr>
        <p:spPr>
          <a:xfrm>
            <a:off x="223282" y="1573568"/>
            <a:ext cx="6220047" cy="3989040"/>
          </a:xfrm>
          <a:prstGeom prst="rect">
            <a:avLst/>
          </a:prstGeom>
        </p:spPr>
        <p:txBody>
          <a:bodyPr vert="horz" lIns="91440" tIns="45720" rIns="91440" bIns="45720" rtlCol="0">
            <a:normAutofit fontScale="775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514350" marR="0" lvl="0" indent="-514350" algn="l" defTabSz="914400" rtl="0" eaLnBrk="1" fontAlgn="auto" latinLnBrk="0" hangingPunct="1">
              <a:lnSpc>
                <a:spcPct val="90000"/>
              </a:lnSpc>
              <a:spcBef>
                <a:spcPct val="20000"/>
              </a:spcBef>
              <a:spcAft>
                <a:spcPts val="0"/>
              </a:spcAft>
              <a:buClrTx/>
              <a:buSzTx/>
              <a:buFont typeface="+mj-lt"/>
              <a:buAutoNum type="arabicPeriod"/>
              <a:tabLst/>
              <a:defRPr/>
            </a:pPr>
            <a:r>
              <a:rPr kumimoji="0" lang="en-US" altLang="en-US" sz="3200" i="0" u="none" strike="noStrike" kern="1200" cap="none" spc="0" normalizeH="0" baseline="0" noProof="0">
                <a:ln>
                  <a:noFill/>
                </a:ln>
                <a:solidFill>
                  <a:prstClr val="black"/>
                </a:solidFill>
                <a:effectLst/>
                <a:uLnTx/>
                <a:uFillTx/>
                <a:latin typeface="Myriad Pro"/>
              </a:rPr>
              <a:t>Return to the Moodle page</a:t>
            </a:r>
          </a:p>
          <a:p>
            <a:pPr marL="514350" marR="0" lvl="0" indent="-514350" algn="l" defTabSz="914400" rtl="0" eaLnBrk="1" fontAlgn="auto" latinLnBrk="0" hangingPunct="1">
              <a:lnSpc>
                <a:spcPct val="90000"/>
              </a:lnSpc>
              <a:spcBef>
                <a:spcPct val="20000"/>
              </a:spcBef>
              <a:spcAft>
                <a:spcPts val="0"/>
              </a:spcAft>
              <a:buClrTx/>
              <a:buSzTx/>
              <a:buFont typeface="+mj-lt"/>
              <a:buAutoNum type="arabicPeriod"/>
              <a:tabLst/>
              <a:defRPr/>
            </a:pPr>
            <a:endParaRPr kumimoji="0" lang="en-US" altLang="en-US" sz="3200" i="0" u="none" strike="noStrike" kern="1200" cap="none" spc="0" normalizeH="0" baseline="0" noProof="0">
              <a:ln>
                <a:noFill/>
              </a:ln>
              <a:solidFill>
                <a:prstClr val="black"/>
              </a:solidFill>
              <a:effectLst/>
              <a:uLnTx/>
              <a:uFillTx/>
              <a:latin typeface="Myriad Pro"/>
            </a:endParaRPr>
          </a:p>
          <a:p>
            <a:pPr marR="0" lvl="0" algn="l" defTabSz="914400" rtl="0" eaLnBrk="1" fontAlgn="auto" latinLnBrk="0" hangingPunct="1">
              <a:lnSpc>
                <a:spcPct val="90000"/>
              </a:lnSpc>
              <a:spcBef>
                <a:spcPct val="20000"/>
              </a:spcBef>
              <a:spcAft>
                <a:spcPts val="0"/>
              </a:spcAft>
              <a:buClrTx/>
              <a:buSzTx/>
              <a:tabLst/>
              <a:defRPr/>
            </a:pPr>
            <a:r>
              <a:rPr kumimoji="0" lang="en-US" altLang="en-US" sz="3200" i="0" u="none" strike="noStrike" kern="1200" cap="none" spc="0" normalizeH="0" noProof="0">
                <a:ln>
                  <a:noFill/>
                </a:ln>
                <a:solidFill>
                  <a:prstClr val="black"/>
                </a:solidFill>
                <a:effectLst/>
                <a:uLnTx/>
                <a:uFillTx/>
                <a:latin typeface="Myriad Pro"/>
              </a:rPr>
              <a:t>2. Find the Academic Phrase bank document. (see side image)</a:t>
            </a:r>
          </a:p>
          <a:p>
            <a:pPr marR="0" lvl="0" algn="l" defTabSz="914400" rtl="0" eaLnBrk="1" fontAlgn="auto" latinLnBrk="0" hangingPunct="1">
              <a:lnSpc>
                <a:spcPct val="90000"/>
              </a:lnSpc>
              <a:spcBef>
                <a:spcPct val="20000"/>
              </a:spcBef>
              <a:spcAft>
                <a:spcPts val="0"/>
              </a:spcAft>
              <a:buClrTx/>
              <a:buSzTx/>
              <a:tabLst/>
              <a:defRPr/>
            </a:pPr>
            <a:endParaRPr kumimoji="0" lang="en-US" altLang="en-US" sz="3200" i="0" u="none" strike="noStrike" kern="1200" cap="none" spc="0" normalizeH="0" noProof="0">
              <a:ln>
                <a:noFill/>
              </a:ln>
              <a:solidFill>
                <a:prstClr val="black"/>
              </a:solidFill>
              <a:effectLst/>
              <a:uLnTx/>
              <a:uFillTx/>
              <a:latin typeface="Myriad Pro"/>
            </a:endParaRPr>
          </a:p>
          <a:p>
            <a:pPr marR="0" lvl="0" algn="l" defTabSz="914400" rtl="0" eaLnBrk="1" fontAlgn="auto" latinLnBrk="0" hangingPunct="1">
              <a:lnSpc>
                <a:spcPct val="90000"/>
              </a:lnSpc>
              <a:spcBef>
                <a:spcPct val="20000"/>
              </a:spcBef>
              <a:spcAft>
                <a:spcPts val="0"/>
              </a:spcAft>
              <a:buClrTx/>
              <a:buSzTx/>
              <a:tabLst/>
              <a:defRPr/>
            </a:pPr>
            <a:r>
              <a:rPr lang="en-US" altLang="en-US" sz="3200">
                <a:solidFill>
                  <a:prstClr val="black"/>
                </a:solidFill>
                <a:latin typeface="Myriad Pro"/>
              </a:rPr>
              <a:t>3. Study the academic phrases provided.</a:t>
            </a:r>
          </a:p>
          <a:p>
            <a:pPr marR="0" lvl="0" algn="l" defTabSz="914400" rtl="0" eaLnBrk="1" fontAlgn="auto" latinLnBrk="0" hangingPunct="1">
              <a:lnSpc>
                <a:spcPct val="90000"/>
              </a:lnSpc>
              <a:spcBef>
                <a:spcPct val="20000"/>
              </a:spcBef>
              <a:spcAft>
                <a:spcPts val="0"/>
              </a:spcAft>
              <a:buClrTx/>
              <a:buSzTx/>
              <a:tabLst/>
              <a:defRPr/>
            </a:pPr>
            <a:endParaRPr lang="en-US" altLang="en-US" sz="3200">
              <a:solidFill>
                <a:prstClr val="black"/>
              </a:solidFill>
              <a:latin typeface="Myriad Pro"/>
            </a:endParaRPr>
          </a:p>
          <a:p>
            <a:pPr marR="0" lvl="0" algn="l" defTabSz="914400" rtl="0" eaLnBrk="1" fontAlgn="auto" latinLnBrk="0" hangingPunct="1">
              <a:lnSpc>
                <a:spcPct val="90000"/>
              </a:lnSpc>
              <a:spcBef>
                <a:spcPct val="20000"/>
              </a:spcBef>
              <a:spcAft>
                <a:spcPts val="0"/>
              </a:spcAft>
              <a:buClrTx/>
              <a:buSzTx/>
              <a:tabLst/>
              <a:defRPr/>
            </a:pPr>
            <a:r>
              <a:rPr kumimoji="0" lang="en-US" altLang="en-US" sz="3200" i="0" u="none" strike="noStrike" kern="1200" cap="none" spc="0" normalizeH="0" baseline="0" noProof="0">
                <a:ln>
                  <a:noFill/>
                </a:ln>
                <a:solidFill>
                  <a:prstClr val="black"/>
                </a:solidFill>
                <a:effectLst/>
                <a:uLnTx/>
                <a:uFillTx/>
                <a:latin typeface="Myriad Pro"/>
              </a:rPr>
              <a:t>4. In the next slide, choose and</a:t>
            </a:r>
            <a:r>
              <a:rPr kumimoji="0" lang="en-US" altLang="en-US" sz="3200" i="0" u="none" strike="noStrike" kern="1200" cap="none" spc="0" normalizeH="0" noProof="0">
                <a:ln>
                  <a:noFill/>
                </a:ln>
                <a:solidFill>
                  <a:prstClr val="black"/>
                </a:solidFill>
                <a:effectLst/>
                <a:uLnTx/>
                <a:uFillTx/>
                <a:latin typeface="Myriad Pro"/>
              </a:rPr>
              <a:t> develop any </a:t>
            </a:r>
            <a:r>
              <a:rPr lang="en-US" altLang="en-US" sz="3200">
                <a:solidFill>
                  <a:prstClr val="black"/>
                </a:solidFill>
                <a:latin typeface="Myriad Pro"/>
              </a:rPr>
              <a:t>of the topics provided. Make sure to include appropriate academic phrases you have learned.</a:t>
            </a:r>
            <a:endParaRPr kumimoji="0" lang="en-US" altLang="en-US" sz="3200" i="0" u="none" strike="noStrike" kern="1200" cap="none" spc="0" normalizeH="0" baseline="0" noProof="0">
              <a:ln>
                <a:noFill/>
              </a:ln>
              <a:solidFill>
                <a:prstClr val="black"/>
              </a:solidFill>
              <a:effectLst/>
              <a:uLnTx/>
              <a:uFillTx/>
              <a:latin typeface="Myriad Pro"/>
            </a:endParaRPr>
          </a:p>
          <a:p>
            <a:pPr marL="342900" marR="0" lvl="1" indent="-342900" algn="l" defTabSz="914400" rtl="0" eaLnBrk="1" fontAlgn="auto" latinLnBrk="0" hangingPunct="1">
              <a:lnSpc>
                <a:spcPct val="90000"/>
              </a:lnSpc>
              <a:spcBef>
                <a:spcPct val="20000"/>
              </a:spcBef>
              <a:spcAft>
                <a:spcPts val="0"/>
              </a:spcAft>
              <a:buClrTx/>
              <a:buSzTx/>
              <a:buFont typeface="Arial" pitchFamily="34" charset="0"/>
              <a:buChar char="•"/>
              <a:tabLst/>
              <a:defRPr/>
            </a:pPr>
            <a:endParaRPr kumimoji="0" lang="en-US" altLang="en-US" sz="3200" i="0" u="none" strike="noStrike" kern="1200" cap="none" spc="0" normalizeH="0" baseline="0" noProof="0">
              <a:ln>
                <a:noFill/>
              </a:ln>
              <a:solidFill>
                <a:prstClr val="black"/>
              </a:solidFill>
              <a:effectLst/>
              <a:uLnTx/>
              <a:uFillTx/>
              <a:latin typeface="Myriad Pro"/>
            </a:endParaRPr>
          </a:p>
        </p:txBody>
      </p:sp>
      <p:pic>
        <p:nvPicPr>
          <p:cNvPr id="4" name="Picture 4" descr="Group Work - Meaning, Benefits, and Implementation | Marketing91">
            <a:extLst>
              <a:ext uri="{FF2B5EF4-FFF2-40B4-BE49-F238E27FC236}">
                <a16:creationId xmlns:a16="http://schemas.microsoft.com/office/drawing/2014/main" id="{7FE91292-8DD6-01DD-30DC-23A3E0B16895}"/>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8407789" y="410621"/>
            <a:ext cx="1551241" cy="1084982"/>
          </a:xfrm>
          <a:prstGeom prst="rect">
            <a:avLst/>
          </a:prstGeom>
          <a:solidFill>
            <a:srgbClr val="FFFFFF"/>
          </a:solidFill>
        </p:spPr>
      </p:pic>
      <p:pic>
        <p:nvPicPr>
          <p:cNvPr id="8" name="Picture 7">
            <a:extLst>
              <a:ext uri="{FF2B5EF4-FFF2-40B4-BE49-F238E27FC236}">
                <a16:creationId xmlns:a16="http://schemas.microsoft.com/office/drawing/2014/main" id="{44A64A4F-2D12-106C-B554-CFB0322E36CD}"/>
              </a:ext>
            </a:extLst>
          </p:cNvPr>
          <p:cNvPicPr>
            <a:picLocks noChangeAspect="1"/>
          </p:cNvPicPr>
          <p:nvPr/>
        </p:nvPicPr>
        <p:blipFill>
          <a:blip r:embed="rId4">
            <a:duotone>
              <a:prstClr val="black"/>
              <a:schemeClr val="accent2">
                <a:lumMod val="60000"/>
                <a:lumOff val="40000"/>
                <a:tint val="45000"/>
                <a:satMod val="400000"/>
              </a:schemeClr>
            </a:duotone>
          </a:blip>
          <a:stretch>
            <a:fillRect/>
          </a:stretch>
        </p:blipFill>
        <p:spPr>
          <a:xfrm>
            <a:off x="6387046" y="1712557"/>
            <a:ext cx="5592726" cy="3571875"/>
          </a:xfrm>
          <a:prstGeom prst="rect">
            <a:avLst/>
          </a:prstGeom>
        </p:spPr>
      </p:pic>
    </p:spTree>
    <p:extLst>
      <p:ext uri="{BB962C8B-B14F-4D97-AF65-F5344CB8AC3E}">
        <p14:creationId xmlns:p14="http://schemas.microsoft.com/office/powerpoint/2010/main" val="17787809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34F253-DC48-3834-906B-110443D65AB8}"/>
              </a:ext>
            </a:extLst>
          </p:cNvPr>
          <p:cNvSpPr>
            <a:spLocks noGrp="1"/>
          </p:cNvSpPr>
          <p:nvPr>
            <p:ph idx="1"/>
          </p:nvPr>
        </p:nvSpPr>
        <p:spPr>
          <a:xfrm>
            <a:off x="609600" y="154857"/>
            <a:ext cx="10972800" cy="5380703"/>
          </a:xfrm>
        </p:spPr>
        <p:txBody>
          <a:bodyPr>
            <a:noAutofit/>
          </a:bodyPr>
          <a:lstStyle/>
          <a:p>
            <a:r>
              <a:rPr lang="en-GB" sz="3600"/>
              <a:t>Challenges of commuting to school as an adult student. </a:t>
            </a:r>
          </a:p>
          <a:p>
            <a:endParaRPr lang="en-GB" sz="3600"/>
          </a:p>
          <a:p>
            <a:r>
              <a:rPr lang="en-GB" sz="3600"/>
              <a:t>Using social media in today’s business world.</a:t>
            </a:r>
          </a:p>
          <a:p>
            <a:pPr marL="0" indent="0">
              <a:buNone/>
            </a:pPr>
            <a:endParaRPr lang="en-GB" sz="3600"/>
          </a:p>
          <a:p>
            <a:r>
              <a:rPr lang="en-GB" sz="3600"/>
              <a:t>Enhancing education and businesses through AI. </a:t>
            </a:r>
          </a:p>
        </p:txBody>
      </p:sp>
    </p:spTree>
    <p:extLst>
      <p:ext uri="{BB962C8B-B14F-4D97-AF65-F5344CB8AC3E}">
        <p14:creationId xmlns:p14="http://schemas.microsoft.com/office/powerpoint/2010/main" val="27891363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C2EAFF-84D6-66E1-ED52-B4EB5FCD5355}"/>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C8CC91D-E46E-0226-9A12-E64B7D450EDF}"/>
              </a:ext>
            </a:extLst>
          </p:cNvPr>
          <p:cNvSpPr>
            <a:spLocks noGrp="1"/>
          </p:cNvSpPr>
          <p:nvPr>
            <p:ph idx="1"/>
          </p:nvPr>
        </p:nvSpPr>
        <p:spPr>
          <a:xfrm>
            <a:off x="1091953" y="488272"/>
            <a:ext cx="10324730" cy="450690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a:p>
          <a:p>
            <a:pPr marL="0" indent="0" algn="ctr">
              <a:buNone/>
            </a:pPr>
            <a:endParaRPr lang="en-GB" sz="4050"/>
          </a:p>
          <a:p>
            <a:pPr marL="0" indent="0" algn="ctr">
              <a:buNone/>
            </a:pPr>
            <a:r>
              <a:rPr lang="en-GB" sz="4050" b="1"/>
              <a:t>BREAK</a:t>
            </a:r>
          </a:p>
        </p:txBody>
      </p:sp>
    </p:spTree>
    <p:extLst>
      <p:ext uri="{BB962C8B-B14F-4D97-AF65-F5344CB8AC3E}">
        <p14:creationId xmlns:p14="http://schemas.microsoft.com/office/powerpoint/2010/main" val="19525834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367797-00FF-1B99-852E-3AB0C6B02B1E}"/>
            </a:ext>
          </a:extLst>
        </p:cNvPr>
        <p:cNvGrpSpPr/>
        <p:nvPr/>
      </p:nvGrpSpPr>
      <p:grpSpPr>
        <a:xfrm>
          <a:off x="0" y="0"/>
          <a:ext cx="0" cy="0"/>
          <a:chOff x="0" y="0"/>
          <a:chExt cx="0" cy="0"/>
        </a:xfrm>
      </p:grpSpPr>
      <p:sp>
        <p:nvSpPr>
          <p:cNvPr id="9" name="Title 1">
            <a:extLst>
              <a:ext uri="{FF2B5EF4-FFF2-40B4-BE49-F238E27FC236}">
                <a16:creationId xmlns:a16="http://schemas.microsoft.com/office/drawing/2014/main" id="{88B2769C-068B-E387-1953-C59B2C57F44A}"/>
              </a:ext>
            </a:extLst>
          </p:cNvPr>
          <p:cNvSpPr>
            <a:spLocks noGrp="1"/>
          </p:cNvSpPr>
          <p:nvPr>
            <p:ph type="title"/>
          </p:nvPr>
        </p:nvSpPr>
        <p:spPr>
          <a:xfrm>
            <a:off x="609600" y="274638"/>
            <a:ext cx="10972800" cy="1143000"/>
          </a:xfrm>
        </p:spPr>
        <p:txBody>
          <a:bodyPr/>
          <a:lstStyle/>
          <a:p>
            <a:r>
              <a:rPr lang="en-GB" b="1">
                <a:solidFill>
                  <a:schemeClr val="tx1"/>
                </a:solidFill>
              </a:rPr>
              <a:t>LCLM4001- Module Evaluation Survey</a:t>
            </a:r>
            <a:endParaRPr lang="en-US"/>
          </a:p>
        </p:txBody>
      </p:sp>
      <p:sp>
        <p:nvSpPr>
          <p:cNvPr id="3" name="Content Placeholder 2">
            <a:extLst>
              <a:ext uri="{FF2B5EF4-FFF2-40B4-BE49-F238E27FC236}">
                <a16:creationId xmlns:a16="http://schemas.microsoft.com/office/drawing/2014/main" id="{3EBA7E99-A876-59EA-E689-CAB8A746DC43}"/>
              </a:ext>
            </a:extLst>
          </p:cNvPr>
          <p:cNvSpPr>
            <a:spLocks noGrp="1"/>
          </p:cNvSpPr>
          <p:nvPr>
            <p:ph sz="half" idx="1"/>
          </p:nvPr>
        </p:nvSpPr>
        <p:spPr>
          <a:xfrm>
            <a:off x="609600" y="1600201"/>
            <a:ext cx="5384800" cy="3989040"/>
          </a:xfrm>
        </p:spPr>
        <p:style>
          <a:lnRef idx="0">
            <a:schemeClr val="accent5"/>
          </a:lnRef>
          <a:fillRef idx="3">
            <a:schemeClr val="accent5"/>
          </a:fillRef>
          <a:effectRef idx="3">
            <a:schemeClr val="accent5"/>
          </a:effectRef>
          <a:fontRef idx="minor">
            <a:schemeClr val="lt1"/>
          </a:fontRef>
        </p:style>
        <p:txBody>
          <a:bodyPr vert="horz" lIns="91440" tIns="45720" rIns="91440" bIns="45720" rtlCol="0" anchor="t">
            <a:normAutofit/>
          </a:bodyPr>
          <a:lstStyle/>
          <a:p>
            <a:pPr marL="0" indent="0" algn="ctr">
              <a:buNone/>
            </a:pPr>
            <a:endParaRPr lang="en-GB">
              <a:solidFill>
                <a:schemeClr val="tx1"/>
              </a:solidFill>
            </a:endParaRPr>
          </a:p>
          <a:p>
            <a:pPr marL="0" indent="0" algn="ctr">
              <a:buNone/>
            </a:pPr>
            <a:endParaRPr lang="en-GB" b="1">
              <a:solidFill>
                <a:schemeClr val="tx1"/>
              </a:solidFill>
            </a:endParaRPr>
          </a:p>
          <a:p>
            <a:pPr marL="0" indent="0" algn="ctr">
              <a:buNone/>
            </a:pPr>
            <a:endParaRPr lang="en-GB" b="1">
              <a:solidFill>
                <a:schemeClr val="tx1"/>
              </a:solidFill>
            </a:endParaRPr>
          </a:p>
          <a:p>
            <a:pPr marL="0" indent="0" algn="ctr">
              <a:buNone/>
            </a:pPr>
            <a:r>
              <a:rPr lang="en-GB" b="1">
                <a:solidFill>
                  <a:schemeClr val="tx1"/>
                </a:solidFill>
              </a:rPr>
              <a:t>Kindly scan the QR Code</a:t>
            </a:r>
          </a:p>
        </p:txBody>
      </p:sp>
      <p:pic>
        <p:nvPicPr>
          <p:cNvPr id="4" name="Picture 3">
            <a:extLst>
              <a:ext uri="{FF2B5EF4-FFF2-40B4-BE49-F238E27FC236}">
                <a16:creationId xmlns:a16="http://schemas.microsoft.com/office/drawing/2014/main" id="{BA8F479A-A13F-7335-CAB5-67A52C4AD798}"/>
              </a:ext>
            </a:extLst>
          </p:cNvPr>
          <p:cNvPicPr>
            <a:picLocks noChangeAspect="1"/>
          </p:cNvPicPr>
          <p:nvPr/>
        </p:nvPicPr>
        <p:blipFill>
          <a:blip r:embed="rId2"/>
          <a:stretch>
            <a:fillRect/>
          </a:stretch>
        </p:blipFill>
        <p:spPr>
          <a:xfrm>
            <a:off x="6938839" y="1600201"/>
            <a:ext cx="3902321" cy="3989040"/>
          </a:xfrm>
          <a:prstGeom prst="rect">
            <a:avLst/>
          </a:prstGeom>
          <a:noFill/>
        </p:spPr>
      </p:pic>
    </p:spTree>
    <p:extLst>
      <p:ext uri="{BB962C8B-B14F-4D97-AF65-F5344CB8AC3E}">
        <p14:creationId xmlns:p14="http://schemas.microsoft.com/office/powerpoint/2010/main" val="10851784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2F4766-E2C7-A36E-ECD7-859316AF88C5}"/>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38E8893-EA10-6016-272F-772599B37FE8}"/>
              </a:ext>
            </a:extLst>
          </p:cNvPr>
          <p:cNvSpPr>
            <a:spLocks noGrp="1"/>
          </p:cNvSpPr>
          <p:nvPr>
            <p:ph idx="1"/>
          </p:nvPr>
        </p:nvSpPr>
        <p:spPr>
          <a:xfrm>
            <a:off x="1703512" y="188641"/>
            <a:ext cx="8784976" cy="5328593"/>
          </a:xfrm>
        </p:spPr>
        <p:style>
          <a:lnRef idx="0">
            <a:schemeClr val="accent5"/>
          </a:lnRef>
          <a:fillRef idx="3">
            <a:schemeClr val="accent5"/>
          </a:fillRef>
          <a:effectRef idx="3">
            <a:schemeClr val="accent5"/>
          </a:effectRef>
          <a:fontRef idx="minor">
            <a:schemeClr val="lt1"/>
          </a:fontRef>
        </p:style>
        <p:txBody>
          <a:bodyPr vert="horz" lIns="91440" tIns="45720" rIns="91440" bIns="45720" rtlCol="0" anchor="t">
            <a:normAutofit/>
          </a:bodyPr>
          <a:lstStyle/>
          <a:p>
            <a:pPr marL="0" indent="0" algn="ctr">
              <a:buNone/>
            </a:pPr>
            <a:endParaRPr lang="en-GB" sz="5400"/>
          </a:p>
          <a:p>
            <a:pPr marL="0" indent="0" algn="ctr">
              <a:buNone/>
            </a:pPr>
            <a:r>
              <a:rPr lang="en-GB" sz="5400"/>
              <a:t>Part 2</a:t>
            </a:r>
          </a:p>
          <a:p>
            <a:pPr marL="0" indent="0" algn="ctr">
              <a:buNone/>
            </a:pPr>
            <a:r>
              <a:rPr lang="en-GB" sz="5400" b="1"/>
              <a:t>Essay Structure</a:t>
            </a:r>
          </a:p>
        </p:txBody>
      </p:sp>
    </p:spTree>
    <p:extLst>
      <p:ext uri="{BB962C8B-B14F-4D97-AF65-F5344CB8AC3E}">
        <p14:creationId xmlns:p14="http://schemas.microsoft.com/office/powerpoint/2010/main" val="58860086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7017C-E9A9-0820-EBA5-D2B598E4CF71}"/>
              </a:ext>
            </a:extLst>
          </p:cNvPr>
          <p:cNvSpPr>
            <a:spLocks noGrp="1"/>
          </p:cNvSpPr>
          <p:nvPr>
            <p:ph type="title"/>
          </p:nvPr>
        </p:nvSpPr>
        <p:spPr/>
        <p:txBody>
          <a:bodyPr>
            <a:normAutofit/>
          </a:bodyPr>
          <a:lstStyle/>
          <a:p>
            <a:r>
              <a:rPr lang="en-GB" b="1"/>
              <a:t>Structuring your essay </a:t>
            </a:r>
          </a:p>
        </p:txBody>
      </p:sp>
      <p:sp>
        <p:nvSpPr>
          <p:cNvPr id="3" name="Content Placeholder 2">
            <a:extLst>
              <a:ext uri="{FF2B5EF4-FFF2-40B4-BE49-F238E27FC236}">
                <a16:creationId xmlns:a16="http://schemas.microsoft.com/office/drawing/2014/main" id="{56BA4F57-B9A0-350D-3265-1534C8C89C85}"/>
              </a:ext>
            </a:extLst>
          </p:cNvPr>
          <p:cNvSpPr>
            <a:spLocks noGrp="1"/>
          </p:cNvSpPr>
          <p:nvPr>
            <p:ph idx="1"/>
          </p:nvPr>
        </p:nvSpPr>
        <p:spPr/>
        <p:txBody>
          <a:bodyPr>
            <a:normAutofit/>
          </a:bodyPr>
          <a:lstStyle/>
          <a:p>
            <a:pPr marL="0" indent="0">
              <a:buNone/>
            </a:pPr>
            <a:r>
              <a:rPr lang="en-GB" sz="2800"/>
              <a:t>An essay is divided into 3 parts</a:t>
            </a:r>
          </a:p>
          <a:p>
            <a:pPr marL="0" indent="0">
              <a:buNone/>
            </a:pPr>
            <a:endParaRPr lang="en-GB" sz="2800"/>
          </a:p>
          <a:p>
            <a:pPr marL="0" indent="0">
              <a:buNone/>
            </a:pPr>
            <a:r>
              <a:rPr lang="en-GB" sz="2800"/>
              <a:t>Introduction</a:t>
            </a:r>
          </a:p>
          <a:p>
            <a:pPr marL="0" indent="0">
              <a:buNone/>
            </a:pPr>
            <a:r>
              <a:rPr lang="en-GB" sz="2800"/>
              <a:t>Body</a:t>
            </a:r>
          </a:p>
          <a:p>
            <a:pPr marL="0" indent="0">
              <a:buNone/>
            </a:pPr>
            <a:r>
              <a:rPr lang="en-GB" sz="2800"/>
              <a:t>Conclusion</a:t>
            </a:r>
          </a:p>
        </p:txBody>
      </p:sp>
      <p:pic>
        <p:nvPicPr>
          <p:cNvPr id="6" name="Online Media 5" title="Structuring your essay">
            <a:hlinkClick r:id="" action="ppaction://media"/>
            <a:extLst>
              <a:ext uri="{FF2B5EF4-FFF2-40B4-BE49-F238E27FC236}">
                <a16:creationId xmlns:a16="http://schemas.microsoft.com/office/drawing/2014/main" id="{C8A8394C-867B-2731-0E0E-4916025F5033}"/>
              </a:ext>
            </a:extLst>
          </p:cNvPr>
          <p:cNvPicPr>
            <a:picLocks noRot="1" noChangeAspect="1"/>
          </p:cNvPicPr>
          <p:nvPr>
            <a:videoFile r:link="rId1"/>
          </p:nvPr>
        </p:nvPicPr>
        <p:blipFill>
          <a:blip r:embed="rId4"/>
          <a:stretch>
            <a:fillRect/>
          </a:stretch>
        </p:blipFill>
        <p:spPr>
          <a:xfrm>
            <a:off x="5921406" y="1600201"/>
            <a:ext cx="5808955" cy="3917032"/>
          </a:xfrm>
          <a:prstGeom prst="rect">
            <a:avLst/>
          </a:prstGeom>
        </p:spPr>
      </p:pic>
    </p:spTree>
    <p:extLst>
      <p:ext uri="{BB962C8B-B14F-4D97-AF65-F5344CB8AC3E}">
        <p14:creationId xmlns:p14="http://schemas.microsoft.com/office/powerpoint/2010/main" val="845115617"/>
      </p:ext>
    </p:extLst>
  </p:cSld>
  <p:clrMapOvr>
    <a:masterClrMapping/>
  </p:clrMapOvr>
  <p:timing>
    <p:tnLst>
      <p:par>
        <p:cTn id="1" dur="indefinite" restart="never" nodeType="tmRoot">
          <p:childTnLst>
            <p:video>
              <p:cMediaNode vol="80000">
                <p:cTn id="2" fill="hold" display="0">
                  <p:stCondLst>
                    <p:cond delay="indefinite"/>
                  </p:stCondLst>
                </p:cTn>
                <p:tgtEl>
                  <p:spTgt spid="6"/>
                </p:tgtEl>
              </p:cMediaNode>
            </p:vide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60752"/>
            <a:ext cx="10972800" cy="1143000"/>
          </a:xfrm>
        </p:spPr>
        <p:txBody>
          <a:bodyPr vert="horz" lIns="91440" tIns="45720" rIns="91440" bIns="45720" rtlCol="0" anchor="ctr">
            <a:normAutofit/>
          </a:bodyPr>
          <a:lstStyle/>
          <a:p>
            <a:r>
              <a:rPr lang="en-GB"/>
              <a:t>Essay plan – Hamburger Model</a:t>
            </a:r>
          </a:p>
        </p:txBody>
      </p:sp>
      <p:sp>
        <p:nvSpPr>
          <p:cNvPr id="5" name="TextBox 4">
            <a:extLst>
              <a:ext uri="{FF2B5EF4-FFF2-40B4-BE49-F238E27FC236}">
                <a16:creationId xmlns:a16="http://schemas.microsoft.com/office/drawing/2014/main" id="{B97122D2-CAC5-F982-8773-3A6F58EBCF5D}"/>
              </a:ext>
            </a:extLst>
          </p:cNvPr>
          <p:cNvSpPr txBox="1"/>
          <p:nvPr/>
        </p:nvSpPr>
        <p:spPr>
          <a:xfrm>
            <a:off x="609600" y="1203753"/>
            <a:ext cx="5384800" cy="4450496"/>
          </a:xfrm>
          <a:prstGeom prst="rect">
            <a:avLst/>
          </a:prstGeom>
        </p:spPr>
        <p:txBody>
          <a:bodyPr vert="horz" lIns="91440" tIns="45720" rIns="91440" bIns="45720" rtlCol="0">
            <a:normAutofit lnSpcReduction="10000"/>
          </a:bodyPr>
          <a:lstStyle/>
          <a:p>
            <a:pPr marL="342900" marR="0" lvl="0" indent="-342900" algn="l" defTabSz="914400" rtl="0" eaLnBrk="1" fontAlgn="auto" latinLnBrk="0" hangingPunct="1">
              <a:lnSpc>
                <a:spcPct val="90000"/>
              </a:lnSpc>
              <a:spcBef>
                <a:spcPct val="20000"/>
              </a:spcBef>
              <a:spcAft>
                <a:spcPts val="600"/>
              </a:spcAft>
              <a:buClrTx/>
              <a:buSzTx/>
              <a:buFont typeface="Arial" pitchFamily="34" charset="0"/>
              <a:buChar char="•"/>
              <a:tabLst/>
              <a:defRPr/>
            </a:pPr>
            <a:r>
              <a:rPr kumimoji="0" lang="en-US" sz="2200" b="1" i="0" u="none" strike="noStrike" kern="1200" cap="none" spc="0" normalizeH="0" baseline="0" noProof="0">
                <a:ln>
                  <a:noFill/>
                </a:ln>
                <a:solidFill>
                  <a:prstClr val="black"/>
                </a:solidFill>
                <a:effectLst/>
                <a:uLnTx/>
                <a:uFillTx/>
                <a:latin typeface="Myriad Pro"/>
                <a:ea typeface="+mn-ea"/>
                <a:cs typeface="+mn-cs"/>
              </a:rPr>
              <a:t>Introduction:</a:t>
            </a:r>
            <a:r>
              <a:rPr kumimoji="0" lang="en-US" sz="2200" b="0" i="0" u="none" strike="noStrike" kern="1200" cap="none" spc="0" normalizeH="0" baseline="0" noProof="0">
                <a:ln>
                  <a:noFill/>
                </a:ln>
                <a:solidFill>
                  <a:prstClr val="black"/>
                </a:solidFill>
                <a:effectLst/>
                <a:uLnTx/>
                <a:uFillTx/>
                <a:latin typeface="Myriad Pro"/>
                <a:ea typeface="+mn-ea"/>
                <a:cs typeface="+mn-cs"/>
              </a:rPr>
              <a:t> State the topic, purpose of the research, research questions, working plan, contributors, explain core concepts etc.</a:t>
            </a:r>
          </a:p>
          <a:p>
            <a:pPr marL="342900" marR="0" lvl="0" indent="-342900" algn="l" defTabSz="914400" rtl="0" eaLnBrk="1" fontAlgn="auto" latinLnBrk="0" hangingPunct="1">
              <a:lnSpc>
                <a:spcPct val="90000"/>
              </a:lnSpc>
              <a:spcBef>
                <a:spcPct val="20000"/>
              </a:spcBef>
              <a:spcAft>
                <a:spcPts val="600"/>
              </a:spcAft>
              <a:buClrTx/>
              <a:buSzTx/>
              <a:buFont typeface="Arial" pitchFamily="34" charset="0"/>
              <a:buChar char="•"/>
              <a:tabLst/>
              <a:defRPr/>
            </a:pPr>
            <a:endParaRPr kumimoji="0" lang="en-US" sz="2200" b="0" i="0" u="none" strike="noStrike" kern="1200" cap="none" spc="0" normalizeH="0" baseline="0" noProof="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90000"/>
              </a:lnSpc>
              <a:spcBef>
                <a:spcPct val="20000"/>
              </a:spcBef>
              <a:spcAft>
                <a:spcPts val="600"/>
              </a:spcAft>
              <a:buClrTx/>
              <a:buSzTx/>
              <a:buFont typeface="Arial" pitchFamily="34" charset="0"/>
              <a:buChar char="•"/>
              <a:tabLst/>
              <a:defRPr/>
            </a:pPr>
            <a:r>
              <a:rPr kumimoji="0" lang="en-US" sz="2200" b="1" i="0" u="none" strike="noStrike" kern="1200" cap="none" spc="0" normalizeH="0" baseline="0" noProof="0">
                <a:ln>
                  <a:noFill/>
                </a:ln>
                <a:solidFill>
                  <a:prstClr val="black"/>
                </a:solidFill>
                <a:effectLst/>
                <a:uLnTx/>
                <a:uFillTx/>
                <a:latin typeface="Myriad Pro"/>
                <a:ea typeface="+mn-ea"/>
                <a:cs typeface="+mn-cs"/>
              </a:rPr>
              <a:t>Body: </a:t>
            </a:r>
            <a:r>
              <a:rPr kumimoji="0" lang="en-US" sz="2200" b="0" i="0" u="none" strike="noStrike" kern="1200" cap="none" spc="0" normalizeH="0" baseline="0" noProof="0">
                <a:ln>
                  <a:noFill/>
                </a:ln>
                <a:solidFill>
                  <a:prstClr val="black"/>
                </a:solidFill>
                <a:effectLst/>
                <a:uLnTx/>
                <a:uFillTx/>
                <a:latin typeface="Myriad Pro"/>
                <a:ea typeface="+mn-ea"/>
                <a:cs typeface="+mn-cs"/>
              </a:rPr>
              <a:t>Developing argument, engaging with primary and secondary sources, analyzing ideas/applying theories, and responding to research questions.</a:t>
            </a:r>
          </a:p>
          <a:p>
            <a:pPr marL="342900" marR="0" lvl="0" indent="-342900" algn="l" defTabSz="914400" rtl="0" eaLnBrk="1" fontAlgn="auto" latinLnBrk="0" hangingPunct="1">
              <a:lnSpc>
                <a:spcPct val="90000"/>
              </a:lnSpc>
              <a:spcBef>
                <a:spcPct val="20000"/>
              </a:spcBef>
              <a:spcAft>
                <a:spcPts val="600"/>
              </a:spcAft>
              <a:buClrTx/>
              <a:buSzTx/>
              <a:buFont typeface="Arial" pitchFamily="34" charset="0"/>
              <a:buChar char="•"/>
              <a:tabLst/>
              <a:defRPr/>
            </a:pPr>
            <a:endParaRPr kumimoji="0" lang="en-US" sz="2200" b="1" i="0" u="none" strike="noStrike" kern="1200" cap="none" spc="0" normalizeH="0" baseline="0" noProof="0">
              <a:ln>
                <a:noFill/>
              </a:ln>
              <a:solidFill>
                <a:prstClr val="black"/>
              </a:solidFill>
              <a:effectLst/>
              <a:uLnTx/>
              <a:uFillTx/>
              <a:latin typeface="Myriad Pro"/>
              <a:ea typeface="+mn-ea"/>
              <a:cs typeface="+mn-cs"/>
            </a:endParaRPr>
          </a:p>
          <a:p>
            <a:pPr marL="342900" marR="0" lvl="0" indent="-342900" algn="l" defTabSz="914400" rtl="0" eaLnBrk="1" fontAlgn="auto" latinLnBrk="0" hangingPunct="1">
              <a:lnSpc>
                <a:spcPct val="90000"/>
              </a:lnSpc>
              <a:spcBef>
                <a:spcPct val="20000"/>
              </a:spcBef>
              <a:spcAft>
                <a:spcPts val="600"/>
              </a:spcAft>
              <a:buClrTx/>
              <a:buSzTx/>
              <a:buFont typeface="Arial" pitchFamily="34" charset="0"/>
              <a:buChar char="•"/>
              <a:tabLst/>
              <a:defRPr/>
            </a:pPr>
            <a:r>
              <a:rPr kumimoji="0" lang="en-US" sz="2200" b="1" i="0" u="none" strike="noStrike" kern="1200" cap="none" spc="0" normalizeH="0" baseline="0" noProof="0">
                <a:ln>
                  <a:noFill/>
                </a:ln>
                <a:solidFill>
                  <a:prstClr val="black"/>
                </a:solidFill>
                <a:effectLst/>
                <a:uLnTx/>
                <a:uFillTx/>
                <a:latin typeface="Myriad Pro"/>
                <a:ea typeface="+mn-ea"/>
                <a:cs typeface="+mn-cs"/>
              </a:rPr>
              <a:t>Conclusion: </a:t>
            </a:r>
            <a:r>
              <a:rPr kumimoji="0" lang="en-US" sz="2200" b="0" i="0" u="none" strike="noStrike" kern="1200" cap="none" spc="0" normalizeH="0" baseline="0" noProof="0" err="1">
                <a:ln>
                  <a:noFill/>
                </a:ln>
                <a:solidFill>
                  <a:prstClr val="black"/>
                </a:solidFill>
                <a:effectLst/>
                <a:uLnTx/>
                <a:uFillTx/>
                <a:latin typeface="Myriad Pro"/>
                <a:ea typeface="+mn-ea"/>
                <a:cs typeface="+mn-cs"/>
              </a:rPr>
              <a:t>Summarising</a:t>
            </a:r>
            <a:r>
              <a:rPr kumimoji="0" lang="en-US" sz="2200" b="0" i="0" u="none" strike="noStrike" kern="1200" cap="none" spc="0" normalizeH="0" baseline="0" noProof="0">
                <a:ln>
                  <a:noFill/>
                </a:ln>
                <a:solidFill>
                  <a:prstClr val="black"/>
                </a:solidFill>
                <a:effectLst/>
                <a:uLnTx/>
                <a:uFillTx/>
                <a:latin typeface="Myriad Pro"/>
                <a:ea typeface="+mn-ea"/>
                <a:cs typeface="+mn-cs"/>
              </a:rPr>
              <a:t> main ideas, research findings, suggestions, and further areas of research</a:t>
            </a:r>
          </a:p>
        </p:txBody>
      </p:sp>
      <p:pic>
        <p:nvPicPr>
          <p:cNvPr id="12" name="Content Placeholder 11">
            <a:extLst>
              <a:ext uri="{FF2B5EF4-FFF2-40B4-BE49-F238E27FC236}">
                <a16:creationId xmlns:a16="http://schemas.microsoft.com/office/drawing/2014/main" id="{8D14B1E6-A5BD-670A-838C-444CDBFC8680}"/>
              </a:ext>
            </a:extLst>
          </p:cNvPr>
          <p:cNvPicPr>
            <a:picLocks noGrp="1" noChangeAspect="1"/>
          </p:cNvPicPr>
          <p:nvPr>
            <p:ph sz="half" idx="2"/>
          </p:nvPr>
        </p:nvPicPr>
        <p:blipFill rotWithShape="1">
          <a:blip r:embed="rId3">
            <a:extLst>
              <a:ext uri="{BEBA8EAE-BF5A-486C-A8C5-ECC9F3942E4B}">
                <a14:imgProps xmlns:a14="http://schemas.microsoft.com/office/drawing/2010/main">
                  <a14:imgLayer r:embed="rId4">
                    <a14:imgEffect>
                      <a14:backgroundRemoval t="10000" b="90000" l="10000" r="90000">
                        <a14:foregroundMark x1="40081" y1="60449" x2="40081" y2="60449"/>
                        <a14:foregroundMark x1="48887" y1="43945" x2="48887" y2="43945"/>
                        <a14:foregroundMark x1="45040" y1="69238" x2="45040" y2="69238"/>
                        <a14:foregroundMark x1="42308" y1="65918" x2="42308" y2="65918"/>
                        <a14:foregroundMark x1="38968" y1="82715" x2="38968" y2="82715"/>
                        <a14:foregroundMark x1="50202" y1="56152" x2="50202" y2="56152"/>
                        <a14:foregroundMark x1="45850" y1="66504" x2="45850" y2="66504"/>
                        <a14:foregroundMark x1="64676" y1="81934" x2="64676" y2="81934"/>
                        <a14:foregroundMark x1="30870" y1="80957" x2="30870" y2="80957"/>
                        <a14:foregroundMark x1="40486" y1="67480" x2="40486" y2="67480"/>
                      </a14:backgroundRemoval>
                    </a14:imgEffect>
                  </a14:imgLayer>
                </a14:imgProps>
              </a:ext>
            </a:extLst>
          </a:blip>
          <a:srcRect t="13217" r="-2" b="15294"/>
          <a:stretch/>
        </p:blipFill>
        <p:spPr>
          <a:xfrm>
            <a:off x="6904652" y="1287624"/>
            <a:ext cx="4677747" cy="4301617"/>
          </a:xfrm>
          <a:prstGeom prst="rect">
            <a:avLst/>
          </a:prstGeom>
          <a:noFill/>
          <a:effectLst/>
        </p:spPr>
      </p:pic>
      <p:sp>
        <p:nvSpPr>
          <p:cNvPr id="6" name="Arrow: Right 5">
            <a:extLst>
              <a:ext uri="{FF2B5EF4-FFF2-40B4-BE49-F238E27FC236}">
                <a16:creationId xmlns:a16="http://schemas.microsoft.com/office/drawing/2014/main" id="{8B209E19-7C82-D878-3C68-38107CA513D9}"/>
              </a:ext>
            </a:extLst>
          </p:cNvPr>
          <p:cNvSpPr/>
          <p:nvPr/>
        </p:nvSpPr>
        <p:spPr>
          <a:xfrm>
            <a:off x="6072985" y="1531988"/>
            <a:ext cx="1233337" cy="323445"/>
          </a:xfrm>
          <a:prstGeom prst="rightArrow">
            <a:avLst/>
          </a:prstGeom>
        </p:spPr>
        <p:style>
          <a:lnRef idx="0">
            <a:schemeClr val="accent4"/>
          </a:lnRef>
          <a:fillRef idx="3">
            <a:schemeClr val="accent4"/>
          </a:fillRef>
          <a:effectRef idx="3">
            <a:schemeClr val="accent4"/>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Myriad Pro"/>
              <a:ea typeface="+mn-ea"/>
              <a:cs typeface="+mn-cs"/>
            </a:endParaRPr>
          </a:p>
        </p:txBody>
      </p:sp>
      <p:sp>
        <p:nvSpPr>
          <p:cNvPr id="9" name="Arrow: Right 8">
            <a:extLst>
              <a:ext uri="{FF2B5EF4-FFF2-40B4-BE49-F238E27FC236}">
                <a16:creationId xmlns:a16="http://schemas.microsoft.com/office/drawing/2014/main" id="{D6DBB238-87A2-3B41-07F6-0F46D7E3747F}"/>
              </a:ext>
            </a:extLst>
          </p:cNvPr>
          <p:cNvSpPr/>
          <p:nvPr/>
        </p:nvSpPr>
        <p:spPr>
          <a:xfrm>
            <a:off x="5895287" y="4814125"/>
            <a:ext cx="1281613" cy="389287"/>
          </a:xfrm>
          <a:prstGeom prst="rightArrow">
            <a:avLst/>
          </a:prstGeom>
        </p:spPr>
        <p:style>
          <a:lnRef idx="0">
            <a:schemeClr val="accent4"/>
          </a:lnRef>
          <a:fillRef idx="3">
            <a:schemeClr val="accent4"/>
          </a:fillRef>
          <a:effectRef idx="3">
            <a:schemeClr val="accent4"/>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Myriad Pro"/>
              <a:ea typeface="+mn-ea"/>
              <a:cs typeface="+mn-cs"/>
            </a:endParaRPr>
          </a:p>
        </p:txBody>
      </p:sp>
      <p:sp>
        <p:nvSpPr>
          <p:cNvPr id="16" name="Arrow: Left-Up 15">
            <a:extLst>
              <a:ext uri="{FF2B5EF4-FFF2-40B4-BE49-F238E27FC236}">
                <a16:creationId xmlns:a16="http://schemas.microsoft.com/office/drawing/2014/main" id="{562B1591-1169-6EFC-8B89-D75B98D9FFAF}"/>
              </a:ext>
            </a:extLst>
          </p:cNvPr>
          <p:cNvSpPr/>
          <p:nvPr/>
        </p:nvSpPr>
        <p:spPr>
          <a:xfrm rot="8777921">
            <a:off x="6191805" y="2651221"/>
            <a:ext cx="1038565" cy="1142745"/>
          </a:xfrm>
          <a:prstGeom prst="leftUpArrow">
            <a:avLst>
              <a:gd name="adj1" fmla="val 14561"/>
              <a:gd name="adj2" fmla="val 14561"/>
              <a:gd name="adj3" fmla="val 25000"/>
            </a:avLst>
          </a:prstGeom>
        </p:spPr>
        <p:style>
          <a:lnRef idx="0">
            <a:schemeClr val="accent4"/>
          </a:lnRef>
          <a:fillRef idx="3">
            <a:schemeClr val="accent4"/>
          </a:fillRef>
          <a:effectRef idx="3">
            <a:schemeClr val="accent4"/>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Myriad Pro"/>
              <a:ea typeface="+mn-ea"/>
              <a:cs typeface="+mn-cs"/>
            </a:endParaRPr>
          </a:p>
        </p:txBody>
      </p:sp>
    </p:spTree>
    <p:extLst>
      <p:ext uri="{BB962C8B-B14F-4D97-AF65-F5344CB8AC3E}">
        <p14:creationId xmlns:p14="http://schemas.microsoft.com/office/powerpoint/2010/main" val="14494861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1946" y="633046"/>
            <a:ext cx="10972800" cy="1143000"/>
          </a:xfrm>
        </p:spPr>
        <p:txBody>
          <a:bodyPr/>
          <a:lstStyle/>
          <a:p>
            <a:pPr algn="l"/>
            <a:r>
              <a:rPr lang="en-GB" b="1"/>
              <a:t>Getting Started with your essay</a:t>
            </a:r>
          </a:p>
        </p:txBody>
      </p:sp>
      <p:sp>
        <p:nvSpPr>
          <p:cNvPr id="3" name="Content Placeholder 2"/>
          <p:cNvSpPr>
            <a:spLocks noGrp="1"/>
          </p:cNvSpPr>
          <p:nvPr>
            <p:ph idx="1"/>
          </p:nvPr>
        </p:nvSpPr>
        <p:spPr>
          <a:xfrm>
            <a:off x="304800" y="2024798"/>
            <a:ext cx="11582400" cy="4308957"/>
          </a:xfrm>
        </p:spPr>
        <p:txBody>
          <a:bodyPr vert="horz" lIns="91440" tIns="45720" rIns="91440" bIns="45720" rtlCol="0" anchor="t">
            <a:normAutofit/>
          </a:bodyPr>
          <a:lstStyle/>
          <a:p>
            <a:r>
              <a:rPr lang="en-GB" sz="2600"/>
              <a:t>Understand the requirements of the task and the guidelines (recall week 2 session)</a:t>
            </a:r>
            <a:endParaRPr lang="en-US"/>
          </a:p>
          <a:p>
            <a:pPr>
              <a:buFont typeface="Arial"/>
              <a:buChar char="•"/>
            </a:pPr>
            <a:r>
              <a:rPr lang="en-GB" sz="2600"/>
              <a:t>Research the topic (recall weeks 2&amp;3). Find credible sources/information for use in the task.</a:t>
            </a:r>
          </a:p>
          <a:p>
            <a:pPr>
              <a:buFont typeface="Arial"/>
              <a:buChar char="•"/>
            </a:pPr>
            <a:r>
              <a:rPr lang="en-GB" sz="2600"/>
              <a:t>Read and take notes </a:t>
            </a:r>
          </a:p>
          <a:p>
            <a:pPr>
              <a:buFont typeface="Arial"/>
              <a:buChar char="•"/>
            </a:pPr>
            <a:r>
              <a:rPr lang="en-GB" sz="2600"/>
              <a:t>Draft a plan</a:t>
            </a:r>
          </a:p>
          <a:p>
            <a:pPr>
              <a:buFont typeface="Arial"/>
              <a:buChar char="•"/>
            </a:pPr>
            <a:r>
              <a:rPr lang="en-GB" sz="2600"/>
              <a:t>Write – (You could start with the introduction for example)</a:t>
            </a:r>
          </a:p>
          <a:p>
            <a:pPr>
              <a:buFont typeface="Arial"/>
              <a:buChar char="•"/>
            </a:pPr>
            <a:r>
              <a:rPr lang="en-GB" sz="2600"/>
              <a:t>Unclear? Ask Questions</a:t>
            </a:r>
          </a:p>
        </p:txBody>
      </p:sp>
      <p:pic>
        <p:nvPicPr>
          <p:cNvPr id="2050" name="Picture 2" descr="70,324 Start Writing Images, Stock Photos, 3D objects ...">
            <a:extLst>
              <a:ext uri="{FF2B5EF4-FFF2-40B4-BE49-F238E27FC236}">
                <a16:creationId xmlns:a16="http://schemas.microsoft.com/office/drawing/2014/main" id="{E298FA40-CC6A-C48B-9661-723BA1BA0E6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8741"/>
          <a:stretch/>
        </p:blipFill>
        <p:spPr bwMode="auto">
          <a:xfrm>
            <a:off x="9066573" y="694922"/>
            <a:ext cx="2406003" cy="10192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19765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B5C24E-5C0C-E46A-FD3B-9C8D878DB2B8}"/>
              </a:ext>
            </a:extLst>
          </p:cNvPr>
          <p:cNvSpPr>
            <a:spLocks noGrp="1"/>
          </p:cNvSpPr>
          <p:nvPr>
            <p:ph type="title"/>
          </p:nvPr>
        </p:nvSpPr>
        <p:spPr/>
        <p:txBody>
          <a:bodyPr>
            <a:normAutofit/>
          </a:bodyPr>
          <a:lstStyle/>
          <a:p>
            <a:r>
              <a:rPr lang="en-GB"/>
              <a:t>Highlight directive words</a:t>
            </a:r>
          </a:p>
        </p:txBody>
      </p:sp>
      <p:sp>
        <p:nvSpPr>
          <p:cNvPr id="3" name="Content Placeholder 2">
            <a:extLst>
              <a:ext uri="{FF2B5EF4-FFF2-40B4-BE49-F238E27FC236}">
                <a16:creationId xmlns:a16="http://schemas.microsoft.com/office/drawing/2014/main" id="{98ED9325-71B0-B2FB-8BB5-BF74971E5273}"/>
              </a:ext>
            </a:extLst>
          </p:cNvPr>
          <p:cNvSpPr>
            <a:spLocks noGrp="1"/>
          </p:cNvSpPr>
          <p:nvPr>
            <p:ph idx="1"/>
          </p:nvPr>
        </p:nvSpPr>
        <p:spPr>
          <a:xfrm>
            <a:off x="609600" y="1427674"/>
            <a:ext cx="11289101" cy="4190201"/>
          </a:xfrm>
        </p:spPr>
        <p:txBody>
          <a:bodyPr vert="horz" lIns="91440" tIns="45720" rIns="91440" bIns="45720" rtlCol="0" anchor="t">
            <a:noAutofit/>
          </a:bodyPr>
          <a:lstStyle/>
          <a:p>
            <a:pPr marL="0" indent="0">
              <a:buNone/>
            </a:pPr>
            <a:r>
              <a:rPr lang="en-GB" sz="2200" b="1">
                <a:latin typeface="Arial"/>
                <a:cs typeface="Arial"/>
              </a:rPr>
              <a:t>Actions:</a:t>
            </a:r>
            <a:endParaRPr lang="en-GB" sz="2200"/>
          </a:p>
          <a:p>
            <a:pPr lvl="1">
              <a:buFont typeface="Arial" pitchFamily="34" charset="0"/>
              <a:buChar char="•"/>
            </a:pPr>
            <a:r>
              <a:rPr lang="en-GB" sz="2200">
                <a:latin typeface="Arial"/>
                <a:cs typeface="Arial"/>
              </a:rPr>
              <a:t>Verbs like </a:t>
            </a:r>
            <a:r>
              <a:rPr lang="en-GB" sz="2200" b="1">
                <a:solidFill>
                  <a:schemeClr val="accent6">
                    <a:lumMod val="49000"/>
                  </a:schemeClr>
                </a:solidFill>
                <a:latin typeface="Arial"/>
                <a:cs typeface="Arial"/>
              </a:rPr>
              <a:t>evaluate</a:t>
            </a:r>
            <a:r>
              <a:rPr lang="en-GB" sz="2200">
                <a:latin typeface="Arial"/>
                <a:cs typeface="Arial"/>
              </a:rPr>
              <a:t>,</a:t>
            </a:r>
            <a:r>
              <a:rPr lang="en-GB" sz="2200">
                <a:solidFill>
                  <a:srgbClr val="00B0F0"/>
                </a:solidFill>
                <a:latin typeface="Arial"/>
                <a:cs typeface="Arial"/>
              </a:rPr>
              <a:t> </a:t>
            </a:r>
            <a:r>
              <a:rPr lang="en-GB" sz="2200" b="1">
                <a:solidFill>
                  <a:schemeClr val="accent6">
                    <a:lumMod val="49000"/>
                  </a:schemeClr>
                </a:solidFill>
                <a:latin typeface="Arial"/>
                <a:cs typeface="Arial"/>
              </a:rPr>
              <a:t>analyse</a:t>
            </a:r>
            <a:r>
              <a:rPr lang="en-GB" sz="2200">
                <a:latin typeface="Arial"/>
                <a:cs typeface="Arial"/>
              </a:rPr>
              <a:t>,</a:t>
            </a:r>
            <a:r>
              <a:rPr lang="en-GB" sz="2200">
                <a:solidFill>
                  <a:srgbClr val="00B0F0"/>
                </a:solidFill>
                <a:latin typeface="Arial"/>
                <a:cs typeface="Arial"/>
              </a:rPr>
              <a:t> </a:t>
            </a:r>
            <a:r>
              <a:rPr lang="en-GB" sz="2200" b="1">
                <a:solidFill>
                  <a:schemeClr val="accent6">
                    <a:lumMod val="49000"/>
                  </a:schemeClr>
                </a:solidFill>
                <a:latin typeface="Arial"/>
                <a:cs typeface="Arial"/>
              </a:rPr>
              <a:t>explain</a:t>
            </a:r>
            <a:r>
              <a:rPr lang="en-GB" sz="2200">
                <a:latin typeface="Arial"/>
                <a:cs typeface="Arial"/>
              </a:rPr>
              <a:t>,</a:t>
            </a:r>
            <a:r>
              <a:rPr lang="en-GB" sz="2200">
                <a:solidFill>
                  <a:srgbClr val="00B0F0"/>
                </a:solidFill>
                <a:latin typeface="Arial"/>
                <a:cs typeface="Arial"/>
              </a:rPr>
              <a:t> </a:t>
            </a:r>
            <a:r>
              <a:rPr lang="en-GB" sz="2200" b="1">
                <a:solidFill>
                  <a:schemeClr val="accent6">
                    <a:lumMod val="49000"/>
                  </a:schemeClr>
                </a:solidFill>
                <a:latin typeface="Arial"/>
                <a:cs typeface="Arial"/>
              </a:rPr>
              <a:t>recommend</a:t>
            </a:r>
            <a:r>
              <a:rPr lang="en-GB" sz="2200">
                <a:latin typeface="Arial"/>
                <a:cs typeface="Arial"/>
              </a:rPr>
              <a:t> and</a:t>
            </a:r>
            <a:r>
              <a:rPr lang="en-GB" sz="2200" b="1">
                <a:solidFill>
                  <a:schemeClr val="accent6">
                    <a:lumMod val="49000"/>
                  </a:schemeClr>
                </a:solidFill>
                <a:latin typeface="Arial"/>
                <a:cs typeface="Arial"/>
              </a:rPr>
              <a:t> illustrate</a:t>
            </a:r>
            <a:r>
              <a:rPr lang="en-GB" sz="2200">
                <a:latin typeface="Arial"/>
                <a:cs typeface="Arial"/>
              </a:rPr>
              <a:t>.</a:t>
            </a:r>
            <a:endParaRPr lang="en-GB" sz="2200"/>
          </a:p>
          <a:p>
            <a:pPr lvl="1">
              <a:buFont typeface="Arial" pitchFamily="34" charset="0"/>
              <a:buChar char="•"/>
            </a:pPr>
            <a:r>
              <a:rPr lang="en-GB" sz="2200">
                <a:latin typeface="Arial"/>
                <a:cs typeface="Arial"/>
              </a:rPr>
              <a:t>Sometimes these are in the present tense:, e.g. “… </a:t>
            </a:r>
            <a:r>
              <a:rPr lang="en-GB" sz="2200" b="1">
                <a:solidFill>
                  <a:schemeClr val="accent6">
                    <a:lumMod val="49000"/>
                  </a:schemeClr>
                </a:solidFill>
                <a:latin typeface="Arial"/>
                <a:cs typeface="Arial"/>
              </a:rPr>
              <a:t>illustrating </a:t>
            </a:r>
            <a:r>
              <a:rPr lang="en-GB" sz="2200">
                <a:latin typeface="Arial"/>
                <a:cs typeface="Arial"/>
              </a:rPr>
              <a:t>your points"</a:t>
            </a:r>
          </a:p>
          <a:p>
            <a:pPr marL="0" indent="0">
              <a:buNone/>
            </a:pPr>
            <a:endParaRPr lang="en-GB" sz="1000" b="1">
              <a:latin typeface="Arial"/>
              <a:cs typeface="Arial"/>
            </a:endParaRPr>
          </a:p>
          <a:p>
            <a:pPr marL="0" indent="0">
              <a:buNone/>
            </a:pPr>
            <a:r>
              <a:rPr lang="en-GB" sz="2200" b="1">
                <a:latin typeface="Arial"/>
                <a:cs typeface="Arial"/>
              </a:rPr>
              <a:t>The result of actions:</a:t>
            </a:r>
            <a:endParaRPr lang="en-GB" sz="2200"/>
          </a:p>
          <a:p>
            <a:pPr lvl="1">
              <a:buFont typeface="Arial" pitchFamily="34" charset="0"/>
              <a:buChar char="•"/>
            </a:pPr>
            <a:r>
              <a:rPr lang="en-GB" sz="2200">
                <a:latin typeface="Arial"/>
                <a:cs typeface="Arial"/>
              </a:rPr>
              <a:t>Words like </a:t>
            </a:r>
            <a:r>
              <a:rPr lang="en-GB" sz="2200" b="1">
                <a:solidFill>
                  <a:schemeClr val="accent6">
                    <a:lumMod val="49000"/>
                  </a:schemeClr>
                </a:solidFill>
                <a:latin typeface="Arial"/>
                <a:cs typeface="Arial"/>
              </a:rPr>
              <a:t>evaluation</a:t>
            </a:r>
            <a:r>
              <a:rPr lang="en-GB" sz="2200">
                <a:latin typeface="Arial"/>
                <a:cs typeface="Arial"/>
              </a:rPr>
              <a:t>,</a:t>
            </a:r>
            <a:r>
              <a:rPr lang="en-GB" sz="2200">
                <a:solidFill>
                  <a:srgbClr val="00B0F0"/>
                </a:solidFill>
                <a:latin typeface="Arial"/>
                <a:cs typeface="Arial"/>
              </a:rPr>
              <a:t> </a:t>
            </a:r>
            <a:r>
              <a:rPr lang="en-GB" sz="2200" b="1">
                <a:solidFill>
                  <a:schemeClr val="accent6">
                    <a:lumMod val="49000"/>
                  </a:schemeClr>
                </a:solidFill>
                <a:latin typeface="Arial"/>
                <a:cs typeface="Arial"/>
              </a:rPr>
              <a:t>analysis</a:t>
            </a:r>
            <a:r>
              <a:rPr lang="en-GB" sz="2200">
                <a:latin typeface="Arial"/>
                <a:cs typeface="Arial"/>
              </a:rPr>
              <a:t>,</a:t>
            </a:r>
            <a:r>
              <a:rPr lang="en-GB" sz="2200">
                <a:solidFill>
                  <a:srgbClr val="00B0F0"/>
                </a:solidFill>
                <a:latin typeface="Arial"/>
                <a:cs typeface="Arial"/>
              </a:rPr>
              <a:t> </a:t>
            </a:r>
            <a:r>
              <a:rPr lang="en-GB" sz="2200" b="1">
                <a:solidFill>
                  <a:schemeClr val="accent6">
                    <a:lumMod val="49000"/>
                  </a:schemeClr>
                </a:solidFill>
                <a:latin typeface="Arial"/>
                <a:cs typeface="Arial"/>
              </a:rPr>
              <a:t>explanation</a:t>
            </a:r>
            <a:r>
              <a:rPr lang="en-GB" sz="2200">
                <a:latin typeface="Arial"/>
                <a:cs typeface="Arial"/>
              </a:rPr>
              <a:t>, and </a:t>
            </a:r>
            <a:r>
              <a:rPr lang="en-GB" sz="2200" b="1">
                <a:solidFill>
                  <a:schemeClr val="accent6">
                    <a:lumMod val="49000"/>
                  </a:schemeClr>
                </a:solidFill>
                <a:latin typeface="Arial"/>
                <a:cs typeface="Arial"/>
              </a:rPr>
              <a:t>illustration </a:t>
            </a:r>
          </a:p>
          <a:p>
            <a:pPr lvl="1">
              <a:buFont typeface="Arial" pitchFamily="34" charset="0"/>
              <a:buChar char="•"/>
            </a:pPr>
            <a:r>
              <a:rPr lang="en-GB" sz="2200">
                <a:latin typeface="Arial"/>
                <a:cs typeface="Arial"/>
              </a:rPr>
              <a:t>These kinds of words are often paired with other verbs, for example:</a:t>
            </a:r>
            <a:endParaRPr lang="en-GB" sz="2200"/>
          </a:p>
          <a:p>
            <a:pPr marL="1371600" lvl="3" indent="0">
              <a:buNone/>
            </a:pPr>
            <a:r>
              <a:rPr lang="en-GB" sz="2200">
                <a:latin typeface="Arial"/>
                <a:cs typeface="Arial"/>
              </a:rPr>
              <a:t>‘</a:t>
            </a:r>
            <a:r>
              <a:rPr lang="en-GB" sz="2200" b="1">
                <a:solidFill>
                  <a:schemeClr val="accent4">
                    <a:lumMod val="76000"/>
                  </a:schemeClr>
                </a:solidFill>
                <a:latin typeface="Arial"/>
                <a:cs typeface="Arial"/>
              </a:rPr>
              <a:t>write</a:t>
            </a:r>
            <a:r>
              <a:rPr lang="en-GB" sz="2200">
                <a:latin typeface="Arial"/>
                <a:cs typeface="Arial"/>
              </a:rPr>
              <a:t> an </a:t>
            </a:r>
            <a:r>
              <a:rPr lang="en-GB" sz="2200" b="1">
                <a:solidFill>
                  <a:schemeClr val="accent6">
                    <a:lumMod val="49000"/>
                  </a:schemeClr>
                </a:solidFill>
                <a:latin typeface="Arial"/>
                <a:cs typeface="Arial"/>
              </a:rPr>
              <a:t>explanation</a:t>
            </a:r>
            <a:r>
              <a:rPr lang="en-GB" sz="2200">
                <a:latin typeface="Arial"/>
                <a:cs typeface="Arial"/>
              </a:rPr>
              <a:t>’, </a:t>
            </a:r>
          </a:p>
          <a:p>
            <a:pPr marL="1371600" lvl="3" indent="0">
              <a:buNone/>
            </a:pPr>
            <a:r>
              <a:rPr lang="en-GB" sz="2200">
                <a:latin typeface="Arial"/>
                <a:cs typeface="Arial"/>
              </a:rPr>
              <a:t>‘</a:t>
            </a:r>
            <a:r>
              <a:rPr lang="en-GB" sz="2200" b="1">
                <a:solidFill>
                  <a:schemeClr val="accent4">
                    <a:lumMod val="76000"/>
                  </a:schemeClr>
                </a:solidFill>
                <a:latin typeface="Arial"/>
                <a:cs typeface="Arial"/>
              </a:rPr>
              <a:t>include</a:t>
            </a:r>
            <a:r>
              <a:rPr lang="en-GB" sz="2200">
                <a:latin typeface="Arial"/>
                <a:cs typeface="Arial"/>
              </a:rPr>
              <a:t> an </a:t>
            </a:r>
            <a:r>
              <a:rPr lang="en-GB" sz="2200" b="1">
                <a:solidFill>
                  <a:schemeClr val="accent6">
                    <a:lumMod val="49000"/>
                  </a:schemeClr>
                </a:solidFill>
                <a:latin typeface="Arial"/>
                <a:cs typeface="Arial"/>
              </a:rPr>
              <a:t>illustration</a:t>
            </a:r>
            <a:r>
              <a:rPr lang="en-GB" sz="2200">
                <a:latin typeface="Arial"/>
                <a:cs typeface="Arial"/>
              </a:rPr>
              <a:t>’, </a:t>
            </a:r>
            <a:endParaRPr lang="en-GB">
              <a:latin typeface="Myriad Pro"/>
              <a:cs typeface="Arial"/>
            </a:endParaRPr>
          </a:p>
          <a:p>
            <a:pPr marL="1371600" lvl="3" indent="0">
              <a:buNone/>
            </a:pPr>
            <a:r>
              <a:rPr lang="en-GB" sz="2200">
                <a:latin typeface="Arial"/>
                <a:cs typeface="Arial"/>
              </a:rPr>
              <a:t>‘</a:t>
            </a:r>
            <a:r>
              <a:rPr lang="en-GB" sz="2200" b="1">
                <a:solidFill>
                  <a:schemeClr val="accent4">
                    <a:lumMod val="76000"/>
                  </a:schemeClr>
                </a:solidFill>
                <a:latin typeface="Arial"/>
                <a:cs typeface="Arial"/>
              </a:rPr>
              <a:t>produce</a:t>
            </a:r>
            <a:r>
              <a:rPr lang="en-GB" sz="2200">
                <a:latin typeface="Arial"/>
                <a:cs typeface="Arial"/>
              </a:rPr>
              <a:t> an </a:t>
            </a:r>
            <a:r>
              <a:rPr lang="en-GB" sz="2200" b="1">
                <a:solidFill>
                  <a:schemeClr val="accent6">
                    <a:lumMod val="49000"/>
                  </a:schemeClr>
                </a:solidFill>
                <a:latin typeface="Arial"/>
                <a:cs typeface="Arial"/>
              </a:rPr>
              <a:t>evaluation</a:t>
            </a:r>
            <a:r>
              <a:rPr lang="en-GB" sz="2200">
                <a:latin typeface="Arial"/>
                <a:cs typeface="Arial"/>
              </a:rPr>
              <a:t>’</a:t>
            </a:r>
            <a:endParaRPr lang="en-GB"/>
          </a:p>
        </p:txBody>
      </p:sp>
      <p:sp>
        <p:nvSpPr>
          <p:cNvPr id="4" name="TextBox 3">
            <a:extLst>
              <a:ext uri="{FF2B5EF4-FFF2-40B4-BE49-F238E27FC236}">
                <a16:creationId xmlns:a16="http://schemas.microsoft.com/office/drawing/2014/main" id="{BB83C053-D097-7120-8CCC-E3B41DF86F98}"/>
              </a:ext>
            </a:extLst>
          </p:cNvPr>
          <p:cNvSpPr txBox="1"/>
          <p:nvPr/>
        </p:nvSpPr>
        <p:spPr>
          <a:xfrm>
            <a:off x="449934" y="0"/>
            <a:ext cx="3412009" cy="523220"/>
          </a:xfrm>
          <a:prstGeom prst="rect">
            <a:avLst/>
          </a:prstGeom>
          <a:solidFill>
            <a:srgbClr val="92D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a:solidFill>
                  <a:schemeClr val="bg1"/>
                </a:solidFill>
              </a:rPr>
              <a:t>Bonus Extra Slide</a:t>
            </a:r>
            <a:endParaRPr lang="en-US"/>
          </a:p>
        </p:txBody>
      </p:sp>
      <p:sp>
        <p:nvSpPr>
          <p:cNvPr id="5" name="TextBox 4">
            <a:extLst>
              <a:ext uri="{FF2B5EF4-FFF2-40B4-BE49-F238E27FC236}">
                <a16:creationId xmlns:a16="http://schemas.microsoft.com/office/drawing/2014/main" id="{B5CEDE46-9EC3-A5BD-39EE-20F3E7AFDEDD}"/>
              </a:ext>
            </a:extLst>
          </p:cNvPr>
          <p:cNvSpPr txBox="1"/>
          <p:nvPr/>
        </p:nvSpPr>
        <p:spPr>
          <a:xfrm>
            <a:off x="8069652" y="5392228"/>
            <a:ext cx="385025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Centre for Academic Writing, Coventry University, 2022</a:t>
            </a:r>
          </a:p>
        </p:txBody>
      </p:sp>
    </p:spTree>
    <p:extLst>
      <p:ext uri="{BB962C8B-B14F-4D97-AF65-F5344CB8AC3E}">
        <p14:creationId xmlns:p14="http://schemas.microsoft.com/office/powerpoint/2010/main" val="34386051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6DA873-1820-11EC-64B5-259D593B09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34F28B3-4382-0701-3E31-B79302E14F5A}"/>
              </a:ext>
            </a:extLst>
          </p:cNvPr>
          <p:cNvSpPr>
            <a:spLocks noGrp="1"/>
          </p:cNvSpPr>
          <p:nvPr>
            <p:ph type="title"/>
          </p:nvPr>
        </p:nvSpPr>
        <p:spPr/>
        <p:txBody>
          <a:bodyPr>
            <a:normAutofit/>
          </a:bodyPr>
          <a:lstStyle/>
          <a:p>
            <a:r>
              <a:rPr lang="en-GB"/>
              <a:t>Highlight directive words</a:t>
            </a:r>
          </a:p>
        </p:txBody>
      </p:sp>
      <p:sp>
        <p:nvSpPr>
          <p:cNvPr id="3" name="Content Placeholder 2">
            <a:extLst>
              <a:ext uri="{FF2B5EF4-FFF2-40B4-BE49-F238E27FC236}">
                <a16:creationId xmlns:a16="http://schemas.microsoft.com/office/drawing/2014/main" id="{A843172D-5AD0-C589-18EE-DB23C1A706DF}"/>
              </a:ext>
            </a:extLst>
          </p:cNvPr>
          <p:cNvSpPr>
            <a:spLocks noGrp="1"/>
          </p:cNvSpPr>
          <p:nvPr>
            <p:ph idx="1"/>
          </p:nvPr>
        </p:nvSpPr>
        <p:spPr>
          <a:xfrm>
            <a:off x="609600" y="1427674"/>
            <a:ext cx="11289101" cy="4190201"/>
          </a:xfrm>
        </p:spPr>
        <p:txBody>
          <a:bodyPr vert="horz" lIns="91440" tIns="45720" rIns="91440" bIns="45720" rtlCol="0" anchor="t">
            <a:noAutofit/>
          </a:bodyPr>
          <a:lstStyle/>
          <a:p>
            <a:pPr marL="0" indent="0">
              <a:buNone/>
            </a:pPr>
            <a:r>
              <a:rPr lang="en-GB" sz="2200" b="1" dirty="0">
                <a:latin typeface="Arial"/>
                <a:cs typeface="Arial"/>
              </a:rPr>
              <a:t>For example:</a:t>
            </a:r>
            <a:endParaRPr lang="en-US"/>
          </a:p>
          <a:p>
            <a:pPr marL="0" indent="0">
              <a:buNone/>
            </a:pPr>
            <a:endParaRPr lang="en-GB" sz="2200" b="1" dirty="0">
              <a:latin typeface="Arial"/>
              <a:cs typeface="Arial"/>
            </a:endParaRPr>
          </a:p>
          <a:p>
            <a:pPr marL="0" indent="0">
              <a:buNone/>
            </a:pPr>
            <a:endParaRPr lang="en-GB" sz="2200" b="1" dirty="0">
              <a:latin typeface="Arial"/>
              <a:cs typeface="Arial"/>
            </a:endParaRPr>
          </a:p>
          <a:p>
            <a:pPr marL="0" indent="0">
              <a:buNone/>
            </a:pPr>
            <a:endParaRPr lang="en-GB" sz="2200" b="1" dirty="0">
              <a:latin typeface="Arial"/>
              <a:cs typeface="Arial"/>
            </a:endParaRPr>
          </a:p>
          <a:p>
            <a:pPr marL="0" indent="0">
              <a:buNone/>
            </a:pPr>
            <a:endParaRPr lang="en-GB" sz="2200" b="1" dirty="0">
              <a:latin typeface="Arial"/>
              <a:cs typeface="Arial"/>
            </a:endParaRPr>
          </a:p>
          <a:p>
            <a:pPr marL="0" indent="0">
              <a:buNone/>
            </a:pPr>
            <a:endParaRPr lang="en-GB" sz="2200" b="1" dirty="0">
              <a:latin typeface="Arial"/>
              <a:cs typeface="Arial"/>
            </a:endParaRPr>
          </a:p>
          <a:p>
            <a:pPr marL="0" indent="0">
              <a:buNone/>
            </a:pPr>
            <a:endParaRPr lang="en-GB" sz="2200" b="1" dirty="0">
              <a:latin typeface="Arial"/>
              <a:cs typeface="Arial"/>
            </a:endParaRPr>
          </a:p>
          <a:p>
            <a:pPr marL="0" indent="0">
              <a:buNone/>
            </a:pPr>
            <a:endParaRPr lang="en-GB" sz="2200" b="1" dirty="0">
              <a:latin typeface="Arial"/>
              <a:cs typeface="Arial"/>
            </a:endParaRPr>
          </a:p>
          <a:p>
            <a:pPr marL="0" indent="0">
              <a:buNone/>
            </a:pPr>
            <a:r>
              <a:rPr lang="en-GB" sz="2200" b="1" dirty="0">
                <a:latin typeface="Arial"/>
                <a:cs typeface="Arial"/>
              </a:rPr>
              <a:t>For definitions of these kinds of words, see the Coventry University resource - </a:t>
            </a:r>
            <a:r>
              <a:rPr lang="en-GB" sz="2200" b="1" dirty="0">
                <a:latin typeface="Arial"/>
                <a:cs typeface="Arial"/>
                <a:hlinkClick r:id="rId2"/>
              </a:rPr>
              <a:t>Analysing an Assignment Brief</a:t>
            </a:r>
            <a:endParaRPr lang="en-GB" sz="2200" b="1" dirty="0">
              <a:latin typeface="Arial"/>
              <a:cs typeface="Arial"/>
            </a:endParaRPr>
          </a:p>
          <a:p>
            <a:pPr lvl="1">
              <a:buFont typeface="Arial" pitchFamily="34" charset="0"/>
              <a:buChar char="•"/>
            </a:pPr>
            <a:endParaRPr lang="en-GB" sz="2200">
              <a:latin typeface="Arial"/>
              <a:cs typeface="Arial"/>
            </a:endParaRPr>
          </a:p>
        </p:txBody>
      </p:sp>
      <p:sp>
        <p:nvSpPr>
          <p:cNvPr id="4" name="TextBox 3">
            <a:extLst>
              <a:ext uri="{FF2B5EF4-FFF2-40B4-BE49-F238E27FC236}">
                <a16:creationId xmlns:a16="http://schemas.microsoft.com/office/drawing/2014/main" id="{3A3B3EAD-A81C-1B5E-EA44-163924E3B245}"/>
              </a:ext>
            </a:extLst>
          </p:cNvPr>
          <p:cNvSpPr txBox="1"/>
          <p:nvPr/>
        </p:nvSpPr>
        <p:spPr>
          <a:xfrm>
            <a:off x="449934" y="0"/>
            <a:ext cx="3412009" cy="523220"/>
          </a:xfrm>
          <a:prstGeom prst="rect">
            <a:avLst/>
          </a:prstGeom>
          <a:solidFill>
            <a:srgbClr val="92D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a:solidFill>
                  <a:schemeClr val="bg1"/>
                </a:solidFill>
              </a:rPr>
              <a:t>Bonus Extra Slide</a:t>
            </a:r>
            <a:endParaRPr lang="en-US"/>
          </a:p>
        </p:txBody>
      </p:sp>
      <p:sp>
        <p:nvSpPr>
          <p:cNvPr id="5" name="TextBox 4">
            <a:extLst>
              <a:ext uri="{FF2B5EF4-FFF2-40B4-BE49-F238E27FC236}">
                <a16:creationId xmlns:a16="http://schemas.microsoft.com/office/drawing/2014/main" id="{3AAD2CA5-6533-29F8-9556-CF59F0FFEC9B}"/>
              </a:ext>
            </a:extLst>
          </p:cNvPr>
          <p:cNvSpPr txBox="1"/>
          <p:nvPr/>
        </p:nvSpPr>
        <p:spPr>
          <a:xfrm>
            <a:off x="8069652" y="5392228"/>
            <a:ext cx="385025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Centre for Academic Writing, Coventry University, 2022</a:t>
            </a:r>
          </a:p>
        </p:txBody>
      </p:sp>
      <p:pic>
        <p:nvPicPr>
          <p:cNvPr id="6" name="Picture 5" descr="A white box with black text&#10;&#10;AI-generated content may be incorrect.">
            <a:extLst>
              <a:ext uri="{FF2B5EF4-FFF2-40B4-BE49-F238E27FC236}">
                <a16:creationId xmlns:a16="http://schemas.microsoft.com/office/drawing/2014/main" id="{B59CD799-E14C-DB63-9E4D-C03A4B9260A4}"/>
              </a:ext>
            </a:extLst>
          </p:cNvPr>
          <p:cNvPicPr>
            <a:picLocks noChangeAspect="1"/>
          </p:cNvPicPr>
          <p:nvPr/>
        </p:nvPicPr>
        <p:blipFill>
          <a:blip r:embed="rId3"/>
          <a:srcRect l="-781" r="-919" b="4070"/>
          <a:stretch>
            <a:fillRect/>
          </a:stretch>
        </p:blipFill>
        <p:spPr>
          <a:xfrm>
            <a:off x="637658" y="1957297"/>
            <a:ext cx="11248391" cy="2382266"/>
          </a:xfrm>
          <a:prstGeom prst="rect">
            <a:avLst/>
          </a:prstGeom>
        </p:spPr>
      </p:pic>
    </p:spTree>
    <p:extLst>
      <p:ext uri="{BB962C8B-B14F-4D97-AF65-F5344CB8AC3E}">
        <p14:creationId xmlns:p14="http://schemas.microsoft.com/office/powerpoint/2010/main" val="45697579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86B4A9-27E0-DA46-C969-B9D08457F41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12E4EA-280F-BBBB-8CCE-8560F9F9FFED}"/>
              </a:ext>
            </a:extLst>
          </p:cNvPr>
          <p:cNvSpPr>
            <a:spLocks noGrp="1"/>
          </p:cNvSpPr>
          <p:nvPr>
            <p:ph type="title"/>
          </p:nvPr>
        </p:nvSpPr>
        <p:spPr/>
        <p:txBody>
          <a:bodyPr>
            <a:normAutofit/>
          </a:bodyPr>
          <a:lstStyle/>
          <a:p>
            <a:r>
              <a:rPr lang="en-GB"/>
              <a:t>Highlight content words &amp; phrases</a:t>
            </a:r>
          </a:p>
        </p:txBody>
      </p:sp>
      <p:sp>
        <p:nvSpPr>
          <p:cNvPr id="3" name="Content Placeholder 2">
            <a:extLst>
              <a:ext uri="{FF2B5EF4-FFF2-40B4-BE49-F238E27FC236}">
                <a16:creationId xmlns:a16="http://schemas.microsoft.com/office/drawing/2014/main" id="{2B497B80-F8B5-58ED-FB82-EC707AA20333}"/>
              </a:ext>
            </a:extLst>
          </p:cNvPr>
          <p:cNvSpPr>
            <a:spLocks noGrp="1"/>
          </p:cNvSpPr>
          <p:nvPr>
            <p:ph idx="1"/>
          </p:nvPr>
        </p:nvSpPr>
        <p:spPr>
          <a:xfrm>
            <a:off x="609600" y="1427674"/>
            <a:ext cx="11289101" cy="4190201"/>
          </a:xfrm>
        </p:spPr>
        <p:txBody>
          <a:bodyPr vert="horz" lIns="91440" tIns="45720" rIns="91440" bIns="45720" rtlCol="0" anchor="t">
            <a:noAutofit/>
          </a:bodyPr>
          <a:lstStyle/>
          <a:p>
            <a:pPr marL="0" indent="0">
              <a:buNone/>
            </a:pPr>
            <a:r>
              <a:rPr lang="en-GB" sz="2200">
                <a:latin typeface="Arial"/>
                <a:cs typeface="Arial"/>
              </a:rPr>
              <a:t>Look for words and phrases that tell you about the topic you will be writing about, i.e. the content of the assignment.</a:t>
            </a:r>
          </a:p>
          <a:p>
            <a:pPr marL="0" indent="0">
              <a:buNone/>
            </a:pPr>
            <a:endParaRPr lang="en-GB" sz="2200" b="1">
              <a:latin typeface="Arial"/>
              <a:cs typeface="Arial"/>
            </a:endParaRPr>
          </a:p>
        </p:txBody>
      </p:sp>
      <p:sp>
        <p:nvSpPr>
          <p:cNvPr id="4" name="TextBox 3">
            <a:extLst>
              <a:ext uri="{FF2B5EF4-FFF2-40B4-BE49-F238E27FC236}">
                <a16:creationId xmlns:a16="http://schemas.microsoft.com/office/drawing/2014/main" id="{BD751A0A-7CE5-FCF7-CB73-AC7F0E05C4CD}"/>
              </a:ext>
            </a:extLst>
          </p:cNvPr>
          <p:cNvSpPr txBox="1"/>
          <p:nvPr/>
        </p:nvSpPr>
        <p:spPr>
          <a:xfrm>
            <a:off x="449934" y="0"/>
            <a:ext cx="3412009" cy="523220"/>
          </a:xfrm>
          <a:prstGeom prst="rect">
            <a:avLst/>
          </a:prstGeom>
          <a:solidFill>
            <a:srgbClr val="92D050"/>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a:solidFill>
                  <a:schemeClr val="bg1"/>
                </a:solidFill>
              </a:rPr>
              <a:t>Bonus Extra Slide</a:t>
            </a:r>
            <a:endParaRPr lang="en-US"/>
          </a:p>
        </p:txBody>
      </p:sp>
      <p:sp>
        <p:nvSpPr>
          <p:cNvPr id="5" name="TextBox 4">
            <a:extLst>
              <a:ext uri="{FF2B5EF4-FFF2-40B4-BE49-F238E27FC236}">
                <a16:creationId xmlns:a16="http://schemas.microsoft.com/office/drawing/2014/main" id="{E85AED8C-564D-A580-012B-87DFD9A3DBCA}"/>
              </a:ext>
            </a:extLst>
          </p:cNvPr>
          <p:cNvSpPr txBox="1"/>
          <p:nvPr/>
        </p:nvSpPr>
        <p:spPr>
          <a:xfrm>
            <a:off x="8069652" y="5392228"/>
            <a:ext cx="3850256"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t>Centre for Academic Writing, Coventry University, 2022</a:t>
            </a:r>
          </a:p>
        </p:txBody>
      </p:sp>
      <p:pic>
        <p:nvPicPr>
          <p:cNvPr id="6" name="Picture 5" descr="A white box with black text&#10;&#10;AI-generated content may be incorrect.">
            <a:extLst>
              <a:ext uri="{FF2B5EF4-FFF2-40B4-BE49-F238E27FC236}">
                <a16:creationId xmlns:a16="http://schemas.microsoft.com/office/drawing/2014/main" id="{3DB0068F-1E94-A8FA-0CDA-B911ED143126}"/>
              </a:ext>
            </a:extLst>
          </p:cNvPr>
          <p:cNvPicPr>
            <a:picLocks noChangeAspect="1"/>
          </p:cNvPicPr>
          <p:nvPr/>
        </p:nvPicPr>
        <p:blipFill>
          <a:blip r:embed="rId2"/>
          <a:stretch>
            <a:fillRect/>
          </a:stretch>
        </p:blipFill>
        <p:spPr>
          <a:xfrm>
            <a:off x="446867" y="2389518"/>
            <a:ext cx="10665662" cy="2754700"/>
          </a:xfrm>
          <a:prstGeom prst="rect">
            <a:avLst/>
          </a:prstGeom>
        </p:spPr>
      </p:pic>
    </p:spTree>
    <p:extLst>
      <p:ext uri="{BB962C8B-B14F-4D97-AF65-F5344CB8AC3E}">
        <p14:creationId xmlns:p14="http://schemas.microsoft.com/office/powerpoint/2010/main" val="9894199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85862"/>
            <a:ext cx="10972800" cy="994122"/>
          </a:xfrm>
        </p:spPr>
        <p:txBody>
          <a:bodyPr/>
          <a:lstStyle/>
          <a:p>
            <a:r>
              <a:rPr lang="en-GB" b="1"/>
              <a:t>Tips for understanding questions</a:t>
            </a:r>
          </a:p>
        </p:txBody>
      </p:sp>
      <p:sp>
        <p:nvSpPr>
          <p:cNvPr id="3" name="Content Placeholder 2"/>
          <p:cNvSpPr>
            <a:spLocks noGrp="1"/>
          </p:cNvSpPr>
          <p:nvPr>
            <p:ph idx="1"/>
          </p:nvPr>
        </p:nvSpPr>
        <p:spPr>
          <a:xfrm>
            <a:off x="532660" y="1393795"/>
            <a:ext cx="10804124" cy="4195446"/>
          </a:xfrm>
        </p:spPr>
        <p:txBody>
          <a:bodyPr>
            <a:normAutofit fontScale="85000" lnSpcReduction="10000"/>
          </a:bodyPr>
          <a:lstStyle/>
          <a:p>
            <a:pPr marL="0" indent="0">
              <a:buNone/>
            </a:pPr>
            <a:r>
              <a:rPr lang="en-GB" sz="3100" b="1">
                <a:solidFill>
                  <a:srgbClr val="0070C0"/>
                </a:solidFill>
              </a:rPr>
              <a:t>Step 1 –  </a:t>
            </a:r>
            <a:r>
              <a:rPr lang="en-GB" sz="3100"/>
              <a:t>Identify the instruction verbs</a:t>
            </a:r>
          </a:p>
          <a:p>
            <a:pPr marL="0" indent="0">
              <a:buNone/>
            </a:pPr>
            <a:r>
              <a:rPr lang="en-GB" sz="3100" b="1">
                <a:solidFill>
                  <a:srgbClr val="0070C0"/>
                </a:solidFill>
              </a:rPr>
              <a:t>Step 2</a:t>
            </a:r>
            <a:r>
              <a:rPr lang="en-GB" sz="3300">
                <a:solidFill>
                  <a:srgbClr val="0070C0"/>
                </a:solidFill>
              </a:rPr>
              <a:t> </a:t>
            </a:r>
            <a:r>
              <a:rPr lang="en-GB" sz="3300"/>
              <a:t>– Question the verbs </a:t>
            </a:r>
          </a:p>
          <a:p>
            <a:pPr marL="0" indent="0">
              <a:buNone/>
            </a:pPr>
            <a:r>
              <a:rPr lang="en-GB" b="1">
                <a:solidFill>
                  <a:srgbClr val="0070C0"/>
                </a:solidFill>
              </a:rPr>
              <a:t>Step 3 </a:t>
            </a:r>
            <a:r>
              <a:rPr lang="en-GB"/>
              <a:t>– Identify further clues in relation to the </a:t>
            </a:r>
          </a:p>
          <a:p>
            <a:pPr marL="0" indent="0">
              <a:buNone/>
            </a:pPr>
            <a:r>
              <a:rPr lang="en-GB"/>
              <a:t>               answer you got for step 2</a:t>
            </a:r>
          </a:p>
          <a:p>
            <a:pPr marL="0" indent="0">
              <a:buNone/>
            </a:pPr>
            <a:endParaRPr lang="en-GB"/>
          </a:p>
          <a:p>
            <a:pPr marL="0" indent="0">
              <a:buNone/>
            </a:pPr>
            <a:r>
              <a:rPr lang="en-GB"/>
              <a:t>Example - Write a report to the UK Secretary of State of Education on the role of Information and communication technology in education.</a:t>
            </a:r>
          </a:p>
          <a:p>
            <a:pPr marL="0" indent="0">
              <a:buNone/>
            </a:pPr>
            <a:endParaRPr lang="en-GB"/>
          </a:p>
          <a:p>
            <a:pPr marL="0" indent="0">
              <a:buNone/>
            </a:pPr>
            <a:r>
              <a:rPr lang="en-GB" sz="2400"/>
              <a:t>Write what? A report. A report on what? Role of Information and communication technology what?</a:t>
            </a:r>
          </a:p>
        </p:txBody>
      </p:sp>
    </p:spTree>
    <p:extLst>
      <p:ext uri="{BB962C8B-B14F-4D97-AF65-F5344CB8AC3E}">
        <p14:creationId xmlns:p14="http://schemas.microsoft.com/office/powerpoint/2010/main" val="30283839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185862"/>
            <a:ext cx="10972800" cy="994122"/>
          </a:xfrm>
        </p:spPr>
        <p:txBody>
          <a:bodyPr/>
          <a:lstStyle/>
          <a:p>
            <a:r>
              <a:rPr lang="en-GB" b="1"/>
              <a:t>Research</a:t>
            </a:r>
          </a:p>
        </p:txBody>
      </p:sp>
      <p:sp>
        <p:nvSpPr>
          <p:cNvPr id="3" name="Content Placeholder 2"/>
          <p:cNvSpPr>
            <a:spLocks noGrp="1"/>
          </p:cNvSpPr>
          <p:nvPr>
            <p:ph idx="1"/>
          </p:nvPr>
        </p:nvSpPr>
        <p:spPr>
          <a:xfrm>
            <a:off x="532660" y="1393795"/>
            <a:ext cx="10804124" cy="4195446"/>
          </a:xfrm>
        </p:spPr>
        <p:txBody>
          <a:bodyPr>
            <a:normAutofit fontScale="92500" lnSpcReduction="10000"/>
          </a:bodyPr>
          <a:lstStyle/>
          <a:p>
            <a:pPr marL="0" indent="0">
              <a:buNone/>
            </a:pPr>
            <a:r>
              <a:rPr lang="en-GB" sz="3100" b="1">
                <a:solidFill>
                  <a:srgbClr val="0070C0"/>
                </a:solidFill>
              </a:rPr>
              <a:t>Step 1 –  </a:t>
            </a:r>
            <a:r>
              <a:rPr lang="en-GB" sz="3100"/>
              <a:t>Start with a broad background </a:t>
            </a:r>
          </a:p>
          <a:p>
            <a:pPr marL="0" indent="0">
              <a:buNone/>
            </a:pPr>
            <a:r>
              <a:rPr lang="en-GB" sz="3100" b="1">
                <a:solidFill>
                  <a:srgbClr val="0070C0"/>
                </a:solidFill>
              </a:rPr>
              <a:t>Step 2</a:t>
            </a:r>
            <a:r>
              <a:rPr lang="en-GB" sz="3300">
                <a:solidFill>
                  <a:srgbClr val="0070C0"/>
                </a:solidFill>
              </a:rPr>
              <a:t> </a:t>
            </a:r>
            <a:r>
              <a:rPr lang="en-GB" sz="3300"/>
              <a:t>– Search credible sources </a:t>
            </a:r>
          </a:p>
          <a:p>
            <a:pPr marL="0" indent="0">
              <a:buNone/>
            </a:pPr>
            <a:r>
              <a:rPr lang="en-GB" b="1">
                <a:solidFill>
                  <a:srgbClr val="0070C0"/>
                </a:solidFill>
              </a:rPr>
              <a:t>Step 3 </a:t>
            </a:r>
            <a:r>
              <a:rPr lang="en-GB"/>
              <a:t>– Be open to surprising answers (opinions that</a:t>
            </a:r>
          </a:p>
          <a:p>
            <a:pPr marL="0" indent="0">
              <a:buNone/>
            </a:pPr>
            <a:r>
              <a:rPr lang="en-GB"/>
              <a:t>		 would contradict yours)</a:t>
            </a:r>
          </a:p>
          <a:p>
            <a:pPr marL="0" indent="0">
              <a:buNone/>
            </a:pPr>
            <a:r>
              <a:rPr lang="en-GB" b="1">
                <a:solidFill>
                  <a:srgbClr val="0070C0"/>
                </a:solidFill>
              </a:rPr>
              <a:t>Step 4 </a:t>
            </a:r>
            <a:r>
              <a:rPr lang="en-GB" b="1"/>
              <a:t>- </a:t>
            </a:r>
            <a:r>
              <a:rPr lang="en-GB"/>
              <a:t>Choose relevant sources and read them.</a:t>
            </a:r>
          </a:p>
          <a:p>
            <a:pPr marL="0" indent="0">
              <a:buNone/>
            </a:pPr>
            <a:r>
              <a:rPr lang="en-GB" b="1">
                <a:solidFill>
                  <a:srgbClr val="0070C0"/>
                </a:solidFill>
              </a:rPr>
              <a:t>Step 5 </a:t>
            </a:r>
            <a:r>
              <a:rPr lang="en-GB" b="1"/>
              <a:t>- </a:t>
            </a:r>
            <a:r>
              <a:rPr lang="en-GB" b="1">
                <a:solidFill>
                  <a:srgbClr val="0070C0"/>
                </a:solidFill>
              </a:rPr>
              <a:t> </a:t>
            </a:r>
            <a:r>
              <a:rPr lang="en-GB"/>
              <a:t>Take notes  (organise ideas)</a:t>
            </a:r>
          </a:p>
          <a:p>
            <a:pPr marL="0" indent="0">
              <a:buNone/>
            </a:pPr>
            <a:r>
              <a:rPr lang="en-GB" b="1">
                <a:solidFill>
                  <a:srgbClr val="0070C0"/>
                </a:solidFill>
              </a:rPr>
              <a:t>Step 6 </a:t>
            </a:r>
            <a:r>
              <a:rPr lang="en-GB" b="1"/>
              <a:t>– </a:t>
            </a:r>
            <a:r>
              <a:rPr lang="en-GB"/>
              <a:t>Create a draft</a:t>
            </a:r>
            <a:endParaRPr lang="en-GB" b="1"/>
          </a:p>
          <a:p>
            <a:pPr marL="0" indent="0">
              <a:buNone/>
            </a:pPr>
            <a:r>
              <a:rPr lang="en-GB" b="1">
                <a:solidFill>
                  <a:srgbClr val="0070C0"/>
                </a:solidFill>
              </a:rPr>
              <a:t>Step 7 </a:t>
            </a:r>
            <a:r>
              <a:rPr lang="en-GB" b="1"/>
              <a:t>– </a:t>
            </a:r>
            <a:r>
              <a:rPr lang="en-GB"/>
              <a:t>Edit, final checks and submission</a:t>
            </a:r>
          </a:p>
        </p:txBody>
      </p:sp>
    </p:spTree>
    <p:extLst>
      <p:ext uri="{BB962C8B-B14F-4D97-AF65-F5344CB8AC3E}">
        <p14:creationId xmlns:p14="http://schemas.microsoft.com/office/powerpoint/2010/main" val="20437829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18FE0-BCB7-24F4-AEDA-5E612FB68335}"/>
              </a:ext>
            </a:extLst>
          </p:cNvPr>
          <p:cNvSpPr>
            <a:spLocks noGrp="1"/>
          </p:cNvSpPr>
          <p:nvPr>
            <p:ph type="title"/>
          </p:nvPr>
        </p:nvSpPr>
        <p:spPr>
          <a:xfrm>
            <a:off x="-1" y="274638"/>
            <a:ext cx="11816179" cy="1143000"/>
          </a:xfrm>
        </p:spPr>
        <p:txBody>
          <a:bodyPr vert="horz" lIns="91440" tIns="45720" rIns="91440" bIns="45720" rtlCol="0" anchor="ctr">
            <a:normAutofit/>
          </a:bodyPr>
          <a:lstStyle/>
          <a:p>
            <a:r>
              <a:rPr lang="en-GB" b="1"/>
              <a:t>Activity 2- Practice exercise</a:t>
            </a:r>
          </a:p>
        </p:txBody>
      </p:sp>
      <p:sp>
        <p:nvSpPr>
          <p:cNvPr id="5" name="Title 1">
            <a:extLst>
              <a:ext uri="{FF2B5EF4-FFF2-40B4-BE49-F238E27FC236}">
                <a16:creationId xmlns:a16="http://schemas.microsoft.com/office/drawing/2014/main" id="{CA8B3765-1EF6-0A99-A3CA-67D51D92F626}"/>
              </a:ext>
            </a:extLst>
          </p:cNvPr>
          <p:cNvSpPr txBox="1">
            <a:spLocks/>
          </p:cNvSpPr>
          <p:nvPr/>
        </p:nvSpPr>
        <p:spPr>
          <a:xfrm>
            <a:off x="979268" y="1644163"/>
            <a:ext cx="10109200" cy="3989040"/>
          </a:xfrm>
          <a:prstGeom prst="rect">
            <a:avLst/>
          </a:prstGeom>
        </p:spPr>
        <p:txBody>
          <a:bodyPr vert="horz" lIns="91440" tIns="45720" rIns="91440" bIns="45720" rtlCol="0" anchor="t">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800">
              <a:latin typeface="+mn-lt"/>
            </a:endParaRPr>
          </a:p>
          <a:p>
            <a:pPr algn="l"/>
            <a:r>
              <a:rPr lang="en-GB" sz="2800" dirty="0">
                <a:latin typeface="+mn-lt"/>
              </a:rPr>
              <a:t>Return to the Moodle page – Assessment Specification Tile</a:t>
            </a:r>
          </a:p>
          <a:p>
            <a:pPr algn="l"/>
            <a:endParaRPr lang="en-GB" sz="2800">
              <a:latin typeface="+mn-lt"/>
            </a:endParaRPr>
          </a:p>
          <a:p>
            <a:pPr algn="l"/>
            <a:r>
              <a:rPr lang="en-GB" sz="2800" dirty="0">
                <a:latin typeface="+mn-lt"/>
              </a:rPr>
              <a:t>Download the Assessment Specification Document </a:t>
            </a:r>
          </a:p>
          <a:p>
            <a:pPr algn="l"/>
            <a:endParaRPr lang="en-GB" sz="2800">
              <a:latin typeface="+mn-lt"/>
            </a:endParaRPr>
          </a:p>
          <a:p>
            <a:pPr algn="l"/>
            <a:r>
              <a:rPr lang="en-GB" sz="2800" dirty="0">
                <a:latin typeface="+mn-lt"/>
              </a:rPr>
              <a:t>Study the requirements for Task 3 </a:t>
            </a:r>
          </a:p>
          <a:p>
            <a:pPr algn="l"/>
            <a:endParaRPr kumimoji="0" lang="en-GB" sz="2800" b="0" i="0" u="none" strike="noStrike" kern="1200" cap="none" spc="0" normalizeH="0" baseline="0" noProof="0">
              <a:ln>
                <a:noFill/>
              </a:ln>
              <a:solidFill>
                <a:prstClr val="black"/>
              </a:solidFill>
              <a:effectLst/>
              <a:uLnTx/>
              <a:uFillTx/>
              <a:latin typeface="+mn-lt"/>
            </a:endParaRPr>
          </a:p>
          <a:p>
            <a:pPr algn="l"/>
            <a:r>
              <a:rPr lang="en-GB" sz="2800" dirty="0">
                <a:solidFill>
                  <a:prstClr val="black"/>
                </a:solidFill>
                <a:latin typeface="+mn-lt"/>
              </a:rPr>
              <a:t>Begin a draft of the introduction (receive feedback from your lecturer)</a:t>
            </a:r>
            <a:endParaRPr lang="en-GB" sz="2800" b="0" i="0" u="none" strike="noStrike" kern="1200" cap="none" spc="0" normalizeH="0" baseline="0" noProof="0" dirty="0">
              <a:ln>
                <a:noFill/>
              </a:ln>
              <a:solidFill>
                <a:prstClr val="black"/>
              </a:solidFill>
              <a:effectLst/>
              <a:uLnTx/>
              <a:uFillTx/>
              <a:latin typeface="+mn-lt"/>
            </a:endParaRPr>
          </a:p>
        </p:txBody>
      </p:sp>
      <p:pic>
        <p:nvPicPr>
          <p:cNvPr id="7172" name="Picture 4" descr="Group Work - Meaning, Benefits, and Implementation | Marketing91">
            <a:extLst>
              <a:ext uri="{FF2B5EF4-FFF2-40B4-BE49-F238E27FC236}">
                <a16:creationId xmlns:a16="http://schemas.microsoft.com/office/drawing/2014/main" id="{088DD300-26BF-0205-7B99-FCC6AD2D5A5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9887759" y="303647"/>
            <a:ext cx="1551241" cy="1084982"/>
          </a:xfrm>
          <a:prstGeom prst="rect">
            <a:avLst/>
          </a:prstGeom>
          <a:solidFill>
            <a:srgbClr val="FFFFFF"/>
          </a:solidFill>
        </p:spPr>
      </p:pic>
    </p:spTree>
    <p:extLst>
      <p:ext uri="{BB962C8B-B14F-4D97-AF65-F5344CB8AC3E}">
        <p14:creationId xmlns:p14="http://schemas.microsoft.com/office/powerpoint/2010/main" val="27771635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618FE0-BCB7-24F4-AEDA-5E612FB68335}"/>
              </a:ext>
            </a:extLst>
          </p:cNvPr>
          <p:cNvSpPr>
            <a:spLocks noGrp="1"/>
          </p:cNvSpPr>
          <p:nvPr>
            <p:ph type="title"/>
          </p:nvPr>
        </p:nvSpPr>
        <p:spPr>
          <a:xfrm>
            <a:off x="1981200" y="274638"/>
            <a:ext cx="8576930" cy="1143000"/>
          </a:xfrm>
        </p:spPr>
        <p:txBody>
          <a:bodyPr vert="horz" lIns="91440" tIns="45720" rIns="91440" bIns="45720" rtlCol="0" anchor="ctr">
            <a:normAutofit/>
          </a:bodyPr>
          <a:lstStyle/>
          <a:p>
            <a:pPr algn="l"/>
            <a:r>
              <a:rPr lang="en-GB" b="1"/>
              <a:t>Activity 3 – 25 minutes</a:t>
            </a:r>
          </a:p>
        </p:txBody>
      </p:sp>
      <p:sp>
        <p:nvSpPr>
          <p:cNvPr id="5" name="Title 1">
            <a:extLst>
              <a:ext uri="{FF2B5EF4-FFF2-40B4-BE49-F238E27FC236}">
                <a16:creationId xmlns:a16="http://schemas.microsoft.com/office/drawing/2014/main" id="{CA8B3765-1EF6-0A99-A3CA-67D51D92F626}"/>
              </a:ext>
            </a:extLst>
          </p:cNvPr>
          <p:cNvSpPr txBox="1">
            <a:spLocks/>
          </p:cNvSpPr>
          <p:nvPr/>
        </p:nvSpPr>
        <p:spPr>
          <a:xfrm>
            <a:off x="861238" y="1600201"/>
            <a:ext cx="9450300" cy="3989040"/>
          </a:xfrm>
          <a:prstGeom prst="rect">
            <a:avLst/>
          </a:prstGeom>
        </p:spPr>
        <p:txBody>
          <a:bodyPr vert="horz" lIns="91440" tIns="45720" rIns="91440" bIns="45720" rtlCol="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20000"/>
              </a:spcBef>
              <a:spcAft>
                <a:spcPts val="0"/>
              </a:spcAft>
              <a:buClrTx/>
              <a:buSzTx/>
              <a:buFontTx/>
              <a:buNone/>
              <a:tabLst/>
              <a:defRPr/>
            </a:pPr>
            <a:endParaRPr kumimoji="0" lang="en-US" altLang="en-US" sz="1600" b="1" i="0" u="none" strike="noStrike" kern="1200" cap="none" spc="0" normalizeH="0" baseline="0" noProof="0">
              <a:ln>
                <a:noFill/>
              </a:ln>
              <a:solidFill>
                <a:prstClr val="black"/>
              </a:solidFill>
              <a:effectLst/>
              <a:uLnTx/>
              <a:uFillTx/>
              <a:latin typeface="Myriad Pro"/>
              <a:ea typeface="+mj-ea"/>
              <a:cs typeface="+mj-cs"/>
            </a:endParaRPr>
          </a:p>
          <a:p>
            <a:pPr marL="0" marR="0" lvl="0" indent="0" algn="l" defTabSz="914400" rtl="0" eaLnBrk="1" fontAlgn="auto" latinLnBrk="0" hangingPunct="1">
              <a:lnSpc>
                <a:spcPct val="90000"/>
              </a:lnSpc>
              <a:spcBef>
                <a:spcPct val="20000"/>
              </a:spcBef>
              <a:spcAft>
                <a:spcPts val="0"/>
              </a:spcAft>
              <a:buClrTx/>
              <a:buSzTx/>
              <a:buFontTx/>
              <a:buNone/>
              <a:tabLst/>
              <a:defRPr/>
            </a:pPr>
            <a:r>
              <a:rPr kumimoji="0" lang="en-US" altLang="en-US" sz="2000" b="1" i="0" u="none" strike="noStrike" kern="1200" cap="none" spc="0" normalizeH="0" baseline="0" noProof="0">
                <a:ln>
                  <a:noFill/>
                </a:ln>
                <a:solidFill>
                  <a:prstClr val="black"/>
                </a:solidFill>
                <a:effectLst/>
                <a:uLnTx/>
                <a:uFillTx/>
                <a:latin typeface="Myriad Pro"/>
                <a:ea typeface="+mj-ea"/>
                <a:cs typeface="+mj-cs"/>
              </a:rPr>
              <a:t>Individual task. </a:t>
            </a:r>
          </a:p>
          <a:p>
            <a:pPr marL="0" marR="0" lvl="0" indent="0" algn="l" defTabSz="914400" rtl="0" eaLnBrk="1" fontAlgn="auto" latinLnBrk="0" hangingPunct="1">
              <a:lnSpc>
                <a:spcPct val="90000"/>
              </a:lnSpc>
              <a:spcBef>
                <a:spcPct val="20000"/>
              </a:spcBef>
              <a:spcAft>
                <a:spcPts val="0"/>
              </a:spcAft>
              <a:buClrTx/>
              <a:buSzTx/>
              <a:buFontTx/>
              <a:buNone/>
              <a:tabLst/>
              <a:defRPr/>
            </a:pPr>
            <a:endParaRPr kumimoji="0" lang="en-US" altLang="en-US" sz="2000" b="1" i="0" u="none" strike="noStrike" kern="1200" cap="none" spc="0" normalizeH="0" baseline="0" noProof="0">
              <a:ln>
                <a:noFill/>
              </a:ln>
              <a:solidFill>
                <a:prstClr val="black"/>
              </a:solidFill>
              <a:effectLst/>
              <a:uLnTx/>
              <a:uFillTx/>
              <a:latin typeface="Myriad Pro"/>
              <a:ea typeface="+mj-ea"/>
              <a:cs typeface="+mj-cs"/>
            </a:endParaRPr>
          </a:p>
          <a:p>
            <a:pPr marL="0" marR="0" lvl="0" indent="0" algn="l" defTabSz="914400" rtl="0" eaLnBrk="1" fontAlgn="auto" latinLnBrk="0" hangingPunct="1">
              <a:lnSpc>
                <a:spcPct val="90000"/>
              </a:lnSpc>
              <a:spcBef>
                <a:spcPct val="20000"/>
              </a:spcBef>
              <a:spcAft>
                <a:spcPts val="0"/>
              </a:spcAft>
              <a:buClrTx/>
              <a:buSzTx/>
              <a:buFontTx/>
              <a:buNone/>
              <a:tabLst/>
              <a:defRPr/>
            </a:pPr>
            <a:r>
              <a:rPr kumimoji="0" lang="en-US" altLang="en-US" sz="2000" b="0" i="0" u="none" strike="noStrike" kern="1200" cap="none" spc="0" normalizeH="0" baseline="0" noProof="0">
                <a:ln>
                  <a:noFill/>
                </a:ln>
                <a:solidFill>
                  <a:prstClr val="black"/>
                </a:solidFill>
                <a:effectLst/>
                <a:uLnTx/>
                <a:uFillTx/>
                <a:latin typeface="Myriad Pro"/>
                <a:ea typeface="+mj-ea"/>
                <a:cs typeface="+mj-cs"/>
              </a:rPr>
              <a:t>Give a detailed account of </a:t>
            </a:r>
          </a:p>
          <a:p>
            <a:pPr marL="342900" marR="0" lvl="1"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altLang="en-US" sz="2000" b="0" i="0" u="none" strike="noStrike" kern="1200" cap="none" spc="0" normalizeH="0" baseline="0" noProof="0">
                <a:ln>
                  <a:noFill/>
                </a:ln>
                <a:solidFill>
                  <a:prstClr val="black"/>
                </a:solidFill>
                <a:effectLst/>
                <a:uLnTx/>
                <a:uFillTx/>
                <a:latin typeface="Myriad Pro"/>
                <a:ea typeface="+mn-ea"/>
                <a:cs typeface="+mn-cs"/>
              </a:rPr>
              <a:t>What happened in the class today</a:t>
            </a:r>
          </a:p>
          <a:p>
            <a:pPr marL="342900" marR="0" lvl="1"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altLang="en-US" sz="2000" b="0" i="0" u="none" strike="noStrike" kern="1200" cap="none" spc="0" normalizeH="0" baseline="0" noProof="0">
                <a:ln>
                  <a:noFill/>
                </a:ln>
                <a:solidFill>
                  <a:prstClr val="black"/>
                </a:solidFill>
                <a:effectLst/>
                <a:uLnTx/>
                <a:uFillTx/>
                <a:latin typeface="Myriad Pro"/>
                <a:ea typeface="+mn-ea"/>
                <a:cs typeface="+mn-cs"/>
              </a:rPr>
              <a:t>What you learned today, and</a:t>
            </a:r>
          </a:p>
          <a:p>
            <a:pPr marL="342900" marR="0" lvl="1" indent="-342900" algn="l" defTabSz="914400" rtl="0" eaLnBrk="1" fontAlgn="auto" latinLnBrk="0" hangingPunct="1">
              <a:lnSpc>
                <a:spcPct val="90000"/>
              </a:lnSpc>
              <a:spcBef>
                <a:spcPct val="20000"/>
              </a:spcBef>
              <a:spcAft>
                <a:spcPts val="0"/>
              </a:spcAft>
              <a:buClrTx/>
              <a:buSzTx/>
              <a:buFont typeface="Arial" pitchFamily="34" charset="0"/>
              <a:buChar char="•"/>
              <a:tabLst/>
              <a:defRPr/>
            </a:pPr>
            <a:r>
              <a:rPr kumimoji="0" lang="en-US" altLang="en-US" sz="2000" b="0" i="0" u="none" strike="noStrike" kern="1200" cap="none" spc="0" normalizeH="0" baseline="0" noProof="0">
                <a:ln>
                  <a:noFill/>
                </a:ln>
                <a:solidFill>
                  <a:prstClr val="black"/>
                </a:solidFill>
                <a:effectLst/>
                <a:uLnTx/>
                <a:uFillTx/>
                <a:latin typeface="Myriad Pro"/>
                <a:ea typeface="+mn-ea"/>
                <a:cs typeface="+mn-cs"/>
              </a:rPr>
              <a:t>How can you apply this in the future?</a:t>
            </a:r>
          </a:p>
          <a:p>
            <a:pPr marL="342900" marR="0" lvl="1" indent="-342900" algn="l" defTabSz="914400" rtl="0" eaLnBrk="1" fontAlgn="auto" latinLnBrk="0" hangingPunct="1">
              <a:lnSpc>
                <a:spcPct val="90000"/>
              </a:lnSpc>
              <a:spcBef>
                <a:spcPct val="20000"/>
              </a:spcBef>
              <a:spcAft>
                <a:spcPts val="0"/>
              </a:spcAft>
              <a:buClrTx/>
              <a:buSzTx/>
              <a:buFont typeface="Arial" pitchFamily="34" charset="0"/>
              <a:buChar char="•"/>
              <a:tabLst/>
              <a:defRPr/>
            </a:pPr>
            <a:endParaRPr kumimoji="0" lang="en-US" altLang="en-US" sz="2000" b="1" i="0" u="none" strike="noStrike" kern="1200" cap="none" spc="0" normalizeH="0" baseline="0" noProof="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90000"/>
              </a:lnSpc>
              <a:spcBef>
                <a:spcPct val="20000"/>
              </a:spcBef>
              <a:spcAft>
                <a:spcPts val="0"/>
              </a:spcAft>
              <a:buClrTx/>
              <a:buSzTx/>
              <a:buFontTx/>
              <a:buNone/>
              <a:tabLst/>
              <a:defRPr/>
            </a:pPr>
            <a:r>
              <a:rPr kumimoji="0" lang="en-US" altLang="en-US" sz="2000" b="1" i="0" u="none" strike="noStrike" kern="1200" cap="none" spc="0" normalizeH="0" baseline="0" noProof="0">
                <a:ln>
                  <a:noFill/>
                </a:ln>
                <a:solidFill>
                  <a:prstClr val="black"/>
                </a:solidFill>
                <a:effectLst/>
                <a:uLnTx/>
                <a:uFillTx/>
                <a:latin typeface="Myriad Pro"/>
                <a:ea typeface="+mj-ea"/>
                <a:cs typeface="+mj-cs"/>
              </a:rPr>
              <a:t>Go to </a:t>
            </a:r>
            <a:r>
              <a:rPr kumimoji="0" lang="en-US" altLang="en-US" sz="2000" b="1" i="0" u="none" strike="noStrike" kern="1200" cap="none" spc="0" normalizeH="0" baseline="0" noProof="0" err="1">
                <a:ln>
                  <a:noFill/>
                </a:ln>
                <a:solidFill>
                  <a:prstClr val="black"/>
                </a:solidFill>
                <a:effectLst/>
                <a:uLnTx/>
                <a:uFillTx/>
                <a:latin typeface="Myriad Pro"/>
                <a:ea typeface="+mj-ea"/>
                <a:cs typeface="+mj-cs"/>
              </a:rPr>
              <a:t>moodle</a:t>
            </a:r>
            <a:r>
              <a:rPr kumimoji="0" lang="en-US" altLang="en-US" sz="2000" b="1" i="0" u="none" strike="noStrike" kern="1200" cap="none" spc="0" normalizeH="0" baseline="0" noProof="0">
                <a:ln>
                  <a:noFill/>
                </a:ln>
                <a:solidFill>
                  <a:prstClr val="black"/>
                </a:solidFill>
                <a:effectLst/>
                <a:uLnTx/>
                <a:uFillTx/>
                <a:latin typeface="Myriad Pro"/>
                <a:ea typeface="+mj-ea"/>
                <a:cs typeface="+mj-cs"/>
              </a:rPr>
              <a:t> page, download the file titled </a:t>
            </a:r>
            <a:r>
              <a:rPr kumimoji="0" lang="en-GB" altLang="en-US" sz="2000" b="1" i="0" u="none" strike="noStrike" kern="1200" cap="none" spc="0" normalizeH="0" baseline="0" noProof="0">
                <a:ln>
                  <a:noFill/>
                </a:ln>
                <a:solidFill>
                  <a:prstClr val="black"/>
                </a:solidFill>
                <a:effectLst/>
                <a:highlight>
                  <a:srgbClr val="FF00FF"/>
                </a:highlight>
                <a:uLnTx/>
                <a:uFillTx/>
                <a:latin typeface="Myriad Pro"/>
                <a:ea typeface="+mj-ea"/>
                <a:cs typeface="+mj-cs"/>
              </a:rPr>
              <a:t>Documentation of Academic Skills Learning Experience Journey, </a:t>
            </a:r>
            <a:r>
              <a:rPr kumimoji="0" lang="en-GB" altLang="en-US" sz="2000" b="1" i="0" u="none" strike="noStrike" kern="1200" cap="none" spc="0" normalizeH="0" baseline="0" noProof="0">
                <a:ln>
                  <a:noFill/>
                </a:ln>
                <a:solidFill>
                  <a:prstClr val="black"/>
                </a:solidFill>
                <a:effectLst/>
                <a:uLnTx/>
                <a:uFillTx/>
                <a:latin typeface="Myriad Pro"/>
                <a:ea typeface="+mj-ea"/>
                <a:cs typeface="+mj-cs"/>
              </a:rPr>
              <a:t>and </a:t>
            </a:r>
            <a:r>
              <a:rPr kumimoji="0" lang="en-US" altLang="en-US" sz="2000" b="1" i="0" u="none" strike="noStrike" kern="1200" cap="none" spc="0" normalizeH="0" baseline="0" noProof="0">
                <a:ln>
                  <a:noFill/>
                </a:ln>
                <a:solidFill>
                  <a:prstClr val="black"/>
                </a:solidFill>
                <a:effectLst/>
                <a:uLnTx/>
                <a:uFillTx/>
                <a:latin typeface="Myriad Pro"/>
                <a:ea typeface="+mj-ea"/>
                <a:cs typeface="+mj-cs"/>
              </a:rPr>
              <a:t>type the responses under Week 8.</a:t>
            </a:r>
          </a:p>
          <a:p>
            <a:pPr marL="0" marR="0" lvl="0" indent="0" algn="l" defTabSz="914400" rtl="0" eaLnBrk="1" fontAlgn="auto" latinLnBrk="0" hangingPunct="1">
              <a:lnSpc>
                <a:spcPct val="90000"/>
              </a:lnSpc>
              <a:spcBef>
                <a:spcPct val="20000"/>
              </a:spcBef>
              <a:spcAft>
                <a:spcPts val="0"/>
              </a:spcAft>
              <a:buClrTx/>
              <a:buSzTx/>
              <a:buFontTx/>
              <a:buNone/>
              <a:tabLst/>
              <a:defRPr/>
            </a:pPr>
            <a:r>
              <a:rPr kumimoji="0" lang="en-US" altLang="en-US" sz="2000" b="1" i="0" u="none" strike="noStrike" kern="1200" cap="none" spc="0" normalizeH="0" baseline="0" noProof="0">
                <a:ln>
                  <a:noFill/>
                </a:ln>
                <a:solidFill>
                  <a:prstClr val="black"/>
                </a:solidFill>
                <a:effectLst/>
                <a:uLnTx/>
                <a:uFillTx/>
                <a:latin typeface="Myriad Pro"/>
                <a:ea typeface="+mj-ea"/>
                <a:cs typeface="+mj-cs"/>
              </a:rPr>
              <a:t>Remember to save this document. We will return to it next week. </a:t>
            </a:r>
          </a:p>
          <a:p>
            <a:pPr marL="0" marR="0" lvl="1" indent="0" algn="l" defTabSz="914400" rtl="0" eaLnBrk="1" fontAlgn="auto" latinLnBrk="0" hangingPunct="1">
              <a:lnSpc>
                <a:spcPct val="90000"/>
              </a:lnSpc>
              <a:spcBef>
                <a:spcPct val="20000"/>
              </a:spcBef>
              <a:spcAft>
                <a:spcPts val="0"/>
              </a:spcAft>
              <a:buClrTx/>
              <a:buSzTx/>
              <a:buFontTx/>
              <a:buNone/>
              <a:tabLst/>
              <a:defRPr/>
            </a:pPr>
            <a:endParaRPr kumimoji="0" lang="en-US" altLang="en-US" sz="2000" b="0" i="0" u="none" strike="noStrike" kern="1200" cap="none" spc="0" normalizeH="0" baseline="0" noProof="0">
              <a:ln>
                <a:noFill/>
              </a:ln>
              <a:solidFill>
                <a:prstClr val="black"/>
              </a:solidFill>
              <a:effectLst/>
              <a:uLnTx/>
              <a:uFillTx/>
              <a:latin typeface="Myriad Pro"/>
              <a:ea typeface="+mn-ea"/>
              <a:cs typeface="+mn-cs"/>
            </a:endParaRPr>
          </a:p>
          <a:p>
            <a:pPr marL="342900" marR="0" lvl="1" indent="-342900" algn="l" defTabSz="914400" rtl="0" eaLnBrk="1" fontAlgn="auto" latinLnBrk="0" hangingPunct="1">
              <a:lnSpc>
                <a:spcPct val="90000"/>
              </a:lnSpc>
              <a:spcBef>
                <a:spcPct val="20000"/>
              </a:spcBef>
              <a:spcAft>
                <a:spcPts val="0"/>
              </a:spcAft>
              <a:buClrTx/>
              <a:buSzTx/>
              <a:buFont typeface="Arial" pitchFamily="34" charset="0"/>
              <a:buChar char="•"/>
              <a:tabLst/>
              <a:defRPr/>
            </a:pPr>
            <a:endParaRPr kumimoji="0" lang="en-US" altLang="en-US" sz="1800" b="1" i="0" u="none" strike="noStrike" kern="1200" cap="none" spc="0" normalizeH="0" baseline="0" noProof="0">
              <a:ln>
                <a:noFill/>
              </a:ln>
              <a:solidFill>
                <a:prstClr val="black"/>
              </a:solidFill>
              <a:effectLst/>
              <a:uLnTx/>
              <a:uFillTx/>
              <a:latin typeface="Myriad Pro"/>
              <a:ea typeface="+mn-ea"/>
              <a:cs typeface="+mn-cs"/>
            </a:endParaRPr>
          </a:p>
        </p:txBody>
      </p:sp>
      <p:pic>
        <p:nvPicPr>
          <p:cNvPr id="7172" name="Picture 4" descr="Group Work - Meaning, Benefits, and Implementation | Marketing91">
            <a:extLst>
              <a:ext uri="{FF2B5EF4-FFF2-40B4-BE49-F238E27FC236}">
                <a16:creationId xmlns:a16="http://schemas.microsoft.com/office/drawing/2014/main" id="{088DD300-26BF-0205-7B99-FCC6AD2D5A53}"/>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9165265" y="457201"/>
            <a:ext cx="1146273" cy="844608"/>
          </a:xfrm>
          <a:prstGeom prst="rect">
            <a:avLst/>
          </a:prstGeom>
          <a:solidFill>
            <a:srgbClr val="FFFFFF"/>
          </a:solidFill>
        </p:spPr>
      </p:pic>
    </p:spTree>
    <p:extLst>
      <p:ext uri="{BB962C8B-B14F-4D97-AF65-F5344CB8AC3E}">
        <p14:creationId xmlns:p14="http://schemas.microsoft.com/office/powerpoint/2010/main" val="39518514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a:xfrm>
            <a:off x="1981200" y="74613"/>
            <a:ext cx="8229600" cy="1143000"/>
          </a:xfrm>
        </p:spPr>
        <p:txBody>
          <a:bodyPr anchor="ctr">
            <a:normAutofit/>
          </a:bodyPr>
          <a:lstStyle/>
          <a:p>
            <a:r>
              <a:rPr lang="en-GB" b="1"/>
              <a:t>Summary</a:t>
            </a:r>
          </a:p>
        </p:txBody>
      </p:sp>
      <p:sp>
        <p:nvSpPr>
          <p:cNvPr id="3" name="Content Placeholder 2"/>
          <p:cNvSpPr>
            <a:spLocks noGrp="1"/>
          </p:cNvSpPr>
          <p:nvPr>
            <p:ph sz="half" idx="1"/>
          </p:nvPr>
        </p:nvSpPr>
        <p:spPr>
          <a:xfrm>
            <a:off x="561975" y="1120852"/>
            <a:ext cx="8839199" cy="4498897"/>
          </a:xfrm>
        </p:spPr>
        <p:txBody>
          <a:bodyPr>
            <a:noAutofit/>
          </a:bodyPr>
          <a:lstStyle/>
          <a:p>
            <a:pPr>
              <a:lnSpc>
                <a:spcPct val="90000"/>
              </a:lnSpc>
            </a:pPr>
            <a:endParaRPr lang="en-GB" sz="2000"/>
          </a:p>
          <a:p>
            <a:pPr>
              <a:lnSpc>
                <a:spcPct val="90000"/>
              </a:lnSpc>
            </a:pPr>
            <a:endParaRPr lang="en-GB" sz="2000"/>
          </a:p>
          <a:p>
            <a:pPr>
              <a:lnSpc>
                <a:spcPct val="90000"/>
              </a:lnSpc>
            </a:pPr>
            <a:r>
              <a:rPr lang="en-GB" sz="2000"/>
              <a:t>How do you Structure your Essay?</a:t>
            </a:r>
          </a:p>
          <a:p>
            <a:pPr marL="0" indent="0">
              <a:lnSpc>
                <a:spcPct val="90000"/>
              </a:lnSpc>
              <a:buNone/>
            </a:pPr>
            <a:endParaRPr lang="en-GB" sz="2000"/>
          </a:p>
          <a:p>
            <a:pPr>
              <a:lnSpc>
                <a:spcPct val="90000"/>
              </a:lnSpc>
            </a:pPr>
            <a:r>
              <a:rPr lang="en-GB" sz="2000"/>
              <a:t>Can you share tips for understanding questions?</a:t>
            </a:r>
          </a:p>
          <a:p>
            <a:pPr marL="0" indent="0">
              <a:lnSpc>
                <a:spcPct val="90000"/>
              </a:lnSpc>
              <a:buNone/>
            </a:pPr>
            <a:endParaRPr lang="en-GB" sz="2000"/>
          </a:p>
          <a:p>
            <a:pPr>
              <a:lnSpc>
                <a:spcPct val="90000"/>
              </a:lnSpc>
            </a:pPr>
            <a:r>
              <a:rPr lang="en-GB" sz="2000"/>
              <a:t>What is Signposting?</a:t>
            </a:r>
          </a:p>
          <a:p>
            <a:pPr>
              <a:lnSpc>
                <a:spcPct val="90000"/>
              </a:lnSpc>
            </a:pPr>
            <a:endParaRPr lang="en-GB" sz="2000"/>
          </a:p>
          <a:p>
            <a:pPr>
              <a:lnSpc>
                <a:spcPct val="90000"/>
              </a:lnSpc>
            </a:pPr>
            <a:r>
              <a:rPr lang="en-GB" sz="2000"/>
              <a:t>Can you share some tips for signposting and explain why it is important?</a:t>
            </a:r>
          </a:p>
          <a:p>
            <a:pPr>
              <a:lnSpc>
                <a:spcPct val="90000"/>
              </a:lnSpc>
            </a:pPr>
            <a:endParaRPr lang="en-GB" sz="2000"/>
          </a:p>
          <a:p>
            <a:pPr>
              <a:lnSpc>
                <a:spcPct val="90000"/>
              </a:lnSpc>
            </a:pPr>
            <a:r>
              <a:rPr lang="en-GB" sz="2000"/>
              <a:t>How do you research for an assignment?</a:t>
            </a:r>
          </a:p>
          <a:p>
            <a:pPr>
              <a:lnSpc>
                <a:spcPct val="90000"/>
              </a:lnSpc>
            </a:pPr>
            <a:endParaRPr lang="en-GB" sz="1800"/>
          </a:p>
        </p:txBody>
      </p:sp>
      <p:pic>
        <p:nvPicPr>
          <p:cNvPr id="4" name="Picture 1">
            <a:extLst>
              <a:ext uri="{FF2B5EF4-FFF2-40B4-BE49-F238E27FC236}">
                <a16:creationId xmlns:a16="http://schemas.microsoft.com/office/drawing/2014/main" id="{57A2770E-33FC-4834-AD2A-DCC61B82EAFE}"/>
              </a:ext>
            </a:extLst>
          </p:cNvPr>
          <p:cNvPicPr>
            <a:picLocks noChangeAspect="1"/>
          </p:cNvPicPr>
          <p:nvPr/>
        </p:nvPicPr>
        <p:blipFill>
          <a:blip r:embed="rId2" cstate="print"/>
          <a:stretch>
            <a:fillRect/>
          </a:stretch>
        </p:blipFill>
        <p:spPr bwMode="auto">
          <a:xfrm>
            <a:off x="9401174" y="2806432"/>
            <a:ext cx="2486025" cy="2948178"/>
          </a:xfrm>
          <a:prstGeom prst="rect">
            <a:avLst/>
          </a:prstGeom>
          <a:noFill/>
          <a:ln w="9525">
            <a:noFill/>
            <a:miter lim="800000"/>
            <a:headEnd/>
            <a:tailEnd/>
          </a:ln>
        </p:spPr>
      </p:pic>
    </p:spTree>
    <p:extLst>
      <p:ext uri="{BB962C8B-B14F-4D97-AF65-F5344CB8AC3E}">
        <p14:creationId xmlns:p14="http://schemas.microsoft.com/office/powerpoint/2010/main" val="1851732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77564-23A8-4DAB-A0FF-691CEAEC7587}"/>
              </a:ext>
            </a:extLst>
          </p:cNvPr>
          <p:cNvSpPr>
            <a:spLocks noGrp="1"/>
          </p:cNvSpPr>
          <p:nvPr>
            <p:ph type="title"/>
          </p:nvPr>
        </p:nvSpPr>
        <p:spPr>
          <a:xfrm>
            <a:off x="1981200" y="274638"/>
            <a:ext cx="8229600" cy="778098"/>
          </a:xfrm>
        </p:spPr>
        <p:txBody>
          <a:bodyPr/>
          <a:lstStyle/>
          <a:p>
            <a:r>
              <a:rPr lang="en-GB" b="1"/>
              <a:t>References </a:t>
            </a:r>
          </a:p>
        </p:txBody>
      </p:sp>
      <p:sp>
        <p:nvSpPr>
          <p:cNvPr id="3" name="Content Placeholder 2">
            <a:extLst>
              <a:ext uri="{FF2B5EF4-FFF2-40B4-BE49-F238E27FC236}">
                <a16:creationId xmlns:a16="http://schemas.microsoft.com/office/drawing/2014/main" id="{1397E0CE-8F37-40AE-82FE-3D69732F2DD4}"/>
              </a:ext>
            </a:extLst>
          </p:cNvPr>
          <p:cNvSpPr>
            <a:spLocks noGrp="1"/>
          </p:cNvSpPr>
          <p:nvPr>
            <p:ph idx="1"/>
          </p:nvPr>
        </p:nvSpPr>
        <p:spPr>
          <a:xfrm>
            <a:off x="1703512" y="1196752"/>
            <a:ext cx="8964488" cy="4608512"/>
          </a:xfrm>
        </p:spPr>
        <p:txBody>
          <a:bodyPr>
            <a:normAutofit/>
          </a:bodyPr>
          <a:lstStyle/>
          <a:p>
            <a:pPr marL="0" indent="0">
              <a:lnSpc>
                <a:spcPct val="200000"/>
              </a:lnSpc>
              <a:buNone/>
            </a:pPr>
            <a:endParaRPr lang="en-GB" sz="1400">
              <a:latin typeface="Arial" panose="020B0604020202020204" pitchFamily="34" charset="0"/>
              <a:ea typeface="Calibri" panose="020F0502020204030204" pitchFamily="34" charset="0"/>
              <a:cs typeface="Arial" panose="020B0604020202020204" pitchFamily="34" charset="0"/>
            </a:endParaRPr>
          </a:p>
          <a:p>
            <a:pPr marL="0" indent="0">
              <a:buNone/>
            </a:pPr>
            <a:endParaRPr lang="en-GB" sz="180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548BB667-D781-8C57-9E48-6C86B643A50B}"/>
              </a:ext>
            </a:extLst>
          </p:cNvPr>
          <p:cNvSpPr txBox="1"/>
          <p:nvPr/>
        </p:nvSpPr>
        <p:spPr>
          <a:xfrm>
            <a:off x="521556" y="1196752"/>
            <a:ext cx="10830025" cy="2893100"/>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Segoe UI" panose="020B0502040204020203" pitchFamily="34" charset="0"/>
                <a:ea typeface="Times New Roman" panose="02020603050405020304" pitchFamily="18" charset="0"/>
                <a:cs typeface="Arial" panose="020B0604020202020204" pitchFamily="34" charset="0"/>
              </a:rPr>
              <a:t>Oxford Brookes University, (2024) </a:t>
            </a:r>
            <a:r>
              <a:rPr kumimoji="0" lang="en-GB" sz="1400" b="0" i="1" u="none" strike="noStrike" kern="1200" cap="none" spc="0" normalizeH="0" baseline="0" noProof="0">
                <a:ln>
                  <a:noFill/>
                </a:ln>
                <a:solidFill>
                  <a:prstClr val="black"/>
                </a:solidFill>
                <a:effectLst/>
                <a:uLnTx/>
                <a:uFillTx/>
                <a:latin typeface="Segoe UI" panose="020B0502040204020203" pitchFamily="34" charset="0"/>
                <a:ea typeface="Times New Roman" panose="02020603050405020304" pitchFamily="18" charset="0"/>
                <a:cs typeface="Arial" panose="020B0604020202020204" pitchFamily="34" charset="0"/>
              </a:rPr>
              <a:t>Academic Writing. </a:t>
            </a:r>
            <a:r>
              <a:rPr kumimoji="0" lang="en-GB" sz="1400" b="0" i="0" u="none" strike="noStrike" kern="1200" cap="none" spc="0" normalizeH="0" baseline="0" noProof="0">
                <a:ln>
                  <a:noFill/>
                </a:ln>
                <a:solidFill>
                  <a:prstClr val="black"/>
                </a:solidFill>
                <a:effectLst/>
                <a:uLnTx/>
                <a:uFillTx/>
                <a:latin typeface="Segoe UI" panose="020B0502040204020203" pitchFamily="34" charset="0"/>
                <a:ea typeface="Times New Roman" panose="02020603050405020304" pitchFamily="18" charset="0"/>
                <a:cs typeface="Arial" panose="020B0604020202020204" pitchFamily="34" charset="0"/>
              </a:rPr>
              <a:t>Available at: </a:t>
            </a:r>
            <a:r>
              <a:rPr kumimoji="0" lang="en-GB" sz="1400" b="0" i="0" u="none" strike="noStrike" kern="1200" cap="none" spc="0" normalizeH="0" baseline="0" noProof="0">
                <a:ln>
                  <a:noFill/>
                </a:ln>
                <a:solidFill>
                  <a:prstClr val="black"/>
                </a:solidFill>
                <a:effectLst/>
                <a:uLnTx/>
                <a:uFillTx/>
                <a:latin typeface="Segoe UI" panose="020B0502040204020203" pitchFamily="34" charset="0"/>
                <a:ea typeface="Times New Roman" panose="02020603050405020304" pitchFamily="18" charset="0"/>
                <a:cs typeface="Arial" panose="020B0604020202020204" pitchFamily="34" charset="0"/>
                <a:hlinkClick r:id="rId3"/>
              </a:rPr>
              <a:t>https://www.brookes.ac.uk/students/academic-development/online-resources/academic-writing</a:t>
            </a:r>
            <a:r>
              <a:rPr kumimoji="0" lang="en-GB" sz="1400" b="0" i="0" u="none" strike="noStrike" kern="1200" cap="none" spc="0" normalizeH="0" baseline="0" noProof="0">
                <a:ln>
                  <a:noFill/>
                </a:ln>
                <a:solidFill>
                  <a:prstClr val="black"/>
                </a:solidFill>
                <a:effectLst/>
                <a:uLnTx/>
                <a:uFillTx/>
                <a:latin typeface="Segoe UI" panose="020B0502040204020203" pitchFamily="34" charset="0"/>
                <a:ea typeface="Times New Roman" panose="02020603050405020304" pitchFamily="18" charset="0"/>
                <a:cs typeface="Arial" panose="020B0604020202020204" pitchFamily="34" charset="0"/>
              </a:rPr>
              <a:t>. Accessed 7/07/24.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prstClr val="black"/>
              </a:solidFill>
              <a:effectLst/>
              <a:uLnTx/>
              <a:uFillTx/>
              <a:latin typeface="Segoe UI" panose="020B0502040204020203" pitchFamily="34" charset="0"/>
              <a:ea typeface="Times New Roman" panose="02020603050405020304" pitchFamily="18"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Segoe UI" panose="020B0502040204020203" pitchFamily="34" charset="0"/>
                <a:ea typeface="Times New Roman" panose="02020603050405020304" pitchFamily="18" charset="0"/>
                <a:cs typeface="Arial" panose="020B0604020202020204" pitchFamily="34" charset="0"/>
              </a:rPr>
              <a:t>Neuman, L. (2022) </a:t>
            </a:r>
            <a:r>
              <a:rPr kumimoji="0" lang="en-GB" sz="1400" b="0" i="1" u="none" strike="noStrike" kern="1200" cap="none" spc="0" normalizeH="0" baseline="0" noProof="0">
                <a:ln>
                  <a:noFill/>
                </a:ln>
                <a:solidFill>
                  <a:prstClr val="black"/>
                </a:solidFill>
                <a:effectLst/>
                <a:uLnTx/>
                <a:uFillTx/>
                <a:latin typeface="Segoe UI" panose="020B0502040204020203" pitchFamily="34" charset="0"/>
                <a:ea typeface="Times New Roman" panose="02020603050405020304" pitchFamily="18" charset="0"/>
                <a:cs typeface="Arial" panose="020B0604020202020204" pitchFamily="34" charset="0"/>
              </a:rPr>
              <a:t>Taboo words – Words to avoid in your paper</a:t>
            </a:r>
            <a:r>
              <a:rPr kumimoji="0" lang="en-GB" sz="1400" b="0" i="0" u="none" strike="noStrike" kern="1200" cap="none" spc="0" normalizeH="0" baseline="0" noProof="0">
                <a:ln>
                  <a:noFill/>
                </a:ln>
                <a:solidFill>
                  <a:prstClr val="black"/>
                </a:solidFill>
                <a:effectLst/>
                <a:uLnTx/>
                <a:uFillTx/>
                <a:latin typeface="Segoe UI" panose="020B0502040204020203" pitchFamily="34" charset="0"/>
                <a:ea typeface="Times New Roman" panose="02020603050405020304" pitchFamily="18" charset="0"/>
                <a:cs typeface="Arial" panose="020B0604020202020204" pitchFamily="34" charset="0"/>
              </a:rPr>
              <a:t>. </a:t>
            </a:r>
            <a:endParaRPr kumimoji="0" lang="en-GB" sz="1400" b="0" i="0" u="none" strike="noStrike" kern="1200" cap="none" spc="0" normalizeH="0" baseline="0" noProof="0">
              <a:ln>
                <a:noFill/>
              </a:ln>
              <a:solidFill>
                <a:prstClr val="black"/>
              </a:solidFill>
              <a:effectLst/>
              <a:uLnTx/>
              <a:uFillTx/>
              <a:latin typeface="Segoe UI" panose="020B0502040204020203"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Segoe UI" panose="020B0502040204020203" pitchFamily="34" charset="0"/>
                <a:ea typeface="Calibri" panose="020F0502020204030204" pitchFamily="34" charset="0"/>
                <a:cs typeface="Arial" panose="020B0604020202020204" pitchFamily="34" charset="0"/>
              </a:rPr>
              <a:t>Available at </a:t>
            </a:r>
            <a:r>
              <a:rPr kumimoji="0" lang="en-GB" sz="1400" b="0" i="0" u="none" strike="noStrike" kern="1200" cap="none" spc="0" normalizeH="0" baseline="0" noProof="0">
                <a:ln>
                  <a:noFill/>
                </a:ln>
                <a:solidFill>
                  <a:prstClr val="black"/>
                </a:solidFill>
                <a:effectLst/>
                <a:uLnTx/>
                <a:uFillTx/>
                <a:latin typeface="Segoe UI" panose="020B0502040204020203" pitchFamily="34" charset="0"/>
                <a:ea typeface="Calibri" panose="020F0502020204030204" pitchFamily="34" charset="0"/>
                <a:cs typeface="Arial" panose="020B0604020202020204" pitchFamily="34" charset="0"/>
                <a:hlinkClick r:id="rId4"/>
              </a:rPr>
              <a:t>https://www.bachelorprint.com/uk/academic-writing/taboo-words/</a:t>
            </a:r>
            <a:r>
              <a:rPr kumimoji="0" lang="en-GB" sz="1400" b="0" i="0" u="none" strike="noStrike" kern="1200" cap="none" spc="0" normalizeH="0" baseline="0" noProof="0">
                <a:ln>
                  <a:noFill/>
                </a:ln>
                <a:solidFill>
                  <a:prstClr val="black"/>
                </a:solidFill>
                <a:effectLst/>
                <a:uLnTx/>
                <a:uFillTx/>
                <a:latin typeface="Segoe UI" panose="020B0502040204020203" pitchFamily="34" charset="0"/>
                <a:ea typeface="Calibri" panose="020F0502020204030204" pitchFamily="34" charset="0"/>
                <a:cs typeface="Arial" panose="020B0604020202020204" pitchFamily="34" charset="0"/>
              </a:rPr>
              <a:t> (Accessed: 06/07/24)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prstClr val="black"/>
              </a:solidFill>
              <a:effectLst/>
              <a:uLnTx/>
              <a:uFillTx/>
              <a:latin typeface="Segoe UI" panose="020B0502040204020203"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Myriad Pro"/>
                <a:ea typeface="+mn-ea"/>
                <a:cs typeface="+mn-cs"/>
              </a:rPr>
              <a:t>“Hints about </a:t>
            </a:r>
            <a:r>
              <a:rPr kumimoji="0" lang="en-GB" sz="1400" b="0" i="0" u="none" strike="noStrike" kern="1200" cap="none" spc="0" normalizeH="0" baseline="0" noProof="0" err="1">
                <a:ln>
                  <a:noFill/>
                </a:ln>
                <a:solidFill>
                  <a:prstClr val="black"/>
                </a:solidFill>
                <a:effectLst/>
                <a:uLnTx/>
                <a:uFillTx/>
                <a:latin typeface="Myriad Pro"/>
                <a:ea typeface="+mn-ea"/>
                <a:cs typeface="+mn-cs"/>
              </a:rPr>
              <a:t>Timethrift</a:t>
            </a:r>
            <a:r>
              <a:rPr kumimoji="0" lang="en-GB" sz="1400" b="0" i="0" u="none" strike="noStrike" kern="1200" cap="none" spc="0" normalizeH="0" baseline="0" noProof="0">
                <a:ln>
                  <a:noFill/>
                </a:ln>
                <a:solidFill>
                  <a:prstClr val="black"/>
                </a:solidFill>
                <a:effectLst/>
                <a:uLnTx/>
                <a:uFillTx/>
                <a:latin typeface="Myriad Pro"/>
                <a:ea typeface="+mn-ea"/>
                <a:cs typeface="+mn-cs"/>
              </a:rPr>
              <a:t>” by author unknown in Volume 1 No. 15 of The Leisure Hour magazine (8 </a:t>
            </a:r>
            <a:r>
              <a:rPr kumimoji="0" lang="en-GB" sz="1400" b="0" i="0" u="none" strike="noStrike" kern="1200" cap="none" spc="0" normalizeH="0" baseline="0" noProof="0" err="1">
                <a:ln>
                  <a:noFill/>
                </a:ln>
                <a:solidFill>
                  <a:prstClr val="black"/>
                </a:solidFill>
                <a:effectLst/>
                <a:uLnTx/>
                <a:uFillTx/>
                <a:latin typeface="Myriad Pro"/>
                <a:ea typeface="+mn-ea"/>
                <a:cs typeface="+mn-cs"/>
              </a:rPr>
              <a:t>th</a:t>
            </a:r>
            <a:r>
              <a:rPr kumimoji="0" lang="en-GB" sz="1400" b="0" i="0" u="none" strike="noStrike" kern="1200" cap="none" spc="0" normalizeH="0" baseline="0" noProof="0">
                <a:ln>
                  <a:noFill/>
                </a:ln>
                <a:solidFill>
                  <a:prstClr val="black"/>
                </a:solidFill>
                <a:effectLst/>
                <a:uLnTx/>
                <a:uFillTx/>
                <a:latin typeface="Myriad Pro"/>
                <a:ea typeface="+mn-ea"/>
                <a:cs typeface="+mn-cs"/>
              </a:rPr>
              <a:t> April 1852) and the full text of the article can be found online at </a:t>
            </a:r>
            <a:r>
              <a:rPr kumimoji="0" lang="en-GB" sz="1400" b="0" i="0" u="none" strike="noStrike" kern="1200" cap="none" spc="0" normalizeH="0" baseline="0" noProof="0">
                <a:ln>
                  <a:noFill/>
                </a:ln>
                <a:solidFill>
                  <a:prstClr val="black"/>
                </a:solidFill>
                <a:effectLst/>
                <a:uLnTx/>
                <a:uFillTx/>
                <a:latin typeface="Myriad Pro"/>
                <a:ea typeface="+mn-ea"/>
                <a:cs typeface="+mn-cs"/>
                <a:hlinkClick r:id="rId5"/>
              </a:rPr>
              <a:t>https://hdl.handle.net/2027/uc1.a0006340913?urlappend=%3Bseq=243</a:t>
            </a:r>
            <a:endParaRPr kumimoji="0" lang="en-GB" sz="1400" b="0" i="0" u="none" strike="noStrike" kern="1200" cap="none" spc="0" normalizeH="0" baseline="0" noProof="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prstClr val="black"/>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a:ln>
                  <a:noFill/>
                </a:ln>
                <a:solidFill>
                  <a:prstClr val="black"/>
                </a:solidFill>
                <a:effectLst/>
                <a:uLnTx/>
                <a:uFillTx/>
                <a:latin typeface="Myriad Pro"/>
                <a:ea typeface="+mn-ea"/>
                <a:cs typeface="+mn-cs"/>
              </a:rPr>
              <a:t>Tripathy, M. (2018) ‘Building Quality Teamwork to Achieve Excellence in Business Organizations’, </a:t>
            </a:r>
            <a:r>
              <a:rPr kumimoji="0" lang="en-GB" sz="1400" b="0" i="1" u="none" strike="noStrike" kern="1200" cap="none" spc="0" normalizeH="0" baseline="0" noProof="0">
                <a:ln>
                  <a:noFill/>
                </a:ln>
                <a:solidFill>
                  <a:prstClr val="black"/>
                </a:solidFill>
                <a:effectLst/>
                <a:uLnTx/>
                <a:uFillTx/>
                <a:latin typeface="Myriad Pro"/>
                <a:ea typeface="+mn-ea"/>
                <a:cs typeface="+mn-cs"/>
              </a:rPr>
              <a:t>International Research Journal of Management, IT &amp; Social Sciences. </a:t>
            </a:r>
            <a:r>
              <a:rPr kumimoji="0" lang="en-GB" sz="1400" b="0" i="0" u="none" strike="noStrike" kern="1200" cap="none" spc="0" normalizeH="0" baseline="0" noProof="0">
                <a:ln>
                  <a:noFill/>
                </a:ln>
                <a:solidFill>
                  <a:prstClr val="black"/>
                </a:solidFill>
                <a:effectLst/>
                <a:uLnTx/>
                <a:uFillTx/>
                <a:latin typeface="Myriad Pro"/>
                <a:ea typeface="+mn-ea"/>
                <a:cs typeface="+mn-cs"/>
              </a:rPr>
              <a:t>Available at https://sloap.org/journals/index.php/irjmis/ Vol. 5 No. 3, May 2018, pages: 1~7</a:t>
            </a:r>
            <a:endParaRPr kumimoji="0" lang="en-GB" sz="1400" b="0" i="0" u="none" strike="noStrike" kern="1200" cap="none" spc="0" normalizeH="0" baseline="0" noProof="0">
              <a:ln>
                <a:noFill/>
              </a:ln>
              <a:solidFill>
                <a:prstClr val="black"/>
              </a:solidFill>
              <a:effectLst/>
              <a:uLnTx/>
              <a:uFillTx/>
              <a:latin typeface="Segoe UI" panose="020B0502040204020203"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prstClr val="black"/>
              </a:solidFill>
              <a:effectLst/>
              <a:uLnTx/>
              <a:uFillTx/>
              <a:latin typeface="Segoe UI" panose="020B0502040204020203"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a:ln>
                <a:noFill/>
              </a:ln>
              <a:solidFill>
                <a:prstClr val="black"/>
              </a:solidFill>
              <a:effectLst/>
              <a:uLnTx/>
              <a:uFillTx/>
              <a:latin typeface="Myriad Pro"/>
              <a:ea typeface="+mn-ea"/>
              <a:cs typeface="+mn-cs"/>
            </a:endParaRPr>
          </a:p>
        </p:txBody>
      </p:sp>
    </p:spTree>
    <p:extLst>
      <p:ext uri="{BB962C8B-B14F-4D97-AF65-F5344CB8AC3E}">
        <p14:creationId xmlns:p14="http://schemas.microsoft.com/office/powerpoint/2010/main" val="34728957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C76FFB-6672-D702-C959-9A032D4620E4}"/>
              </a:ext>
            </a:extLst>
          </p:cNvPr>
          <p:cNvSpPr>
            <a:spLocks noGrp="1"/>
          </p:cNvSpPr>
          <p:nvPr>
            <p:ph type="title"/>
          </p:nvPr>
        </p:nvSpPr>
        <p:spPr/>
        <p:txBody>
          <a:bodyPr/>
          <a:lstStyle/>
          <a:p>
            <a:r>
              <a:rPr lang="en-GB" b="1"/>
              <a:t>Next session…</a:t>
            </a:r>
          </a:p>
        </p:txBody>
      </p:sp>
      <p:sp>
        <p:nvSpPr>
          <p:cNvPr id="3" name="Content Placeholder 2">
            <a:extLst>
              <a:ext uri="{FF2B5EF4-FFF2-40B4-BE49-F238E27FC236}">
                <a16:creationId xmlns:a16="http://schemas.microsoft.com/office/drawing/2014/main" id="{CEB71CEE-5ED5-2148-39D2-CAE20519FCB0}"/>
              </a:ext>
            </a:extLst>
          </p:cNvPr>
          <p:cNvSpPr>
            <a:spLocks noGrp="1"/>
          </p:cNvSpPr>
          <p:nvPr>
            <p:ph idx="1"/>
          </p:nvPr>
        </p:nvSpPr>
        <p:spPr/>
        <p:txBody>
          <a:bodyPr/>
          <a:lstStyle/>
          <a:p>
            <a:pPr marL="0" indent="0">
              <a:buNone/>
            </a:pPr>
            <a:r>
              <a:rPr lang="en-GB"/>
              <a:t>We will look at </a:t>
            </a:r>
          </a:p>
          <a:p>
            <a:pPr marL="0" indent="0">
              <a:buNone/>
            </a:pPr>
            <a:endParaRPr lang="en-GB"/>
          </a:p>
          <a:p>
            <a:r>
              <a:rPr lang="en-GB"/>
              <a:t>Reflective Writing</a:t>
            </a:r>
          </a:p>
          <a:p>
            <a:r>
              <a:rPr lang="en-GB"/>
              <a:t>Reflective Theories</a:t>
            </a:r>
          </a:p>
          <a:p>
            <a:r>
              <a:rPr lang="en-GB"/>
              <a:t>Start working on your reflective report draft.</a:t>
            </a:r>
          </a:p>
        </p:txBody>
      </p:sp>
      <p:pic>
        <p:nvPicPr>
          <p:cNvPr id="5" name="Picture 4" descr="A yellow smiley face with black background&#10;&#10;Description automatically generated">
            <a:extLst>
              <a:ext uri="{FF2B5EF4-FFF2-40B4-BE49-F238E27FC236}">
                <a16:creationId xmlns:a16="http://schemas.microsoft.com/office/drawing/2014/main" id="{CB5B821E-25BD-A1F0-92D6-D72DD6F012E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554955" y="3316881"/>
            <a:ext cx="1728192" cy="1766842"/>
          </a:xfrm>
          <a:prstGeom prst="rect">
            <a:avLst/>
          </a:prstGeom>
        </p:spPr>
      </p:pic>
    </p:spTree>
    <p:extLst>
      <p:ext uri="{BB962C8B-B14F-4D97-AF65-F5344CB8AC3E}">
        <p14:creationId xmlns:p14="http://schemas.microsoft.com/office/powerpoint/2010/main" val="204250683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25</Slides>
  <Notes>12</Notes>
  <HiddenSlides>0</HiddenSlide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20140311PresentationUWTSDTemplate</vt:lpstr>
      <vt:lpstr>Certificate of Higher Education Business Skills for the Workplace  Academic Skills (LCLM 4001)  Session 8- Signposting and Essay Structure,    </vt:lpstr>
      <vt:lpstr>Last week’s recap </vt:lpstr>
      <vt:lpstr>Today’s session</vt:lpstr>
      <vt:lpstr>PowerPoint Presentation</vt:lpstr>
      <vt:lpstr>What is signposting?</vt:lpstr>
      <vt:lpstr>Importance of signposting</vt:lpstr>
      <vt:lpstr>How do I signpost?</vt:lpstr>
      <vt:lpstr>Activity 1</vt:lpstr>
      <vt:lpstr>PowerPoint Presentation</vt:lpstr>
      <vt:lpstr>PowerPoint Presentation</vt:lpstr>
      <vt:lpstr>LCLM4001- Module Evaluation Survey</vt:lpstr>
      <vt:lpstr>PowerPoint Presentation</vt:lpstr>
      <vt:lpstr>Structuring your essay </vt:lpstr>
      <vt:lpstr>Essay plan – Hamburger Model</vt:lpstr>
      <vt:lpstr>Getting Started with your essay</vt:lpstr>
      <vt:lpstr>Highlight directive words</vt:lpstr>
      <vt:lpstr>Highlight directive words</vt:lpstr>
      <vt:lpstr>Highlight content words &amp; phrases</vt:lpstr>
      <vt:lpstr>Tips for understanding questions</vt:lpstr>
      <vt:lpstr>Research</vt:lpstr>
      <vt:lpstr>Activity 2- Practice exercise</vt:lpstr>
      <vt:lpstr>Activity 3 – 25 minutes</vt:lpstr>
      <vt:lpstr>Summary</vt:lpstr>
      <vt:lpstr>References </vt:lpstr>
      <vt:lpstr>Next session…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Dooshima Dugguh</dc:creator>
  <cp:revision>8</cp:revision>
  <dcterms:created xsi:type="dcterms:W3CDTF">2025-01-28T11:04:35Z</dcterms:created>
  <dcterms:modified xsi:type="dcterms:W3CDTF">2025-07-02T20:41:38Z</dcterms:modified>
</cp:coreProperties>
</file>