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3" r:id="rId1"/>
  </p:sldMasterIdLst>
  <p:notesMasterIdLst>
    <p:notesMasterId r:id="rId61"/>
  </p:notesMasterIdLst>
  <p:handoutMasterIdLst>
    <p:handoutMasterId r:id="rId62"/>
  </p:handoutMasterIdLst>
  <p:sldIdLst>
    <p:sldId id="256" r:id="rId2"/>
    <p:sldId id="383" r:id="rId3"/>
    <p:sldId id="384" r:id="rId4"/>
    <p:sldId id="259" r:id="rId5"/>
    <p:sldId id="385" r:id="rId6"/>
    <p:sldId id="261" r:id="rId7"/>
    <p:sldId id="386" r:id="rId8"/>
    <p:sldId id="387" r:id="rId9"/>
    <p:sldId id="392" r:id="rId10"/>
    <p:sldId id="391" r:id="rId11"/>
    <p:sldId id="388" r:id="rId12"/>
    <p:sldId id="257" r:id="rId13"/>
    <p:sldId id="258" r:id="rId14"/>
    <p:sldId id="393" r:id="rId15"/>
    <p:sldId id="260" r:id="rId16"/>
    <p:sldId id="345" r:id="rId17"/>
    <p:sldId id="374" r:id="rId18"/>
    <p:sldId id="262" r:id="rId19"/>
    <p:sldId id="263" r:id="rId20"/>
    <p:sldId id="265" r:id="rId21"/>
    <p:sldId id="266" r:id="rId22"/>
    <p:sldId id="264" r:id="rId23"/>
    <p:sldId id="346" r:id="rId24"/>
    <p:sldId id="347" r:id="rId25"/>
    <p:sldId id="350" r:id="rId26"/>
    <p:sldId id="348" r:id="rId27"/>
    <p:sldId id="395" r:id="rId28"/>
    <p:sldId id="349" r:id="rId29"/>
    <p:sldId id="394" r:id="rId30"/>
    <p:sldId id="267" r:id="rId31"/>
    <p:sldId id="270" r:id="rId32"/>
    <p:sldId id="351" r:id="rId33"/>
    <p:sldId id="269" r:id="rId34"/>
    <p:sldId id="380" r:id="rId35"/>
    <p:sldId id="377" r:id="rId36"/>
    <p:sldId id="381" r:id="rId37"/>
    <p:sldId id="371" r:id="rId38"/>
    <p:sldId id="372" r:id="rId39"/>
    <p:sldId id="373" r:id="rId40"/>
    <p:sldId id="281" r:id="rId41"/>
    <p:sldId id="352" r:id="rId42"/>
    <p:sldId id="271" r:id="rId43"/>
    <p:sldId id="378" r:id="rId44"/>
    <p:sldId id="361" r:id="rId45"/>
    <p:sldId id="362" r:id="rId46"/>
    <p:sldId id="363" r:id="rId47"/>
    <p:sldId id="364" r:id="rId48"/>
    <p:sldId id="365" r:id="rId49"/>
    <p:sldId id="360" r:id="rId50"/>
    <p:sldId id="382" r:id="rId51"/>
    <p:sldId id="370" r:id="rId52"/>
    <p:sldId id="368" r:id="rId53"/>
    <p:sldId id="379" r:id="rId54"/>
    <p:sldId id="369" r:id="rId55"/>
    <p:sldId id="390" r:id="rId56"/>
    <p:sldId id="356" r:id="rId57"/>
    <p:sldId id="357" r:id="rId58"/>
    <p:sldId id="358" r:id="rId59"/>
    <p:sldId id="367" r:id="rId60"/>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DE0E46-84A4-CDAC-D157-76518810D814}" v="1" dt="2019-09-29T14:58:40.932"/>
    <p1510:client id="{18CB5B5A-912F-419C-A04E-560724C8613A}" v="22" dt="2019-09-04T09:31:57.471"/>
    <p1510:client id="{D33C615E-2127-32FA-2091-C8C9713EB764}" v="119" dt="2019-09-25T10:41:37.813"/>
    <p1510:client id="{F1A86B4B-69CC-48EA-A10A-209A3FA6ED3D}" v="296" dt="2019-09-29T14:47:53.392"/>
    <p1510:client id="{80BAFCD0-439D-7056-FBBE-910FD4C8EBBD}" v="5" dt="2019-09-18T14:44:17.060"/>
    <p1510:client id="{F08DA955-D742-70EF-4F8F-45F03C129B16}" v="2" dt="2019-09-29T14:54:28.48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5" d="100"/>
          <a:sy n="85" d="100"/>
        </p:scale>
        <p:origin x="342" y="96"/>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microsoft.com/office/2015/10/relationships/revisionInfo" Target="revisionInfo.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8ED642A3-F6E9-4956-91F7-F6D710024530}" type="datetimeFigureOut">
              <a:rPr lang="en-GB" smtClean="0"/>
              <a:t>01/10/2019</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009254E-A3D5-4A77-BDC4-205215FC48FA}" type="slidenum">
              <a:rPr lang="en-GB" smtClean="0"/>
              <a:t>‹#›</a:t>
            </a:fld>
            <a:endParaRPr lang="en-GB"/>
          </a:p>
        </p:txBody>
      </p:sp>
    </p:spTree>
    <p:extLst>
      <p:ext uri="{BB962C8B-B14F-4D97-AF65-F5344CB8AC3E}">
        <p14:creationId xmlns:p14="http://schemas.microsoft.com/office/powerpoint/2010/main" val="7075489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73C665A3-94E3-44A8-9875-90305C1BB11C}" type="datetimeFigureOut">
              <a:rPr lang="en-GB" smtClean="0"/>
              <a:t>01/10/2019</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E20DDC68-478D-43F5-B969-38B907524677}" type="slidenum">
              <a:rPr lang="en-GB" smtClean="0"/>
              <a:t>‹#›</a:t>
            </a:fld>
            <a:endParaRPr lang="en-GB"/>
          </a:p>
        </p:txBody>
      </p:sp>
    </p:spTree>
    <p:extLst>
      <p:ext uri="{BB962C8B-B14F-4D97-AF65-F5344CB8AC3E}">
        <p14:creationId xmlns:p14="http://schemas.microsoft.com/office/powerpoint/2010/main" val="16531721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ChangeArrowheads="1" noTextEdit="1"/>
          </p:cNvSpPr>
          <p:nvPr>
            <p:ph type="sldImg"/>
          </p:nvPr>
        </p:nvSpPr>
        <p:spPr>
          <a:ln/>
        </p:spPr>
      </p:sp>
      <p:sp>
        <p:nvSpPr>
          <p:cNvPr id="5120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t>Parents ‘rules’; explanation for failing to attend lectures; facebook expulsion; security guards; prison warders; self discipline</a:t>
            </a:r>
          </a:p>
        </p:txBody>
      </p:sp>
    </p:spTree>
    <p:extLst>
      <p:ext uri="{BB962C8B-B14F-4D97-AF65-F5344CB8AC3E}">
        <p14:creationId xmlns:p14="http://schemas.microsoft.com/office/powerpoint/2010/main" val="7690454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Rot="1" noChangeAspect="1" noChangeArrowheads="1" noTextEdit="1"/>
          </p:cNvSpPr>
          <p:nvPr>
            <p:ph type="sldImg"/>
          </p:nvPr>
        </p:nvSpPr>
        <p:spPr>
          <a:ln/>
        </p:spPr>
      </p:sp>
      <p:sp>
        <p:nvSpPr>
          <p:cNvPr id="5325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t>Night Watchmen, Gamekeepers etc. Orthodox = Primary Objects tackle crime, drunkeness, public order etc.</a:t>
            </a:r>
          </a:p>
          <a:p>
            <a:pPr eaLnBrk="1" hangingPunct="1"/>
            <a:endParaRPr lang="en-GB" altLang="en-US"/>
          </a:p>
          <a:p>
            <a:pPr eaLnBrk="1" hangingPunct="1"/>
            <a:r>
              <a:rPr lang="en-GB" altLang="en-US"/>
              <a:t>.     </a:t>
            </a:r>
          </a:p>
        </p:txBody>
      </p:sp>
    </p:spTree>
    <p:extLst>
      <p:ext uri="{BB962C8B-B14F-4D97-AF65-F5344CB8AC3E}">
        <p14:creationId xmlns:p14="http://schemas.microsoft.com/office/powerpoint/2010/main" val="6139104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spect="1" noChangeArrowheads="1" noTextEdit="1"/>
          </p:cNvSpPr>
          <p:nvPr>
            <p:ph type="sldImg"/>
          </p:nvPr>
        </p:nvSpPr>
        <p:spPr>
          <a:ln/>
        </p:spPr>
      </p:sp>
      <p:sp>
        <p:nvSpPr>
          <p:cNvPr id="542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t>Revisionist 1970’s = Blvd Orthodox was means of upper classes ‘keeping working classes down’. The upper classes, however did not like the Police as they increased their taxes and took away their power of setting local laws</a:t>
            </a:r>
          </a:p>
        </p:txBody>
      </p:sp>
    </p:spTree>
    <p:extLst>
      <p:ext uri="{BB962C8B-B14F-4D97-AF65-F5344CB8AC3E}">
        <p14:creationId xmlns:p14="http://schemas.microsoft.com/office/powerpoint/2010/main" val="12493096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Rot="1" noChangeAspect="1" noChangeArrowheads="1" noTextEdit="1"/>
          </p:cNvSpPr>
          <p:nvPr>
            <p:ph type="sldImg"/>
          </p:nvPr>
        </p:nvSpPr>
        <p:spPr>
          <a:ln/>
        </p:spPr>
      </p:sp>
      <p:sp>
        <p:nvSpPr>
          <p:cNvPr id="5222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t>Charlie Rouse, London’s last ‘Watchman’, John Townsend a famous Bow Street Runner, and ‘Peelers’. </a:t>
            </a:r>
          </a:p>
        </p:txBody>
      </p:sp>
    </p:spTree>
    <p:extLst>
      <p:ext uri="{BB962C8B-B14F-4D97-AF65-F5344CB8AC3E}">
        <p14:creationId xmlns:p14="http://schemas.microsoft.com/office/powerpoint/2010/main" val="20239467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1"/>
          <p:cNvSpPr>
            <a:spLocks noGrp="1" noRot="1" noChangeAspect="1" noChangeArrowheads="1" noTextEdit="1"/>
          </p:cNvSpPr>
          <p:nvPr>
            <p:ph type="sldImg"/>
          </p:nvPr>
        </p:nvSpPr>
        <p:spPr>
          <a:solidFill>
            <a:srgbClr val="FFFFFF"/>
          </a:solidFill>
          <a:ln/>
        </p:spPr>
      </p:sp>
      <p:sp>
        <p:nvSpPr>
          <p:cNvPr id="113667" name="Rectangle 2"/>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z="2200">
              <a:latin typeface="Lucida Grande" pitchFamily="-112" charset="0"/>
              <a:ea typeface="ＭＳ Ｐゴシック" panose="020B0600070205080204" pitchFamily="34" charset="-128"/>
              <a:sym typeface="Lucida Grande" pitchFamily="-112" charset="0"/>
            </a:endParaRPr>
          </a:p>
        </p:txBody>
      </p:sp>
    </p:spTree>
    <p:extLst>
      <p:ext uri="{BB962C8B-B14F-4D97-AF65-F5344CB8AC3E}">
        <p14:creationId xmlns:p14="http://schemas.microsoft.com/office/powerpoint/2010/main" val="32965911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1"/>
          <p:cNvSpPr>
            <a:spLocks noGrp="1" noRot="1" noChangeAspect="1" noChangeArrowheads="1" noTextEdit="1"/>
          </p:cNvSpPr>
          <p:nvPr>
            <p:ph type="sldImg"/>
          </p:nvPr>
        </p:nvSpPr>
        <p:spPr>
          <a:solidFill>
            <a:srgbClr val="FFFFFF"/>
          </a:solidFill>
          <a:ln/>
        </p:spPr>
      </p:sp>
      <p:sp>
        <p:nvSpPr>
          <p:cNvPr id="114691" name="Rectangle 2"/>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z="2200">
              <a:latin typeface="Lucida Grande" pitchFamily="-112" charset="0"/>
              <a:ea typeface="ＭＳ Ｐゴシック" panose="020B0600070205080204" pitchFamily="34" charset="-128"/>
              <a:sym typeface="Lucida Grande" pitchFamily="-112" charset="0"/>
            </a:endParaRPr>
          </a:p>
        </p:txBody>
      </p:sp>
    </p:spTree>
    <p:extLst>
      <p:ext uri="{BB962C8B-B14F-4D97-AF65-F5344CB8AC3E}">
        <p14:creationId xmlns:p14="http://schemas.microsoft.com/office/powerpoint/2010/main" val="10251329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1"/>
          <p:cNvSpPr>
            <a:spLocks noGrp="1" noRot="1" noChangeAspect="1" noChangeArrowheads="1" noTextEdit="1"/>
          </p:cNvSpPr>
          <p:nvPr>
            <p:ph type="sldImg"/>
          </p:nvPr>
        </p:nvSpPr>
        <p:spPr>
          <a:solidFill>
            <a:srgbClr val="FFFFFF"/>
          </a:solidFill>
          <a:ln/>
        </p:spPr>
      </p:sp>
      <p:sp>
        <p:nvSpPr>
          <p:cNvPr id="114691" name="Rectangle 2"/>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z="2200">
              <a:latin typeface="Lucida Grande" pitchFamily="-112" charset="0"/>
              <a:ea typeface="ＭＳ Ｐゴシック" panose="020B0600070205080204" pitchFamily="34" charset="-128"/>
              <a:sym typeface="Lucida Grande" pitchFamily="-112" charset="0"/>
            </a:endParaRPr>
          </a:p>
        </p:txBody>
      </p:sp>
    </p:spTree>
    <p:extLst>
      <p:ext uri="{BB962C8B-B14F-4D97-AF65-F5344CB8AC3E}">
        <p14:creationId xmlns:p14="http://schemas.microsoft.com/office/powerpoint/2010/main" val="25693505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1"/>
          <p:cNvSpPr>
            <a:spLocks noGrp="1" noRot="1" noChangeAspect="1" noChangeArrowheads="1" noTextEdit="1"/>
          </p:cNvSpPr>
          <p:nvPr>
            <p:ph type="sldImg"/>
          </p:nvPr>
        </p:nvSpPr>
        <p:spPr>
          <a:solidFill>
            <a:srgbClr val="FFFFFF"/>
          </a:solidFill>
          <a:ln/>
        </p:spPr>
      </p:sp>
      <p:sp>
        <p:nvSpPr>
          <p:cNvPr id="115715" name="Rectangle 2"/>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z="2200">
                <a:latin typeface="Lucida Grande" pitchFamily="-112" charset="0"/>
                <a:ea typeface="ＭＳ Ｐゴシック" panose="020B0600070205080204" pitchFamily="34" charset="-128"/>
                <a:sym typeface="Lucida Grande" pitchFamily="-112" charset="0"/>
              </a:rPr>
              <a:t> </a:t>
            </a:r>
          </a:p>
          <a:p>
            <a:pPr eaLnBrk="1" hangingPunct="1"/>
            <a:endParaRPr lang="en-US" altLang="en-US" sz="2200">
              <a:latin typeface="Lucida Grande" pitchFamily="-112" charset="0"/>
              <a:ea typeface="ＭＳ Ｐゴシック" panose="020B0600070205080204" pitchFamily="34" charset="-128"/>
              <a:sym typeface="Lucida Grande" pitchFamily="-112" charset="0"/>
            </a:endParaRPr>
          </a:p>
        </p:txBody>
      </p:sp>
    </p:spTree>
    <p:extLst>
      <p:ext uri="{BB962C8B-B14F-4D97-AF65-F5344CB8AC3E}">
        <p14:creationId xmlns:p14="http://schemas.microsoft.com/office/powerpoint/2010/main" val="6721080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1"/>
          <p:cNvSpPr>
            <a:spLocks noGrp="1" noRot="1" noChangeAspect="1" noChangeArrowheads="1" noTextEdit="1"/>
          </p:cNvSpPr>
          <p:nvPr>
            <p:ph type="sldImg"/>
          </p:nvPr>
        </p:nvSpPr>
        <p:spPr>
          <a:solidFill>
            <a:srgbClr val="FFFFFF"/>
          </a:solidFill>
          <a:ln/>
        </p:spPr>
      </p:sp>
      <p:sp>
        <p:nvSpPr>
          <p:cNvPr id="116739" name="Rectangle 2"/>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z="2200">
              <a:latin typeface="Lucida Grande" pitchFamily="-112" charset="0"/>
              <a:ea typeface="ＭＳ Ｐゴシック" panose="020B0600070205080204" pitchFamily="34" charset="-128"/>
              <a:sym typeface="Lucida Grande" pitchFamily="-112" charset="0"/>
            </a:endParaRPr>
          </a:p>
        </p:txBody>
      </p:sp>
    </p:spTree>
    <p:extLst>
      <p:ext uri="{BB962C8B-B14F-4D97-AF65-F5344CB8AC3E}">
        <p14:creationId xmlns:p14="http://schemas.microsoft.com/office/powerpoint/2010/main" val="36187426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20DDC68-478D-43F5-B969-38B907524677}" type="slidenum">
              <a:rPr lang="en-GB" smtClean="0"/>
              <a:t>29</a:t>
            </a:fld>
            <a:endParaRPr lang="en-GB"/>
          </a:p>
        </p:txBody>
      </p:sp>
    </p:spTree>
    <p:extLst>
      <p:ext uri="{BB962C8B-B14F-4D97-AF65-F5344CB8AC3E}">
        <p14:creationId xmlns:p14="http://schemas.microsoft.com/office/powerpoint/2010/main" val="31775013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Rot="1" noChangeAspect="1" noChangeArrowheads="1" noTextEdit="1"/>
          </p:cNvSpPr>
          <p:nvPr>
            <p:ph type="sldImg"/>
          </p:nvPr>
        </p:nvSpPr>
        <p:spPr>
          <a:ln/>
        </p:spPr>
      </p:sp>
      <p:sp>
        <p:nvSpPr>
          <p:cNvPr id="5529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t>Peelers / Bobby’s</a:t>
            </a:r>
          </a:p>
        </p:txBody>
      </p:sp>
    </p:spTree>
    <p:extLst>
      <p:ext uri="{BB962C8B-B14F-4D97-AF65-F5344CB8AC3E}">
        <p14:creationId xmlns:p14="http://schemas.microsoft.com/office/powerpoint/2010/main" val="35225814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Slide Image Placeholder 1"/>
          <p:cNvSpPr>
            <a:spLocks noGrp="1" noRot="1" noChangeAspect="1" noTextEdit="1"/>
          </p:cNvSpPr>
          <p:nvPr>
            <p:ph type="sldImg"/>
          </p:nvPr>
        </p:nvSpPr>
        <p:spPr>
          <a:ln/>
        </p:spPr>
      </p:sp>
      <p:sp>
        <p:nvSpPr>
          <p:cNvPr id="1218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Baskerville" pitchFamily="-112" charset="0"/>
              <a:ea typeface="ＭＳ Ｐゴシック" panose="020B0600070205080204" pitchFamily="34" charset="-128"/>
            </a:endParaRPr>
          </a:p>
        </p:txBody>
      </p:sp>
    </p:spTree>
    <p:extLst>
      <p:ext uri="{BB962C8B-B14F-4D97-AF65-F5344CB8AC3E}">
        <p14:creationId xmlns:p14="http://schemas.microsoft.com/office/powerpoint/2010/main" val="40290485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Slide Image Placeholder 1"/>
          <p:cNvSpPr>
            <a:spLocks noGrp="1" noRot="1" noChangeAspect="1" noTextEdit="1"/>
          </p:cNvSpPr>
          <p:nvPr>
            <p:ph type="sldImg"/>
          </p:nvPr>
        </p:nvSpPr>
        <p:spPr>
          <a:ln/>
        </p:spPr>
      </p:sp>
      <p:sp>
        <p:nvSpPr>
          <p:cNvPr id="1218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Baskerville" pitchFamily="-112" charset="0"/>
              <a:ea typeface="ＭＳ Ｐゴシック" panose="020B0600070205080204" pitchFamily="34" charset="-128"/>
            </a:endParaRPr>
          </a:p>
        </p:txBody>
      </p:sp>
    </p:spTree>
    <p:extLst>
      <p:ext uri="{BB962C8B-B14F-4D97-AF65-F5344CB8AC3E}">
        <p14:creationId xmlns:p14="http://schemas.microsoft.com/office/powerpoint/2010/main" val="11663624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1"/>
          <p:cNvSpPr>
            <a:spLocks noGrp="1" noRot="1" noChangeAspect="1" noChangeArrowheads="1" noTextEdit="1"/>
          </p:cNvSpPr>
          <p:nvPr>
            <p:ph type="sldImg"/>
          </p:nvPr>
        </p:nvSpPr>
        <p:spPr>
          <a:solidFill>
            <a:srgbClr val="FFFFFF"/>
          </a:solidFill>
          <a:ln/>
        </p:spPr>
      </p:sp>
      <p:sp>
        <p:nvSpPr>
          <p:cNvPr id="126979" name="Rectangle 2"/>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z="2200">
              <a:latin typeface="Lucida Grande" pitchFamily="-112" charset="0"/>
              <a:ea typeface="ＭＳ Ｐゴシック" panose="020B0600070205080204" pitchFamily="34" charset="-128"/>
              <a:sym typeface="Lucida Grande" pitchFamily="-112" charset="0"/>
            </a:endParaRPr>
          </a:p>
        </p:txBody>
      </p:sp>
    </p:spTree>
    <p:extLst>
      <p:ext uri="{BB962C8B-B14F-4D97-AF65-F5344CB8AC3E}">
        <p14:creationId xmlns:p14="http://schemas.microsoft.com/office/powerpoint/2010/main" val="21654103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1"/>
          <p:cNvSpPr>
            <a:spLocks noGrp="1" noRot="1" noChangeAspect="1" noChangeArrowheads="1" noTextEdit="1"/>
          </p:cNvSpPr>
          <p:nvPr>
            <p:ph type="sldImg"/>
          </p:nvPr>
        </p:nvSpPr>
        <p:spPr>
          <a:solidFill>
            <a:srgbClr val="FFFFFF"/>
          </a:solidFill>
          <a:ln/>
        </p:spPr>
      </p:sp>
      <p:sp>
        <p:nvSpPr>
          <p:cNvPr id="126979" name="Rectangle 2"/>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z="2200">
              <a:latin typeface="Lucida Grande" pitchFamily="-112" charset="0"/>
              <a:ea typeface="ＭＳ Ｐゴシック" panose="020B0600070205080204" pitchFamily="34" charset="-128"/>
              <a:sym typeface="Lucida Grande" pitchFamily="-112" charset="0"/>
            </a:endParaRPr>
          </a:p>
        </p:txBody>
      </p:sp>
    </p:spTree>
    <p:extLst>
      <p:ext uri="{BB962C8B-B14F-4D97-AF65-F5344CB8AC3E}">
        <p14:creationId xmlns:p14="http://schemas.microsoft.com/office/powerpoint/2010/main" val="7031023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4800">
                <a:solidFill>
                  <a:schemeClr val="tx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0F19B6F9-87B6-4210-A100-6416DEC379F2}" type="datetimeFigureOut">
              <a:rPr lang="en-GB" smtClean="0"/>
              <a:t>01/10/2019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20E7C1-D9B2-4EDE-8F21-FE92C8EE1436}" type="slidenum">
              <a:rPr lang="en-GB" smtClean="0"/>
              <a:t>‹#›</a:t>
            </a:fld>
            <a:endParaRPr lang="en-GB"/>
          </a:p>
        </p:txBody>
      </p:sp>
    </p:spTree>
    <p:extLst>
      <p:ext uri="{BB962C8B-B14F-4D97-AF65-F5344CB8AC3E}">
        <p14:creationId xmlns:p14="http://schemas.microsoft.com/office/powerpoint/2010/main" val="436192730"/>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3" name="Content Placeholder 2"/>
          <p:cNvSpPr>
            <a:spLocks noGrp="1"/>
          </p:cNvSpPr>
          <p:nvPr>
            <p:ph idx="1"/>
          </p:nvPr>
        </p:nvSpPr>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F19B6F9-87B6-4210-A100-6416DEC379F2}" type="datetimeFigureOut">
              <a:rPr lang="en-GB" smtClean="0"/>
              <a:t>01/10/2019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20E7C1-D9B2-4EDE-8F21-FE92C8EE1436}" type="slidenum">
              <a:rPr lang="en-GB" smtClean="0"/>
              <a:t>‹#›</a:t>
            </a:fld>
            <a:endParaRPr lang="en-GB"/>
          </a:p>
        </p:txBody>
      </p:sp>
    </p:spTree>
    <p:extLst>
      <p:ext uri="{BB962C8B-B14F-4D97-AF65-F5344CB8AC3E}">
        <p14:creationId xmlns:p14="http://schemas.microsoft.com/office/powerpoint/2010/main" val="3156782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tmplLst>
          <p:tmpl lvl="1">
            <p:tnLst>
              <p:par>
                <p:cTn presetID="42"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2">
            <p:tnLst>
              <p:par>
                <p:cTn presetID="42"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3">
            <p:tnLst>
              <p:par>
                <p:cTn presetID="42"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4">
            <p:tnLst>
              <p:par>
                <p:cTn presetID="42"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5">
            <p:tnLst>
              <p:par>
                <p:cTn presetID="42"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solidFill>
                  <a:schemeClr val="tx1"/>
                </a:solidFill>
              </a:defRPr>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F19B6F9-87B6-4210-A100-6416DEC379F2}" type="datetimeFigureOut">
              <a:rPr lang="en-GB" smtClean="0"/>
              <a:t>01/10/2019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20E7C1-D9B2-4EDE-8F21-FE92C8EE1436}" type="slidenum">
              <a:rPr lang="en-GB" smtClean="0"/>
              <a:t>‹#›</a:t>
            </a:fld>
            <a:endParaRPr lang="en-GB"/>
          </a:p>
        </p:txBody>
      </p:sp>
    </p:spTree>
    <p:extLst>
      <p:ext uri="{BB962C8B-B14F-4D97-AF65-F5344CB8AC3E}">
        <p14:creationId xmlns:p14="http://schemas.microsoft.com/office/powerpoint/2010/main" val="14162310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F19B6F9-87B6-4210-A100-6416DEC379F2}" type="datetimeFigureOut">
              <a:rPr lang="en-GB" smtClean="0"/>
              <a:t>01/10/2019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20E7C1-D9B2-4EDE-8F21-FE92C8EE1436}" type="slidenum">
              <a:rPr lang="en-GB" smtClean="0"/>
              <a:t>‹#›</a:t>
            </a:fld>
            <a:endParaRPr lang="en-GB"/>
          </a:p>
        </p:txBody>
      </p:sp>
    </p:spTree>
    <p:extLst>
      <p:ext uri="{BB962C8B-B14F-4D97-AF65-F5344CB8AC3E}">
        <p14:creationId xmlns:p14="http://schemas.microsoft.com/office/powerpoint/2010/main" val="2891482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4">
                                            <p:txEl>
                                              <p:pRg st="0" end="0"/>
                                            </p:txEl>
                                          </p:spTgt>
                                        </p:tgtEl>
                                        <p:attrNameLst>
                                          <p:attrName>style.visibility</p:attrName>
                                        </p:attrNameLst>
                                      </p:cBhvr>
                                      <p:to>
                                        <p:strVal val="visible"/>
                                      </p:to>
                                    </p:set>
                                    <p:animEffect transition="in" filter="fade">
                                      <p:cBhvr>
                                        <p:cTn id="42" dur="1000"/>
                                        <p:tgtEl>
                                          <p:spTgt spid="4">
                                            <p:txEl>
                                              <p:pRg st="0" end="0"/>
                                            </p:txEl>
                                          </p:spTgt>
                                        </p:tgtEl>
                                      </p:cBhvr>
                                    </p:animEffect>
                                    <p:anim calcmode="lin" valueType="num">
                                      <p:cBhvr>
                                        <p:cTn id="43"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0" end="0"/>
                                            </p:txEl>
                                          </p:spTgt>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
                                            <p:txEl>
                                              <p:pRg st="1" end="1"/>
                                            </p:txEl>
                                          </p:spTgt>
                                        </p:tgtEl>
                                        <p:attrNameLst>
                                          <p:attrName>style.visibility</p:attrName>
                                        </p:attrNameLst>
                                      </p:cBhvr>
                                      <p:to>
                                        <p:strVal val="visible"/>
                                      </p:to>
                                    </p:set>
                                    <p:animEffect transition="in" filter="fade">
                                      <p:cBhvr>
                                        <p:cTn id="47" dur="1000"/>
                                        <p:tgtEl>
                                          <p:spTgt spid="4">
                                            <p:txEl>
                                              <p:pRg st="1" end="1"/>
                                            </p:txEl>
                                          </p:spTgt>
                                        </p:tgtEl>
                                      </p:cBhvr>
                                    </p:animEffect>
                                    <p:anim calcmode="lin" valueType="num">
                                      <p:cBhvr>
                                        <p:cTn id="48"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49" dur="1000" fill="hold"/>
                                        <p:tgtEl>
                                          <p:spTgt spid="4">
                                            <p:txEl>
                                              <p:pRg st="1" end="1"/>
                                            </p:txEl>
                                          </p:spTgt>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4">
                                            <p:txEl>
                                              <p:pRg st="2" end="2"/>
                                            </p:txEl>
                                          </p:spTgt>
                                        </p:tgtEl>
                                        <p:attrNameLst>
                                          <p:attrName>style.visibility</p:attrName>
                                        </p:attrNameLst>
                                      </p:cBhvr>
                                      <p:to>
                                        <p:strVal val="visible"/>
                                      </p:to>
                                    </p:set>
                                    <p:animEffect transition="in" filter="fade">
                                      <p:cBhvr>
                                        <p:cTn id="52" dur="1000"/>
                                        <p:tgtEl>
                                          <p:spTgt spid="4">
                                            <p:txEl>
                                              <p:pRg st="2" end="2"/>
                                            </p:txEl>
                                          </p:spTgt>
                                        </p:tgtEl>
                                      </p:cBhvr>
                                    </p:animEffect>
                                    <p:anim calcmode="lin" valueType="num">
                                      <p:cBhvr>
                                        <p:cTn id="53"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54" dur="1000" fill="hold"/>
                                        <p:tgtEl>
                                          <p:spTgt spid="4">
                                            <p:txEl>
                                              <p:pRg st="2" end="2"/>
                                            </p:txEl>
                                          </p:spTgt>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
                                            <p:txEl>
                                              <p:pRg st="3" end="3"/>
                                            </p:txEl>
                                          </p:spTgt>
                                        </p:tgtEl>
                                        <p:attrNameLst>
                                          <p:attrName>style.visibility</p:attrName>
                                        </p:attrNameLst>
                                      </p:cBhvr>
                                      <p:to>
                                        <p:strVal val="visible"/>
                                      </p:to>
                                    </p:set>
                                    <p:animEffect transition="in" filter="fade">
                                      <p:cBhvr>
                                        <p:cTn id="57" dur="1000"/>
                                        <p:tgtEl>
                                          <p:spTgt spid="4">
                                            <p:txEl>
                                              <p:pRg st="3" end="3"/>
                                            </p:txEl>
                                          </p:spTgt>
                                        </p:tgtEl>
                                      </p:cBhvr>
                                    </p:animEffect>
                                    <p:anim calcmode="lin" valueType="num">
                                      <p:cBhvr>
                                        <p:cTn id="58"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59" dur="1000" fill="hold"/>
                                        <p:tgtEl>
                                          <p:spTgt spid="4">
                                            <p:txEl>
                                              <p:pRg st="3" end="3"/>
                                            </p:txEl>
                                          </p:spTgt>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4">
                                            <p:txEl>
                                              <p:pRg st="4" end="4"/>
                                            </p:txEl>
                                          </p:spTgt>
                                        </p:tgtEl>
                                        <p:attrNameLst>
                                          <p:attrName>style.visibility</p:attrName>
                                        </p:attrNameLst>
                                      </p:cBhvr>
                                      <p:to>
                                        <p:strVal val="visible"/>
                                      </p:to>
                                    </p:set>
                                    <p:animEffect transition="in" filter="fade">
                                      <p:cBhvr>
                                        <p:cTn id="62" dur="1000"/>
                                        <p:tgtEl>
                                          <p:spTgt spid="4">
                                            <p:txEl>
                                              <p:pRg st="4" end="4"/>
                                            </p:txEl>
                                          </p:spTgt>
                                        </p:tgtEl>
                                      </p:cBhvr>
                                    </p:animEffect>
                                    <p:anim calcmode="lin" valueType="num">
                                      <p:cBhvr>
                                        <p:cTn id="63"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64"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tmplLst>
          <p:tmpl lvl="1">
            <p:tnLst>
              <p:par>
                <p:cTn presetID="42"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2">
            <p:tnLst>
              <p:par>
                <p:cTn presetID="42"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3">
            <p:tnLst>
              <p:par>
                <p:cTn presetID="42"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4">
            <p:tnLst>
              <p:par>
                <p:cTn presetID="42"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5">
            <p:tnLst>
              <p:par>
                <p:cTn presetID="42"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P spid="4" grpId="0" build="p">
        <p:tmplLst>
          <p:tmpl lvl="1">
            <p:tnLst>
              <p:par>
                <p:cTn presetID="42" presetClass="entr" presetSubtype="0" fill="hold" nodeType="click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1000"/>
                        <p:tgtEl>
                          <p:spTgt spid="4"/>
                        </p:tgtEl>
                      </p:cBhvr>
                    </p:animEffect>
                    <p:anim calcmode="lin" valueType="num">
                      <p:cBhvr>
                        <p:cTn dur="1000" fill="hold"/>
                        <p:tgtEl>
                          <p:spTgt spid="4"/>
                        </p:tgtEl>
                        <p:attrNameLst>
                          <p:attrName>ppt_x</p:attrName>
                        </p:attrNameLst>
                      </p:cBhvr>
                      <p:tavLst>
                        <p:tav tm="0">
                          <p:val>
                            <p:strVal val="#ppt_x"/>
                          </p:val>
                        </p:tav>
                        <p:tav tm="100000">
                          <p:val>
                            <p:strVal val="#ppt_x"/>
                          </p:val>
                        </p:tav>
                      </p:tavLst>
                    </p:anim>
                    <p:anim calcmode="lin" valueType="num">
                      <p:cBhvr>
                        <p:cTn dur="1000" fill="hold"/>
                        <p:tgtEl>
                          <p:spTgt spid="4"/>
                        </p:tgtEl>
                        <p:attrNameLst>
                          <p:attrName>ppt_y</p:attrName>
                        </p:attrNameLst>
                      </p:cBhvr>
                      <p:tavLst>
                        <p:tav tm="0">
                          <p:val>
                            <p:strVal val="#ppt_y+.1"/>
                          </p:val>
                        </p:tav>
                        <p:tav tm="100000">
                          <p:val>
                            <p:strVal val="#ppt_y"/>
                          </p:val>
                        </p:tav>
                      </p:tavLst>
                    </p:anim>
                  </p:childTnLst>
                </p:cTn>
              </p:par>
            </p:tnLst>
          </p:tmpl>
          <p:tmpl lvl="2">
            <p:tnLst>
              <p:par>
                <p:cTn presetID="42"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1000"/>
                        <p:tgtEl>
                          <p:spTgt spid="4"/>
                        </p:tgtEl>
                      </p:cBhvr>
                    </p:animEffect>
                    <p:anim calcmode="lin" valueType="num">
                      <p:cBhvr>
                        <p:cTn dur="1000" fill="hold"/>
                        <p:tgtEl>
                          <p:spTgt spid="4"/>
                        </p:tgtEl>
                        <p:attrNameLst>
                          <p:attrName>ppt_x</p:attrName>
                        </p:attrNameLst>
                      </p:cBhvr>
                      <p:tavLst>
                        <p:tav tm="0">
                          <p:val>
                            <p:strVal val="#ppt_x"/>
                          </p:val>
                        </p:tav>
                        <p:tav tm="100000">
                          <p:val>
                            <p:strVal val="#ppt_x"/>
                          </p:val>
                        </p:tav>
                      </p:tavLst>
                    </p:anim>
                    <p:anim calcmode="lin" valueType="num">
                      <p:cBhvr>
                        <p:cTn dur="1000" fill="hold"/>
                        <p:tgtEl>
                          <p:spTgt spid="4"/>
                        </p:tgtEl>
                        <p:attrNameLst>
                          <p:attrName>ppt_y</p:attrName>
                        </p:attrNameLst>
                      </p:cBhvr>
                      <p:tavLst>
                        <p:tav tm="0">
                          <p:val>
                            <p:strVal val="#ppt_y+.1"/>
                          </p:val>
                        </p:tav>
                        <p:tav tm="100000">
                          <p:val>
                            <p:strVal val="#ppt_y"/>
                          </p:val>
                        </p:tav>
                      </p:tavLst>
                    </p:anim>
                  </p:childTnLst>
                </p:cTn>
              </p:par>
            </p:tnLst>
          </p:tmpl>
          <p:tmpl lvl="3">
            <p:tnLst>
              <p:par>
                <p:cTn presetID="42"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1000"/>
                        <p:tgtEl>
                          <p:spTgt spid="4"/>
                        </p:tgtEl>
                      </p:cBhvr>
                    </p:animEffect>
                    <p:anim calcmode="lin" valueType="num">
                      <p:cBhvr>
                        <p:cTn dur="1000" fill="hold"/>
                        <p:tgtEl>
                          <p:spTgt spid="4"/>
                        </p:tgtEl>
                        <p:attrNameLst>
                          <p:attrName>ppt_x</p:attrName>
                        </p:attrNameLst>
                      </p:cBhvr>
                      <p:tavLst>
                        <p:tav tm="0">
                          <p:val>
                            <p:strVal val="#ppt_x"/>
                          </p:val>
                        </p:tav>
                        <p:tav tm="100000">
                          <p:val>
                            <p:strVal val="#ppt_x"/>
                          </p:val>
                        </p:tav>
                      </p:tavLst>
                    </p:anim>
                    <p:anim calcmode="lin" valueType="num">
                      <p:cBhvr>
                        <p:cTn dur="1000" fill="hold"/>
                        <p:tgtEl>
                          <p:spTgt spid="4"/>
                        </p:tgtEl>
                        <p:attrNameLst>
                          <p:attrName>ppt_y</p:attrName>
                        </p:attrNameLst>
                      </p:cBhvr>
                      <p:tavLst>
                        <p:tav tm="0">
                          <p:val>
                            <p:strVal val="#ppt_y+.1"/>
                          </p:val>
                        </p:tav>
                        <p:tav tm="100000">
                          <p:val>
                            <p:strVal val="#ppt_y"/>
                          </p:val>
                        </p:tav>
                      </p:tavLst>
                    </p:anim>
                  </p:childTnLst>
                </p:cTn>
              </p:par>
            </p:tnLst>
          </p:tmpl>
          <p:tmpl lvl="4">
            <p:tnLst>
              <p:par>
                <p:cTn presetID="42"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1000"/>
                        <p:tgtEl>
                          <p:spTgt spid="4"/>
                        </p:tgtEl>
                      </p:cBhvr>
                    </p:animEffect>
                    <p:anim calcmode="lin" valueType="num">
                      <p:cBhvr>
                        <p:cTn dur="1000" fill="hold"/>
                        <p:tgtEl>
                          <p:spTgt spid="4"/>
                        </p:tgtEl>
                        <p:attrNameLst>
                          <p:attrName>ppt_x</p:attrName>
                        </p:attrNameLst>
                      </p:cBhvr>
                      <p:tavLst>
                        <p:tav tm="0">
                          <p:val>
                            <p:strVal val="#ppt_x"/>
                          </p:val>
                        </p:tav>
                        <p:tav tm="100000">
                          <p:val>
                            <p:strVal val="#ppt_x"/>
                          </p:val>
                        </p:tav>
                      </p:tavLst>
                    </p:anim>
                    <p:anim calcmode="lin" valueType="num">
                      <p:cBhvr>
                        <p:cTn dur="1000" fill="hold"/>
                        <p:tgtEl>
                          <p:spTgt spid="4"/>
                        </p:tgtEl>
                        <p:attrNameLst>
                          <p:attrName>ppt_y</p:attrName>
                        </p:attrNameLst>
                      </p:cBhvr>
                      <p:tavLst>
                        <p:tav tm="0">
                          <p:val>
                            <p:strVal val="#ppt_y+.1"/>
                          </p:val>
                        </p:tav>
                        <p:tav tm="100000">
                          <p:val>
                            <p:strVal val="#ppt_y"/>
                          </p:val>
                        </p:tav>
                      </p:tavLst>
                    </p:anim>
                  </p:childTnLst>
                </p:cTn>
              </p:par>
            </p:tnLst>
          </p:tmpl>
          <p:tmpl lvl="5">
            <p:tnLst>
              <p:par>
                <p:cTn presetID="42"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1000"/>
                        <p:tgtEl>
                          <p:spTgt spid="4"/>
                        </p:tgtEl>
                      </p:cBhvr>
                    </p:animEffect>
                    <p:anim calcmode="lin" valueType="num">
                      <p:cBhvr>
                        <p:cTn dur="1000" fill="hold"/>
                        <p:tgtEl>
                          <p:spTgt spid="4"/>
                        </p:tgtEl>
                        <p:attrNameLst>
                          <p:attrName>ppt_x</p:attrName>
                        </p:attrNameLst>
                      </p:cBhvr>
                      <p:tavLst>
                        <p:tav tm="0">
                          <p:val>
                            <p:strVal val="#ppt_x"/>
                          </p:val>
                        </p:tav>
                        <p:tav tm="100000">
                          <p:val>
                            <p:strVal val="#ppt_x"/>
                          </p:val>
                        </p:tav>
                      </p:tavLst>
                    </p:anim>
                    <p:anim calcmode="lin" valueType="num">
                      <p:cBhvr>
                        <p:cTn dur="1000" fill="hold"/>
                        <p:tgtEl>
                          <p:spTgt spid="4"/>
                        </p:tgtEl>
                        <p:attrNameLst>
                          <p:attrName>ppt_y</p:attrName>
                        </p:attrNameLst>
                      </p:cBhvr>
                      <p:tavLst>
                        <p:tav tm="0">
                          <p:val>
                            <p:strVal val="#ppt_y+.1"/>
                          </p:val>
                        </p:tav>
                        <p:tav tm="100000">
                          <p:val>
                            <p:strVal val="#ppt_y"/>
                          </p:val>
                        </p:tav>
                      </p:tavLst>
                    </p:anim>
                  </p:childTnLst>
                </p:cTn>
              </p:par>
            </p:tnLst>
          </p:tmpl>
        </p:tmplLst>
      </p:bldP>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F19B6F9-87B6-4210-A100-6416DEC379F2}" type="datetimeFigureOut">
              <a:rPr lang="en-GB" smtClean="0"/>
              <a:t>01/10/2019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220E7C1-D9B2-4EDE-8F21-FE92C8EE1436}" type="slidenum">
              <a:rPr lang="en-GB" smtClean="0"/>
              <a:t>‹#›</a:t>
            </a:fld>
            <a:endParaRPr lang="en-GB"/>
          </a:p>
        </p:txBody>
      </p:sp>
    </p:spTree>
    <p:extLst>
      <p:ext uri="{BB962C8B-B14F-4D97-AF65-F5344CB8AC3E}">
        <p14:creationId xmlns:p14="http://schemas.microsoft.com/office/powerpoint/2010/main" val="2536353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Effect transition="in" filter="fade">
                                      <p:cBhvr>
                                        <p:cTn id="35" dur="1000"/>
                                        <p:tgtEl>
                                          <p:spTgt spid="4">
                                            <p:txEl>
                                              <p:pRg st="4" end="4"/>
                                            </p:txEl>
                                          </p:spTgt>
                                        </p:tgtEl>
                                      </p:cBhvr>
                                    </p:animEffect>
                                    <p:anim calcmode="lin" valueType="num">
                                      <p:cBhvr>
                                        <p:cTn id="36"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6">
                                            <p:txEl>
                                              <p:pRg st="0" end="0"/>
                                            </p:txEl>
                                          </p:spTgt>
                                        </p:tgtEl>
                                        <p:attrNameLst>
                                          <p:attrName>style.visibility</p:attrName>
                                        </p:attrNameLst>
                                      </p:cBhvr>
                                      <p:to>
                                        <p:strVal val="visible"/>
                                      </p:to>
                                    </p:set>
                                    <p:animEffect transition="in" filter="fade">
                                      <p:cBhvr>
                                        <p:cTn id="42" dur="1000"/>
                                        <p:tgtEl>
                                          <p:spTgt spid="6">
                                            <p:txEl>
                                              <p:pRg st="0" end="0"/>
                                            </p:txEl>
                                          </p:spTgt>
                                        </p:tgtEl>
                                      </p:cBhvr>
                                    </p:animEffect>
                                    <p:anim calcmode="lin" valueType="num">
                                      <p:cBhvr>
                                        <p:cTn id="43"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44" dur="1000" fill="hold"/>
                                        <p:tgtEl>
                                          <p:spTgt spid="6">
                                            <p:txEl>
                                              <p:pRg st="0" end="0"/>
                                            </p:txEl>
                                          </p:spTgt>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6">
                                            <p:txEl>
                                              <p:pRg st="1" end="1"/>
                                            </p:txEl>
                                          </p:spTgt>
                                        </p:tgtEl>
                                        <p:attrNameLst>
                                          <p:attrName>style.visibility</p:attrName>
                                        </p:attrNameLst>
                                      </p:cBhvr>
                                      <p:to>
                                        <p:strVal val="visible"/>
                                      </p:to>
                                    </p:set>
                                    <p:animEffect transition="in" filter="fade">
                                      <p:cBhvr>
                                        <p:cTn id="47" dur="1000"/>
                                        <p:tgtEl>
                                          <p:spTgt spid="6">
                                            <p:txEl>
                                              <p:pRg st="1" end="1"/>
                                            </p:txEl>
                                          </p:spTgt>
                                        </p:tgtEl>
                                      </p:cBhvr>
                                    </p:animEffect>
                                    <p:anim calcmode="lin" valueType="num">
                                      <p:cBhvr>
                                        <p:cTn id="48"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49" dur="1000" fill="hold"/>
                                        <p:tgtEl>
                                          <p:spTgt spid="6">
                                            <p:txEl>
                                              <p:pRg st="1" end="1"/>
                                            </p:txEl>
                                          </p:spTgt>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6">
                                            <p:txEl>
                                              <p:pRg st="2" end="2"/>
                                            </p:txEl>
                                          </p:spTgt>
                                        </p:tgtEl>
                                        <p:attrNameLst>
                                          <p:attrName>style.visibility</p:attrName>
                                        </p:attrNameLst>
                                      </p:cBhvr>
                                      <p:to>
                                        <p:strVal val="visible"/>
                                      </p:to>
                                    </p:set>
                                    <p:animEffect transition="in" filter="fade">
                                      <p:cBhvr>
                                        <p:cTn id="52" dur="1000"/>
                                        <p:tgtEl>
                                          <p:spTgt spid="6">
                                            <p:txEl>
                                              <p:pRg st="2" end="2"/>
                                            </p:txEl>
                                          </p:spTgt>
                                        </p:tgtEl>
                                      </p:cBhvr>
                                    </p:animEffect>
                                    <p:anim calcmode="lin" valueType="num">
                                      <p:cBhvr>
                                        <p:cTn id="53"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54" dur="1000" fill="hold"/>
                                        <p:tgtEl>
                                          <p:spTgt spid="6">
                                            <p:txEl>
                                              <p:pRg st="2" end="2"/>
                                            </p:txEl>
                                          </p:spTgt>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6">
                                            <p:txEl>
                                              <p:pRg st="3" end="3"/>
                                            </p:txEl>
                                          </p:spTgt>
                                        </p:tgtEl>
                                        <p:attrNameLst>
                                          <p:attrName>style.visibility</p:attrName>
                                        </p:attrNameLst>
                                      </p:cBhvr>
                                      <p:to>
                                        <p:strVal val="visible"/>
                                      </p:to>
                                    </p:set>
                                    <p:animEffect transition="in" filter="fade">
                                      <p:cBhvr>
                                        <p:cTn id="57" dur="1000"/>
                                        <p:tgtEl>
                                          <p:spTgt spid="6">
                                            <p:txEl>
                                              <p:pRg st="3" end="3"/>
                                            </p:txEl>
                                          </p:spTgt>
                                        </p:tgtEl>
                                      </p:cBhvr>
                                    </p:animEffect>
                                    <p:anim calcmode="lin" valueType="num">
                                      <p:cBhvr>
                                        <p:cTn id="58"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59" dur="1000" fill="hold"/>
                                        <p:tgtEl>
                                          <p:spTgt spid="6">
                                            <p:txEl>
                                              <p:pRg st="3" end="3"/>
                                            </p:txEl>
                                          </p:spTgt>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6">
                                            <p:txEl>
                                              <p:pRg st="4" end="4"/>
                                            </p:txEl>
                                          </p:spTgt>
                                        </p:tgtEl>
                                        <p:attrNameLst>
                                          <p:attrName>style.visibility</p:attrName>
                                        </p:attrNameLst>
                                      </p:cBhvr>
                                      <p:to>
                                        <p:strVal val="visible"/>
                                      </p:to>
                                    </p:set>
                                    <p:animEffect transition="in" filter="fade">
                                      <p:cBhvr>
                                        <p:cTn id="62" dur="1000"/>
                                        <p:tgtEl>
                                          <p:spTgt spid="6">
                                            <p:txEl>
                                              <p:pRg st="4" end="4"/>
                                            </p:txEl>
                                          </p:spTgt>
                                        </p:tgtEl>
                                      </p:cBhvr>
                                    </p:animEffect>
                                    <p:anim calcmode="lin" valueType="num">
                                      <p:cBhvr>
                                        <p:cTn id="63"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64"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42" presetClass="entr" presetSubtype="0" fill="hold" nodeType="click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1000"/>
                        <p:tgtEl>
                          <p:spTgt spid="4"/>
                        </p:tgtEl>
                      </p:cBhvr>
                    </p:animEffect>
                    <p:anim calcmode="lin" valueType="num">
                      <p:cBhvr>
                        <p:cTn dur="1000" fill="hold"/>
                        <p:tgtEl>
                          <p:spTgt spid="4"/>
                        </p:tgtEl>
                        <p:attrNameLst>
                          <p:attrName>ppt_x</p:attrName>
                        </p:attrNameLst>
                      </p:cBhvr>
                      <p:tavLst>
                        <p:tav tm="0">
                          <p:val>
                            <p:strVal val="#ppt_x"/>
                          </p:val>
                        </p:tav>
                        <p:tav tm="100000">
                          <p:val>
                            <p:strVal val="#ppt_x"/>
                          </p:val>
                        </p:tav>
                      </p:tavLst>
                    </p:anim>
                    <p:anim calcmode="lin" valueType="num">
                      <p:cBhvr>
                        <p:cTn dur="1000" fill="hold"/>
                        <p:tgtEl>
                          <p:spTgt spid="4"/>
                        </p:tgtEl>
                        <p:attrNameLst>
                          <p:attrName>ppt_y</p:attrName>
                        </p:attrNameLst>
                      </p:cBhvr>
                      <p:tavLst>
                        <p:tav tm="0">
                          <p:val>
                            <p:strVal val="#ppt_y+.1"/>
                          </p:val>
                        </p:tav>
                        <p:tav tm="100000">
                          <p:val>
                            <p:strVal val="#ppt_y"/>
                          </p:val>
                        </p:tav>
                      </p:tavLst>
                    </p:anim>
                  </p:childTnLst>
                </p:cTn>
              </p:par>
            </p:tnLst>
          </p:tmpl>
          <p:tmpl lvl="2">
            <p:tnLst>
              <p:par>
                <p:cTn presetID="42" presetClass="entr" presetSubtype="0" fill="hold" nodeType="click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1000"/>
                        <p:tgtEl>
                          <p:spTgt spid="4"/>
                        </p:tgtEl>
                      </p:cBhvr>
                    </p:animEffect>
                    <p:anim calcmode="lin" valueType="num">
                      <p:cBhvr>
                        <p:cTn dur="1000" fill="hold"/>
                        <p:tgtEl>
                          <p:spTgt spid="4"/>
                        </p:tgtEl>
                        <p:attrNameLst>
                          <p:attrName>ppt_x</p:attrName>
                        </p:attrNameLst>
                      </p:cBhvr>
                      <p:tavLst>
                        <p:tav tm="0">
                          <p:val>
                            <p:strVal val="#ppt_x"/>
                          </p:val>
                        </p:tav>
                        <p:tav tm="100000">
                          <p:val>
                            <p:strVal val="#ppt_x"/>
                          </p:val>
                        </p:tav>
                      </p:tavLst>
                    </p:anim>
                    <p:anim calcmode="lin" valueType="num">
                      <p:cBhvr>
                        <p:cTn dur="1000" fill="hold"/>
                        <p:tgtEl>
                          <p:spTgt spid="4"/>
                        </p:tgtEl>
                        <p:attrNameLst>
                          <p:attrName>ppt_y</p:attrName>
                        </p:attrNameLst>
                      </p:cBhvr>
                      <p:tavLst>
                        <p:tav tm="0">
                          <p:val>
                            <p:strVal val="#ppt_y+.1"/>
                          </p:val>
                        </p:tav>
                        <p:tav tm="100000">
                          <p:val>
                            <p:strVal val="#ppt_y"/>
                          </p:val>
                        </p:tav>
                      </p:tavLst>
                    </p:anim>
                  </p:childTnLst>
                </p:cTn>
              </p:par>
            </p:tnLst>
          </p:tmpl>
          <p:tmpl lvl="3">
            <p:tnLst>
              <p:par>
                <p:cTn presetID="42" presetClass="entr" presetSubtype="0" fill="hold" nodeType="click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1000"/>
                        <p:tgtEl>
                          <p:spTgt spid="4"/>
                        </p:tgtEl>
                      </p:cBhvr>
                    </p:animEffect>
                    <p:anim calcmode="lin" valueType="num">
                      <p:cBhvr>
                        <p:cTn dur="1000" fill="hold"/>
                        <p:tgtEl>
                          <p:spTgt spid="4"/>
                        </p:tgtEl>
                        <p:attrNameLst>
                          <p:attrName>ppt_x</p:attrName>
                        </p:attrNameLst>
                      </p:cBhvr>
                      <p:tavLst>
                        <p:tav tm="0">
                          <p:val>
                            <p:strVal val="#ppt_x"/>
                          </p:val>
                        </p:tav>
                        <p:tav tm="100000">
                          <p:val>
                            <p:strVal val="#ppt_x"/>
                          </p:val>
                        </p:tav>
                      </p:tavLst>
                    </p:anim>
                    <p:anim calcmode="lin" valueType="num">
                      <p:cBhvr>
                        <p:cTn dur="1000" fill="hold"/>
                        <p:tgtEl>
                          <p:spTgt spid="4"/>
                        </p:tgtEl>
                        <p:attrNameLst>
                          <p:attrName>ppt_y</p:attrName>
                        </p:attrNameLst>
                      </p:cBhvr>
                      <p:tavLst>
                        <p:tav tm="0">
                          <p:val>
                            <p:strVal val="#ppt_y+.1"/>
                          </p:val>
                        </p:tav>
                        <p:tav tm="100000">
                          <p:val>
                            <p:strVal val="#ppt_y"/>
                          </p:val>
                        </p:tav>
                      </p:tavLst>
                    </p:anim>
                  </p:childTnLst>
                </p:cTn>
              </p:par>
            </p:tnLst>
          </p:tmpl>
          <p:tmpl lvl="4">
            <p:tnLst>
              <p:par>
                <p:cTn presetID="42" presetClass="entr" presetSubtype="0" fill="hold" nodeType="click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1000"/>
                        <p:tgtEl>
                          <p:spTgt spid="4"/>
                        </p:tgtEl>
                      </p:cBhvr>
                    </p:animEffect>
                    <p:anim calcmode="lin" valueType="num">
                      <p:cBhvr>
                        <p:cTn dur="1000" fill="hold"/>
                        <p:tgtEl>
                          <p:spTgt spid="4"/>
                        </p:tgtEl>
                        <p:attrNameLst>
                          <p:attrName>ppt_x</p:attrName>
                        </p:attrNameLst>
                      </p:cBhvr>
                      <p:tavLst>
                        <p:tav tm="0">
                          <p:val>
                            <p:strVal val="#ppt_x"/>
                          </p:val>
                        </p:tav>
                        <p:tav tm="100000">
                          <p:val>
                            <p:strVal val="#ppt_x"/>
                          </p:val>
                        </p:tav>
                      </p:tavLst>
                    </p:anim>
                    <p:anim calcmode="lin" valueType="num">
                      <p:cBhvr>
                        <p:cTn dur="1000" fill="hold"/>
                        <p:tgtEl>
                          <p:spTgt spid="4"/>
                        </p:tgtEl>
                        <p:attrNameLst>
                          <p:attrName>ppt_y</p:attrName>
                        </p:attrNameLst>
                      </p:cBhvr>
                      <p:tavLst>
                        <p:tav tm="0">
                          <p:val>
                            <p:strVal val="#ppt_y+.1"/>
                          </p:val>
                        </p:tav>
                        <p:tav tm="100000">
                          <p:val>
                            <p:strVal val="#ppt_y"/>
                          </p:val>
                        </p:tav>
                      </p:tavLst>
                    </p:anim>
                  </p:childTnLst>
                </p:cTn>
              </p:par>
            </p:tnLst>
          </p:tmpl>
          <p:tmpl lvl="5">
            <p:tnLst>
              <p:par>
                <p:cTn presetID="42" presetClass="entr" presetSubtype="0" fill="hold" nodeType="click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1000"/>
                        <p:tgtEl>
                          <p:spTgt spid="4"/>
                        </p:tgtEl>
                      </p:cBhvr>
                    </p:animEffect>
                    <p:anim calcmode="lin" valueType="num">
                      <p:cBhvr>
                        <p:cTn dur="1000" fill="hold"/>
                        <p:tgtEl>
                          <p:spTgt spid="4"/>
                        </p:tgtEl>
                        <p:attrNameLst>
                          <p:attrName>ppt_x</p:attrName>
                        </p:attrNameLst>
                      </p:cBhvr>
                      <p:tavLst>
                        <p:tav tm="0">
                          <p:val>
                            <p:strVal val="#ppt_x"/>
                          </p:val>
                        </p:tav>
                        <p:tav tm="100000">
                          <p:val>
                            <p:strVal val="#ppt_x"/>
                          </p:val>
                        </p:tav>
                      </p:tavLst>
                    </p:anim>
                    <p:anim calcmode="lin" valueType="num">
                      <p:cBhvr>
                        <p:cTn dur="1000" fill="hold"/>
                        <p:tgtEl>
                          <p:spTgt spid="4"/>
                        </p:tgtEl>
                        <p:attrNameLst>
                          <p:attrName>ppt_y</p:attrName>
                        </p:attrNameLst>
                      </p:cBhvr>
                      <p:tavLst>
                        <p:tav tm="0">
                          <p:val>
                            <p:strVal val="#ppt_y+.1"/>
                          </p:val>
                        </p:tav>
                        <p:tav tm="100000">
                          <p:val>
                            <p:strVal val="#ppt_y"/>
                          </p:val>
                        </p:tav>
                      </p:tavLst>
                    </p:anim>
                  </p:childTnLst>
                </p:cTn>
              </p:par>
            </p:tnLst>
          </p:tmpl>
        </p:tmplLst>
      </p:bldP>
      <p:bldP spid="6" grpId="0" build="p">
        <p:tmplLst>
          <p:tmpl lvl="1">
            <p:tnLst>
              <p:par>
                <p:cTn presetID="42" presetClass="entr" presetSubtype="0" fill="hold" nodeType="click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1000"/>
                        <p:tgtEl>
                          <p:spTgt spid="6"/>
                        </p:tgtEl>
                      </p:cBhvr>
                    </p:animEffect>
                    <p:anim calcmode="lin" valueType="num">
                      <p:cBhvr>
                        <p:cTn dur="1000" fill="hold"/>
                        <p:tgtEl>
                          <p:spTgt spid="6"/>
                        </p:tgtEl>
                        <p:attrNameLst>
                          <p:attrName>ppt_x</p:attrName>
                        </p:attrNameLst>
                      </p:cBhvr>
                      <p:tavLst>
                        <p:tav tm="0">
                          <p:val>
                            <p:strVal val="#ppt_x"/>
                          </p:val>
                        </p:tav>
                        <p:tav tm="100000">
                          <p:val>
                            <p:strVal val="#ppt_x"/>
                          </p:val>
                        </p:tav>
                      </p:tavLst>
                    </p:anim>
                    <p:anim calcmode="lin" valueType="num">
                      <p:cBhvr>
                        <p:cTn dur="1000" fill="hold"/>
                        <p:tgtEl>
                          <p:spTgt spid="6"/>
                        </p:tgtEl>
                        <p:attrNameLst>
                          <p:attrName>ppt_y</p:attrName>
                        </p:attrNameLst>
                      </p:cBhvr>
                      <p:tavLst>
                        <p:tav tm="0">
                          <p:val>
                            <p:strVal val="#ppt_y+.1"/>
                          </p:val>
                        </p:tav>
                        <p:tav tm="100000">
                          <p:val>
                            <p:strVal val="#ppt_y"/>
                          </p:val>
                        </p:tav>
                      </p:tavLst>
                    </p:anim>
                  </p:childTnLst>
                </p:cTn>
              </p:par>
            </p:tnLst>
          </p:tmpl>
          <p:tmpl lvl="2">
            <p:tnLst>
              <p:par>
                <p:cTn presetID="42" presetClass="entr" presetSubtype="0" fill="hold" nodeType="with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1000"/>
                        <p:tgtEl>
                          <p:spTgt spid="6"/>
                        </p:tgtEl>
                      </p:cBhvr>
                    </p:animEffect>
                    <p:anim calcmode="lin" valueType="num">
                      <p:cBhvr>
                        <p:cTn dur="1000" fill="hold"/>
                        <p:tgtEl>
                          <p:spTgt spid="6"/>
                        </p:tgtEl>
                        <p:attrNameLst>
                          <p:attrName>ppt_x</p:attrName>
                        </p:attrNameLst>
                      </p:cBhvr>
                      <p:tavLst>
                        <p:tav tm="0">
                          <p:val>
                            <p:strVal val="#ppt_x"/>
                          </p:val>
                        </p:tav>
                        <p:tav tm="100000">
                          <p:val>
                            <p:strVal val="#ppt_x"/>
                          </p:val>
                        </p:tav>
                      </p:tavLst>
                    </p:anim>
                    <p:anim calcmode="lin" valueType="num">
                      <p:cBhvr>
                        <p:cTn dur="1000" fill="hold"/>
                        <p:tgtEl>
                          <p:spTgt spid="6"/>
                        </p:tgtEl>
                        <p:attrNameLst>
                          <p:attrName>ppt_y</p:attrName>
                        </p:attrNameLst>
                      </p:cBhvr>
                      <p:tavLst>
                        <p:tav tm="0">
                          <p:val>
                            <p:strVal val="#ppt_y+.1"/>
                          </p:val>
                        </p:tav>
                        <p:tav tm="100000">
                          <p:val>
                            <p:strVal val="#ppt_y"/>
                          </p:val>
                        </p:tav>
                      </p:tavLst>
                    </p:anim>
                  </p:childTnLst>
                </p:cTn>
              </p:par>
            </p:tnLst>
          </p:tmpl>
          <p:tmpl lvl="3">
            <p:tnLst>
              <p:par>
                <p:cTn presetID="42" presetClass="entr" presetSubtype="0" fill="hold" nodeType="with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1000"/>
                        <p:tgtEl>
                          <p:spTgt spid="6"/>
                        </p:tgtEl>
                      </p:cBhvr>
                    </p:animEffect>
                    <p:anim calcmode="lin" valueType="num">
                      <p:cBhvr>
                        <p:cTn dur="1000" fill="hold"/>
                        <p:tgtEl>
                          <p:spTgt spid="6"/>
                        </p:tgtEl>
                        <p:attrNameLst>
                          <p:attrName>ppt_x</p:attrName>
                        </p:attrNameLst>
                      </p:cBhvr>
                      <p:tavLst>
                        <p:tav tm="0">
                          <p:val>
                            <p:strVal val="#ppt_x"/>
                          </p:val>
                        </p:tav>
                        <p:tav tm="100000">
                          <p:val>
                            <p:strVal val="#ppt_x"/>
                          </p:val>
                        </p:tav>
                      </p:tavLst>
                    </p:anim>
                    <p:anim calcmode="lin" valueType="num">
                      <p:cBhvr>
                        <p:cTn dur="1000" fill="hold"/>
                        <p:tgtEl>
                          <p:spTgt spid="6"/>
                        </p:tgtEl>
                        <p:attrNameLst>
                          <p:attrName>ppt_y</p:attrName>
                        </p:attrNameLst>
                      </p:cBhvr>
                      <p:tavLst>
                        <p:tav tm="0">
                          <p:val>
                            <p:strVal val="#ppt_y+.1"/>
                          </p:val>
                        </p:tav>
                        <p:tav tm="100000">
                          <p:val>
                            <p:strVal val="#ppt_y"/>
                          </p:val>
                        </p:tav>
                      </p:tavLst>
                    </p:anim>
                  </p:childTnLst>
                </p:cTn>
              </p:par>
            </p:tnLst>
          </p:tmpl>
          <p:tmpl lvl="4">
            <p:tnLst>
              <p:par>
                <p:cTn presetID="42" presetClass="entr" presetSubtype="0" fill="hold" nodeType="with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1000"/>
                        <p:tgtEl>
                          <p:spTgt spid="6"/>
                        </p:tgtEl>
                      </p:cBhvr>
                    </p:animEffect>
                    <p:anim calcmode="lin" valueType="num">
                      <p:cBhvr>
                        <p:cTn dur="1000" fill="hold"/>
                        <p:tgtEl>
                          <p:spTgt spid="6"/>
                        </p:tgtEl>
                        <p:attrNameLst>
                          <p:attrName>ppt_x</p:attrName>
                        </p:attrNameLst>
                      </p:cBhvr>
                      <p:tavLst>
                        <p:tav tm="0">
                          <p:val>
                            <p:strVal val="#ppt_x"/>
                          </p:val>
                        </p:tav>
                        <p:tav tm="100000">
                          <p:val>
                            <p:strVal val="#ppt_x"/>
                          </p:val>
                        </p:tav>
                      </p:tavLst>
                    </p:anim>
                    <p:anim calcmode="lin" valueType="num">
                      <p:cBhvr>
                        <p:cTn dur="1000" fill="hold"/>
                        <p:tgtEl>
                          <p:spTgt spid="6"/>
                        </p:tgtEl>
                        <p:attrNameLst>
                          <p:attrName>ppt_y</p:attrName>
                        </p:attrNameLst>
                      </p:cBhvr>
                      <p:tavLst>
                        <p:tav tm="0">
                          <p:val>
                            <p:strVal val="#ppt_y+.1"/>
                          </p:val>
                        </p:tav>
                        <p:tav tm="100000">
                          <p:val>
                            <p:strVal val="#ppt_y"/>
                          </p:val>
                        </p:tav>
                      </p:tavLst>
                    </p:anim>
                  </p:childTnLst>
                </p:cTn>
              </p:par>
            </p:tnLst>
          </p:tmpl>
          <p:tmpl lvl="5">
            <p:tnLst>
              <p:par>
                <p:cTn presetID="42" presetClass="entr" presetSubtype="0" fill="hold" nodeType="with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1000"/>
                        <p:tgtEl>
                          <p:spTgt spid="6"/>
                        </p:tgtEl>
                      </p:cBhvr>
                    </p:animEffect>
                    <p:anim calcmode="lin" valueType="num">
                      <p:cBhvr>
                        <p:cTn dur="1000" fill="hold"/>
                        <p:tgtEl>
                          <p:spTgt spid="6"/>
                        </p:tgtEl>
                        <p:attrNameLst>
                          <p:attrName>ppt_x</p:attrName>
                        </p:attrNameLst>
                      </p:cBhvr>
                      <p:tavLst>
                        <p:tav tm="0">
                          <p:val>
                            <p:strVal val="#ppt_x"/>
                          </p:val>
                        </p:tav>
                        <p:tav tm="100000">
                          <p:val>
                            <p:strVal val="#ppt_x"/>
                          </p:val>
                        </p:tav>
                      </p:tavLst>
                    </p:anim>
                    <p:anim calcmode="lin" valueType="num">
                      <p:cBhvr>
                        <p:cTn dur="1000" fill="hold"/>
                        <p:tgtEl>
                          <p:spTgt spid="6"/>
                        </p:tgtEl>
                        <p:attrNameLst>
                          <p:attrName>ppt_y</p:attrName>
                        </p:attrNameLst>
                      </p:cBhvr>
                      <p:tavLst>
                        <p:tav tm="0">
                          <p:val>
                            <p:strVal val="#ppt_y+.1"/>
                          </p:val>
                        </p:tav>
                        <p:tav tm="100000">
                          <p:val>
                            <p:strVal val="#ppt_y"/>
                          </p:val>
                        </p:tav>
                      </p:tavLst>
                    </p:anim>
                  </p:childTnLst>
                </p:cTn>
              </p:par>
            </p:tnLst>
          </p:tmpl>
        </p:tmplLst>
      </p:bldP>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GB"/>
              <a:t>Click to edit Master title style</a:t>
            </a:r>
            <a:endParaRPr lang="en-US"/>
          </a:p>
        </p:txBody>
      </p:sp>
      <p:sp>
        <p:nvSpPr>
          <p:cNvPr id="3" name="SmartArt Placeholder 2"/>
          <p:cNvSpPr>
            <a:spLocks noGrp="1"/>
          </p:cNvSpPr>
          <p:nvPr>
            <p:ph type="dgm" idx="1"/>
          </p:nvPr>
        </p:nvSpPr>
        <p:spPr>
          <a:xfrm>
            <a:off x="609600" y="1600201"/>
            <a:ext cx="10972800" cy="4525963"/>
          </a:xfrm>
        </p:spPr>
        <p:txBody>
          <a:bodyPr/>
          <a:lstStyle/>
          <a:p>
            <a:pPr lvl="0"/>
            <a:endParaRPr lang="en-US" noProof="0"/>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70B00EBF-1C4D-465A-AA0F-373572ACACB3}" type="slidenum">
              <a:rPr lang="en-GB" altLang="en-US"/>
              <a:pPr>
                <a:defRPr/>
              </a:pPr>
              <a:t>‹#›</a:t>
            </a:fld>
            <a:endParaRPr lang="en-GB" altLang="en-US"/>
          </a:p>
        </p:txBody>
      </p:sp>
    </p:spTree>
    <p:extLst>
      <p:ext uri="{BB962C8B-B14F-4D97-AF65-F5344CB8AC3E}">
        <p14:creationId xmlns:p14="http://schemas.microsoft.com/office/powerpoint/2010/main" val="4043462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nodePh="1">
                                  <p:stCondLst>
                                    <p:cond delay="0"/>
                                  </p:stCondLst>
                                  <p:endCondLst>
                                    <p:cond evt="begin" delay="0">
                                      <p:tn val="5"/>
                                    </p:cond>
                                  </p:end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solidFill>
                  <a:schemeClr val="tx1"/>
                </a:solidFill>
              </a:defRPr>
            </a:lvl1pPr>
          </a:lstStyle>
          <a:p>
            <a:r>
              <a:rPr lang="en-GB"/>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6F44B119-B320-4C20-86E8-CE8C61C3B55F}" type="slidenum">
              <a:rPr lang="en-GB" altLang="en-US"/>
              <a:pPr>
                <a:defRPr/>
              </a:pPr>
              <a:t>‹#›</a:t>
            </a:fld>
            <a:endParaRPr lang="en-GB" altLang="en-US"/>
          </a:p>
        </p:txBody>
      </p:sp>
    </p:spTree>
    <p:extLst>
      <p:ext uri="{BB962C8B-B14F-4D97-AF65-F5344CB8AC3E}">
        <p14:creationId xmlns:p14="http://schemas.microsoft.com/office/powerpoint/2010/main" val="1933157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4">
                                            <p:txEl>
                                              <p:pRg st="0" end="0"/>
                                            </p:txEl>
                                          </p:spTgt>
                                        </p:tgtEl>
                                        <p:attrNameLst>
                                          <p:attrName>style.visibility</p:attrName>
                                        </p:attrNameLst>
                                      </p:cBhvr>
                                      <p:to>
                                        <p:strVal val="visible"/>
                                      </p:to>
                                    </p:set>
                                    <p:animEffect transition="in" filter="fade">
                                      <p:cBhvr>
                                        <p:cTn id="42" dur="1000"/>
                                        <p:tgtEl>
                                          <p:spTgt spid="4">
                                            <p:txEl>
                                              <p:pRg st="0" end="0"/>
                                            </p:txEl>
                                          </p:spTgt>
                                        </p:tgtEl>
                                      </p:cBhvr>
                                    </p:animEffect>
                                    <p:anim calcmode="lin" valueType="num">
                                      <p:cBhvr>
                                        <p:cTn id="43"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0" end="0"/>
                                            </p:txEl>
                                          </p:spTgt>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
                                            <p:txEl>
                                              <p:pRg st="1" end="1"/>
                                            </p:txEl>
                                          </p:spTgt>
                                        </p:tgtEl>
                                        <p:attrNameLst>
                                          <p:attrName>style.visibility</p:attrName>
                                        </p:attrNameLst>
                                      </p:cBhvr>
                                      <p:to>
                                        <p:strVal val="visible"/>
                                      </p:to>
                                    </p:set>
                                    <p:animEffect transition="in" filter="fade">
                                      <p:cBhvr>
                                        <p:cTn id="47" dur="1000"/>
                                        <p:tgtEl>
                                          <p:spTgt spid="4">
                                            <p:txEl>
                                              <p:pRg st="1" end="1"/>
                                            </p:txEl>
                                          </p:spTgt>
                                        </p:tgtEl>
                                      </p:cBhvr>
                                    </p:animEffect>
                                    <p:anim calcmode="lin" valueType="num">
                                      <p:cBhvr>
                                        <p:cTn id="48"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49" dur="1000" fill="hold"/>
                                        <p:tgtEl>
                                          <p:spTgt spid="4">
                                            <p:txEl>
                                              <p:pRg st="1" end="1"/>
                                            </p:txEl>
                                          </p:spTgt>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4">
                                            <p:txEl>
                                              <p:pRg st="2" end="2"/>
                                            </p:txEl>
                                          </p:spTgt>
                                        </p:tgtEl>
                                        <p:attrNameLst>
                                          <p:attrName>style.visibility</p:attrName>
                                        </p:attrNameLst>
                                      </p:cBhvr>
                                      <p:to>
                                        <p:strVal val="visible"/>
                                      </p:to>
                                    </p:set>
                                    <p:animEffect transition="in" filter="fade">
                                      <p:cBhvr>
                                        <p:cTn id="52" dur="1000"/>
                                        <p:tgtEl>
                                          <p:spTgt spid="4">
                                            <p:txEl>
                                              <p:pRg st="2" end="2"/>
                                            </p:txEl>
                                          </p:spTgt>
                                        </p:tgtEl>
                                      </p:cBhvr>
                                    </p:animEffect>
                                    <p:anim calcmode="lin" valueType="num">
                                      <p:cBhvr>
                                        <p:cTn id="53"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54" dur="1000" fill="hold"/>
                                        <p:tgtEl>
                                          <p:spTgt spid="4">
                                            <p:txEl>
                                              <p:pRg st="2" end="2"/>
                                            </p:txEl>
                                          </p:spTgt>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
                                            <p:txEl>
                                              <p:pRg st="3" end="3"/>
                                            </p:txEl>
                                          </p:spTgt>
                                        </p:tgtEl>
                                        <p:attrNameLst>
                                          <p:attrName>style.visibility</p:attrName>
                                        </p:attrNameLst>
                                      </p:cBhvr>
                                      <p:to>
                                        <p:strVal val="visible"/>
                                      </p:to>
                                    </p:set>
                                    <p:animEffect transition="in" filter="fade">
                                      <p:cBhvr>
                                        <p:cTn id="57" dur="1000"/>
                                        <p:tgtEl>
                                          <p:spTgt spid="4">
                                            <p:txEl>
                                              <p:pRg st="3" end="3"/>
                                            </p:txEl>
                                          </p:spTgt>
                                        </p:tgtEl>
                                      </p:cBhvr>
                                    </p:animEffect>
                                    <p:anim calcmode="lin" valueType="num">
                                      <p:cBhvr>
                                        <p:cTn id="58"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59" dur="1000" fill="hold"/>
                                        <p:tgtEl>
                                          <p:spTgt spid="4">
                                            <p:txEl>
                                              <p:pRg st="3" end="3"/>
                                            </p:txEl>
                                          </p:spTgt>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4">
                                            <p:txEl>
                                              <p:pRg st="4" end="4"/>
                                            </p:txEl>
                                          </p:spTgt>
                                        </p:tgtEl>
                                        <p:attrNameLst>
                                          <p:attrName>style.visibility</p:attrName>
                                        </p:attrNameLst>
                                      </p:cBhvr>
                                      <p:to>
                                        <p:strVal val="visible"/>
                                      </p:to>
                                    </p:set>
                                    <p:animEffect transition="in" filter="fade">
                                      <p:cBhvr>
                                        <p:cTn id="62" dur="1000"/>
                                        <p:tgtEl>
                                          <p:spTgt spid="4">
                                            <p:txEl>
                                              <p:pRg st="4" end="4"/>
                                            </p:txEl>
                                          </p:spTgt>
                                        </p:tgtEl>
                                      </p:cBhvr>
                                    </p:animEffect>
                                    <p:anim calcmode="lin" valueType="num">
                                      <p:cBhvr>
                                        <p:cTn id="63"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64"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tmplLst>
          <p:tmpl lvl="1">
            <p:tnLst>
              <p:par>
                <p:cTn presetID="42"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2">
            <p:tnLst>
              <p:par>
                <p:cTn presetID="42"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3">
            <p:tnLst>
              <p:par>
                <p:cTn presetID="42"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4">
            <p:tnLst>
              <p:par>
                <p:cTn presetID="42"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5">
            <p:tnLst>
              <p:par>
                <p:cTn presetID="42"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P spid="4" grpId="0" build="p">
        <p:tmplLst>
          <p:tmpl lvl="1">
            <p:tnLst>
              <p:par>
                <p:cTn presetID="42" presetClass="entr" presetSubtype="0" fill="hold" nodeType="click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1000"/>
                        <p:tgtEl>
                          <p:spTgt spid="4"/>
                        </p:tgtEl>
                      </p:cBhvr>
                    </p:animEffect>
                    <p:anim calcmode="lin" valueType="num">
                      <p:cBhvr>
                        <p:cTn dur="1000" fill="hold"/>
                        <p:tgtEl>
                          <p:spTgt spid="4"/>
                        </p:tgtEl>
                        <p:attrNameLst>
                          <p:attrName>ppt_x</p:attrName>
                        </p:attrNameLst>
                      </p:cBhvr>
                      <p:tavLst>
                        <p:tav tm="0">
                          <p:val>
                            <p:strVal val="#ppt_x"/>
                          </p:val>
                        </p:tav>
                        <p:tav tm="100000">
                          <p:val>
                            <p:strVal val="#ppt_x"/>
                          </p:val>
                        </p:tav>
                      </p:tavLst>
                    </p:anim>
                    <p:anim calcmode="lin" valueType="num">
                      <p:cBhvr>
                        <p:cTn dur="1000" fill="hold"/>
                        <p:tgtEl>
                          <p:spTgt spid="4"/>
                        </p:tgtEl>
                        <p:attrNameLst>
                          <p:attrName>ppt_y</p:attrName>
                        </p:attrNameLst>
                      </p:cBhvr>
                      <p:tavLst>
                        <p:tav tm="0">
                          <p:val>
                            <p:strVal val="#ppt_y+.1"/>
                          </p:val>
                        </p:tav>
                        <p:tav tm="100000">
                          <p:val>
                            <p:strVal val="#ppt_y"/>
                          </p:val>
                        </p:tav>
                      </p:tavLst>
                    </p:anim>
                  </p:childTnLst>
                </p:cTn>
              </p:par>
            </p:tnLst>
          </p:tmpl>
          <p:tmpl lvl="2">
            <p:tnLst>
              <p:par>
                <p:cTn presetID="42"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1000"/>
                        <p:tgtEl>
                          <p:spTgt spid="4"/>
                        </p:tgtEl>
                      </p:cBhvr>
                    </p:animEffect>
                    <p:anim calcmode="lin" valueType="num">
                      <p:cBhvr>
                        <p:cTn dur="1000" fill="hold"/>
                        <p:tgtEl>
                          <p:spTgt spid="4"/>
                        </p:tgtEl>
                        <p:attrNameLst>
                          <p:attrName>ppt_x</p:attrName>
                        </p:attrNameLst>
                      </p:cBhvr>
                      <p:tavLst>
                        <p:tav tm="0">
                          <p:val>
                            <p:strVal val="#ppt_x"/>
                          </p:val>
                        </p:tav>
                        <p:tav tm="100000">
                          <p:val>
                            <p:strVal val="#ppt_x"/>
                          </p:val>
                        </p:tav>
                      </p:tavLst>
                    </p:anim>
                    <p:anim calcmode="lin" valueType="num">
                      <p:cBhvr>
                        <p:cTn dur="1000" fill="hold"/>
                        <p:tgtEl>
                          <p:spTgt spid="4"/>
                        </p:tgtEl>
                        <p:attrNameLst>
                          <p:attrName>ppt_y</p:attrName>
                        </p:attrNameLst>
                      </p:cBhvr>
                      <p:tavLst>
                        <p:tav tm="0">
                          <p:val>
                            <p:strVal val="#ppt_y+.1"/>
                          </p:val>
                        </p:tav>
                        <p:tav tm="100000">
                          <p:val>
                            <p:strVal val="#ppt_y"/>
                          </p:val>
                        </p:tav>
                      </p:tavLst>
                    </p:anim>
                  </p:childTnLst>
                </p:cTn>
              </p:par>
            </p:tnLst>
          </p:tmpl>
          <p:tmpl lvl="3">
            <p:tnLst>
              <p:par>
                <p:cTn presetID="42"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1000"/>
                        <p:tgtEl>
                          <p:spTgt spid="4"/>
                        </p:tgtEl>
                      </p:cBhvr>
                    </p:animEffect>
                    <p:anim calcmode="lin" valueType="num">
                      <p:cBhvr>
                        <p:cTn dur="1000" fill="hold"/>
                        <p:tgtEl>
                          <p:spTgt spid="4"/>
                        </p:tgtEl>
                        <p:attrNameLst>
                          <p:attrName>ppt_x</p:attrName>
                        </p:attrNameLst>
                      </p:cBhvr>
                      <p:tavLst>
                        <p:tav tm="0">
                          <p:val>
                            <p:strVal val="#ppt_x"/>
                          </p:val>
                        </p:tav>
                        <p:tav tm="100000">
                          <p:val>
                            <p:strVal val="#ppt_x"/>
                          </p:val>
                        </p:tav>
                      </p:tavLst>
                    </p:anim>
                    <p:anim calcmode="lin" valueType="num">
                      <p:cBhvr>
                        <p:cTn dur="1000" fill="hold"/>
                        <p:tgtEl>
                          <p:spTgt spid="4"/>
                        </p:tgtEl>
                        <p:attrNameLst>
                          <p:attrName>ppt_y</p:attrName>
                        </p:attrNameLst>
                      </p:cBhvr>
                      <p:tavLst>
                        <p:tav tm="0">
                          <p:val>
                            <p:strVal val="#ppt_y+.1"/>
                          </p:val>
                        </p:tav>
                        <p:tav tm="100000">
                          <p:val>
                            <p:strVal val="#ppt_y"/>
                          </p:val>
                        </p:tav>
                      </p:tavLst>
                    </p:anim>
                  </p:childTnLst>
                </p:cTn>
              </p:par>
            </p:tnLst>
          </p:tmpl>
          <p:tmpl lvl="4">
            <p:tnLst>
              <p:par>
                <p:cTn presetID="42"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1000"/>
                        <p:tgtEl>
                          <p:spTgt spid="4"/>
                        </p:tgtEl>
                      </p:cBhvr>
                    </p:animEffect>
                    <p:anim calcmode="lin" valueType="num">
                      <p:cBhvr>
                        <p:cTn dur="1000" fill="hold"/>
                        <p:tgtEl>
                          <p:spTgt spid="4"/>
                        </p:tgtEl>
                        <p:attrNameLst>
                          <p:attrName>ppt_x</p:attrName>
                        </p:attrNameLst>
                      </p:cBhvr>
                      <p:tavLst>
                        <p:tav tm="0">
                          <p:val>
                            <p:strVal val="#ppt_x"/>
                          </p:val>
                        </p:tav>
                        <p:tav tm="100000">
                          <p:val>
                            <p:strVal val="#ppt_x"/>
                          </p:val>
                        </p:tav>
                      </p:tavLst>
                    </p:anim>
                    <p:anim calcmode="lin" valueType="num">
                      <p:cBhvr>
                        <p:cTn dur="1000" fill="hold"/>
                        <p:tgtEl>
                          <p:spTgt spid="4"/>
                        </p:tgtEl>
                        <p:attrNameLst>
                          <p:attrName>ppt_y</p:attrName>
                        </p:attrNameLst>
                      </p:cBhvr>
                      <p:tavLst>
                        <p:tav tm="0">
                          <p:val>
                            <p:strVal val="#ppt_y+.1"/>
                          </p:val>
                        </p:tav>
                        <p:tav tm="100000">
                          <p:val>
                            <p:strVal val="#ppt_y"/>
                          </p:val>
                        </p:tav>
                      </p:tavLst>
                    </p:anim>
                  </p:childTnLst>
                </p:cTn>
              </p:par>
            </p:tnLst>
          </p:tmpl>
          <p:tmpl lvl="5">
            <p:tnLst>
              <p:par>
                <p:cTn presetID="42"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1000"/>
                        <p:tgtEl>
                          <p:spTgt spid="4"/>
                        </p:tgtEl>
                      </p:cBhvr>
                    </p:animEffect>
                    <p:anim calcmode="lin" valueType="num">
                      <p:cBhvr>
                        <p:cTn dur="1000" fill="hold"/>
                        <p:tgtEl>
                          <p:spTgt spid="4"/>
                        </p:tgtEl>
                        <p:attrNameLst>
                          <p:attrName>ppt_x</p:attrName>
                        </p:attrNameLst>
                      </p:cBhvr>
                      <p:tavLst>
                        <p:tav tm="0">
                          <p:val>
                            <p:strVal val="#ppt_x"/>
                          </p:val>
                        </p:tav>
                        <p:tav tm="100000">
                          <p:val>
                            <p:strVal val="#ppt_x"/>
                          </p:val>
                        </p:tav>
                      </p:tavLst>
                    </p:anim>
                    <p:anim calcmode="lin" valueType="num">
                      <p:cBhvr>
                        <p:cTn dur="1000" fill="hold"/>
                        <p:tgtEl>
                          <p:spTgt spid="4"/>
                        </p:tgtEl>
                        <p:attrNameLst>
                          <p:attrName>ppt_y</p:attrName>
                        </p:attrNameLst>
                      </p:cBhvr>
                      <p:tavLst>
                        <p:tav tm="0">
                          <p:val>
                            <p:strVal val="#ppt_y+.1"/>
                          </p:val>
                        </p:tav>
                        <p:tav tm="100000">
                          <p:val>
                            <p:strVal val="#ppt_y"/>
                          </p:val>
                        </p:tav>
                      </p:tavLst>
                    </p:anim>
                  </p:childTnLst>
                </p:cTn>
              </p:par>
            </p:tnLst>
          </p:tmpl>
        </p:tmplLst>
      </p:bldP>
    </p:bldLst>
  </p:timing>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F19B6F9-87B6-4210-A100-6416DEC379F2}" type="datetimeFigureOut">
              <a:rPr lang="en-GB" smtClean="0"/>
              <a:t>01/10/2019</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220E7C1-D9B2-4EDE-8F21-FE92C8EE1436}" type="slidenum">
              <a:rPr lang="en-GB" smtClean="0"/>
              <a:t>‹#›</a:t>
            </a:fld>
            <a:endParaRPr lang="en-GB"/>
          </a:p>
        </p:txBody>
      </p:sp>
    </p:spTree>
    <p:extLst>
      <p:ext uri="{BB962C8B-B14F-4D97-AF65-F5344CB8AC3E}">
        <p14:creationId xmlns:p14="http://schemas.microsoft.com/office/powerpoint/2010/main" val="601495925"/>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710" r:id="rId6"/>
    <p:sldLayoutId id="2147483711" r:id="rId7"/>
  </p:sldLayoutIdLst>
  <p:txStyles>
    <p:titleStyle>
      <a:lvl1pPr algn="l" defTabSz="457200" rtl="0" eaLnBrk="1" latinLnBrk="0" hangingPunct="1">
        <a:spcBef>
          <a:spcPct val="0"/>
        </a:spcBef>
        <a:buNone/>
        <a:defRPr sz="36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mailto:p.doyle@uwtsd.ac.uk"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3" Type="http://schemas.openxmlformats.org/officeDocument/2006/relationships/hyperlink" Target="https://www.youtube.com/watch?v=8g1CuL6-cQ0" TargetMode="External"/><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3.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15.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hyperlink" Target="http://www.policyexchange.org.uk/images/libimages/136.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04F336-729D-4437-A3B6-92781AF0004B}"/>
              </a:ext>
            </a:extLst>
          </p:cNvPr>
          <p:cNvSpPr>
            <a:spLocks noGrp="1"/>
          </p:cNvSpPr>
          <p:nvPr>
            <p:ph type="ctrTitle"/>
          </p:nvPr>
        </p:nvSpPr>
        <p:spPr/>
        <p:txBody>
          <a:bodyPr/>
          <a:lstStyle/>
          <a:p>
            <a:r>
              <a:rPr lang="en-GB"/>
              <a:t>General Information &amp; Ground Rules</a:t>
            </a:r>
          </a:p>
        </p:txBody>
      </p:sp>
      <p:sp>
        <p:nvSpPr>
          <p:cNvPr id="3" name="Subtitle 2">
            <a:extLst>
              <a:ext uri="{FF2B5EF4-FFF2-40B4-BE49-F238E27FC236}">
                <a16:creationId xmlns:a16="http://schemas.microsoft.com/office/drawing/2014/main" id="{784A487F-63F6-47A0-B90A-2D345AEA3326}"/>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35409160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94FE12-0FF2-49F5-9BED-994BA1644280}"/>
              </a:ext>
            </a:extLst>
          </p:cNvPr>
          <p:cNvSpPr>
            <a:spLocks noGrp="1"/>
          </p:cNvSpPr>
          <p:nvPr>
            <p:ph type="title"/>
          </p:nvPr>
        </p:nvSpPr>
        <p:spPr/>
        <p:txBody>
          <a:bodyPr/>
          <a:lstStyle/>
          <a:p>
            <a:r>
              <a:rPr lang="en-GB"/>
              <a:t>General Information</a:t>
            </a:r>
          </a:p>
        </p:txBody>
      </p:sp>
      <p:sp>
        <p:nvSpPr>
          <p:cNvPr id="3" name="Content Placeholder 2">
            <a:extLst>
              <a:ext uri="{FF2B5EF4-FFF2-40B4-BE49-F238E27FC236}">
                <a16:creationId xmlns:a16="http://schemas.microsoft.com/office/drawing/2014/main" id="{BA8FE66E-1D78-4FB1-9A61-440074C1F990}"/>
              </a:ext>
            </a:extLst>
          </p:cNvPr>
          <p:cNvSpPr>
            <a:spLocks noGrp="1"/>
          </p:cNvSpPr>
          <p:nvPr>
            <p:ph idx="1"/>
          </p:nvPr>
        </p:nvSpPr>
        <p:spPr/>
        <p:txBody>
          <a:bodyPr vert="horz" lIns="91440" tIns="45720" rIns="91440" bIns="45720" rtlCol="0" anchor="t">
            <a:normAutofit/>
          </a:bodyPr>
          <a:lstStyle/>
          <a:p>
            <a:pPr marL="0" indent="0" algn="ctr">
              <a:buNone/>
            </a:pPr>
            <a:r>
              <a:rPr lang="en-GB" sz="2400" b="1">
                <a:solidFill>
                  <a:srgbClr val="FF0000"/>
                </a:solidFill>
              </a:rPr>
              <a:t>Your Lectures are 1 hour in duration, this is the time allocated and the actual length may vary but won't exceed 1hour</a:t>
            </a:r>
          </a:p>
          <a:p>
            <a:pPr marL="0" indent="0" algn="ctr">
              <a:buNone/>
            </a:pPr>
            <a:endParaRPr lang="en-GB" sz="2400" b="1">
              <a:solidFill>
                <a:srgbClr val="FF0000"/>
              </a:solidFill>
            </a:endParaRPr>
          </a:p>
          <a:p>
            <a:pPr marL="0" indent="0" algn="ctr">
              <a:buNone/>
            </a:pPr>
            <a:r>
              <a:rPr lang="en-GB" sz="2400" b="1">
                <a:solidFill>
                  <a:srgbClr val="FF0000"/>
                </a:solidFill>
              </a:rPr>
              <a:t>For any 2 hour sessions there will be a 10 minute comfort break</a:t>
            </a:r>
          </a:p>
        </p:txBody>
      </p:sp>
    </p:spTree>
    <p:extLst>
      <p:ext uri="{BB962C8B-B14F-4D97-AF65-F5344CB8AC3E}">
        <p14:creationId xmlns:p14="http://schemas.microsoft.com/office/powerpoint/2010/main" val="23931880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41C81B-18C1-4115-8D1F-1E795EEC89AE}"/>
              </a:ext>
            </a:extLst>
          </p:cNvPr>
          <p:cNvSpPr>
            <a:spLocks noGrp="1"/>
          </p:cNvSpPr>
          <p:nvPr>
            <p:ph type="title"/>
          </p:nvPr>
        </p:nvSpPr>
        <p:spPr/>
        <p:txBody>
          <a:bodyPr/>
          <a:lstStyle/>
          <a:p>
            <a:r>
              <a:rPr lang="en-GB"/>
              <a:t>General Information</a:t>
            </a:r>
          </a:p>
        </p:txBody>
      </p:sp>
      <p:sp>
        <p:nvSpPr>
          <p:cNvPr id="3" name="Content Placeholder 2">
            <a:extLst>
              <a:ext uri="{FF2B5EF4-FFF2-40B4-BE49-F238E27FC236}">
                <a16:creationId xmlns:a16="http://schemas.microsoft.com/office/drawing/2014/main" id="{1A2944DD-FF16-4711-B8A7-8A20C51EA44B}"/>
              </a:ext>
            </a:extLst>
          </p:cNvPr>
          <p:cNvSpPr>
            <a:spLocks noGrp="1"/>
          </p:cNvSpPr>
          <p:nvPr>
            <p:ph idx="1"/>
          </p:nvPr>
        </p:nvSpPr>
        <p:spPr/>
        <p:txBody>
          <a:bodyPr>
            <a:normAutofit/>
          </a:bodyPr>
          <a:lstStyle/>
          <a:p>
            <a:pPr marL="0" indent="0" algn="ctr">
              <a:buNone/>
            </a:pPr>
            <a:r>
              <a:rPr lang="en-GB" sz="2400" b="1">
                <a:solidFill>
                  <a:srgbClr val="FF0000"/>
                </a:solidFill>
              </a:rPr>
              <a:t>Your tutorials will also last 1 hour, once again these are the maximums and this may vary</a:t>
            </a:r>
          </a:p>
          <a:p>
            <a:pPr marL="0" indent="0" algn="ctr">
              <a:buNone/>
            </a:pPr>
            <a:endParaRPr lang="en-GB" sz="2400" b="1">
              <a:solidFill>
                <a:srgbClr val="FF0000"/>
              </a:solidFill>
            </a:endParaRPr>
          </a:p>
          <a:p>
            <a:pPr marL="0" indent="0" algn="ctr">
              <a:buNone/>
            </a:pPr>
            <a:r>
              <a:rPr lang="en-GB" sz="2400" b="1">
                <a:solidFill>
                  <a:srgbClr val="FF0000"/>
                </a:solidFill>
              </a:rPr>
              <a:t>Again longer sessions will have a 10 minute comfort break</a:t>
            </a:r>
          </a:p>
        </p:txBody>
      </p:sp>
    </p:spTree>
    <p:extLst>
      <p:ext uri="{BB962C8B-B14F-4D97-AF65-F5344CB8AC3E}">
        <p14:creationId xmlns:p14="http://schemas.microsoft.com/office/powerpoint/2010/main" val="24444131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310289-5132-41C0-B87D-72DF65B0A186}"/>
              </a:ext>
            </a:extLst>
          </p:cNvPr>
          <p:cNvSpPr>
            <a:spLocks noGrp="1"/>
          </p:cNvSpPr>
          <p:nvPr>
            <p:ph type="title"/>
          </p:nvPr>
        </p:nvSpPr>
        <p:spPr/>
        <p:txBody>
          <a:bodyPr/>
          <a:lstStyle/>
          <a:p>
            <a:r>
              <a:rPr lang="en-GB"/>
              <a:t>General Information</a:t>
            </a:r>
          </a:p>
        </p:txBody>
      </p:sp>
      <p:sp>
        <p:nvSpPr>
          <p:cNvPr id="3" name="Content Placeholder 2">
            <a:extLst>
              <a:ext uri="{FF2B5EF4-FFF2-40B4-BE49-F238E27FC236}">
                <a16:creationId xmlns:a16="http://schemas.microsoft.com/office/drawing/2014/main" id="{1EAA12DC-05E7-40F3-BACA-6094F15F84E6}"/>
              </a:ext>
            </a:extLst>
          </p:cNvPr>
          <p:cNvSpPr>
            <a:spLocks noGrp="1"/>
          </p:cNvSpPr>
          <p:nvPr>
            <p:ph idx="1"/>
          </p:nvPr>
        </p:nvSpPr>
        <p:spPr/>
        <p:txBody>
          <a:bodyPr vert="horz" lIns="91440" tIns="45720" rIns="91440" bIns="45720" rtlCol="0" anchor="t">
            <a:normAutofit/>
          </a:bodyPr>
          <a:lstStyle/>
          <a:p>
            <a:pPr marL="0" indent="0" algn="ctr">
              <a:buNone/>
            </a:pPr>
            <a:r>
              <a:rPr lang="en-GB" sz="2400" b="1">
                <a:solidFill>
                  <a:srgbClr val="FF0000"/>
                </a:solidFill>
              </a:rPr>
              <a:t>Tutorials will be a mixture of taught sessions, library work and student research, this may include library sessions</a:t>
            </a:r>
          </a:p>
          <a:p>
            <a:pPr marL="0" indent="0" algn="ctr">
              <a:buNone/>
            </a:pPr>
            <a:endParaRPr lang="en-GB" sz="2400" b="1">
              <a:solidFill>
                <a:srgbClr val="FF0000"/>
              </a:solidFill>
            </a:endParaRPr>
          </a:p>
          <a:p>
            <a:pPr marL="0" indent="0" algn="ctr">
              <a:buNone/>
            </a:pPr>
            <a:r>
              <a:rPr lang="en-GB" sz="2400" b="1">
                <a:solidFill>
                  <a:srgbClr val="FF0000"/>
                </a:solidFill>
              </a:rPr>
              <a:t>Tomorrow &amp; Week 5 of your module will involve library based tutorial in order for me to be available to you for assignment preparation</a:t>
            </a:r>
          </a:p>
        </p:txBody>
      </p:sp>
    </p:spTree>
    <p:extLst>
      <p:ext uri="{BB962C8B-B14F-4D97-AF65-F5344CB8AC3E}">
        <p14:creationId xmlns:p14="http://schemas.microsoft.com/office/powerpoint/2010/main" val="6919952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518B33-468C-40A0-980E-35AD4DCE29E1}"/>
              </a:ext>
            </a:extLst>
          </p:cNvPr>
          <p:cNvSpPr>
            <a:spLocks noGrp="1"/>
          </p:cNvSpPr>
          <p:nvPr>
            <p:ph type="title"/>
          </p:nvPr>
        </p:nvSpPr>
        <p:spPr/>
        <p:txBody>
          <a:bodyPr/>
          <a:lstStyle/>
          <a:p>
            <a:pPr algn="ctr"/>
            <a:r>
              <a:rPr lang="en-GB"/>
              <a:t>My availability to you?</a:t>
            </a:r>
          </a:p>
        </p:txBody>
      </p:sp>
      <p:sp>
        <p:nvSpPr>
          <p:cNvPr id="3" name="Content Placeholder 2">
            <a:extLst>
              <a:ext uri="{FF2B5EF4-FFF2-40B4-BE49-F238E27FC236}">
                <a16:creationId xmlns:a16="http://schemas.microsoft.com/office/drawing/2014/main" id="{E36EBCCB-C8A3-48A1-B454-4660E8739308}"/>
              </a:ext>
            </a:extLst>
          </p:cNvPr>
          <p:cNvSpPr>
            <a:spLocks noGrp="1"/>
          </p:cNvSpPr>
          <p:nvPr>
            <p:ph idx="1"/>
          </p:nvPr>
        </p:nvSpPr>
        <p:spPr/>
        <p:txBody>
          <a:bodyPr>
            <a:normAutofit/>
          </a:bodyPr>
          <a:lstStyle/>
          <a:p>
            <a:pPr marL="0" indent="0" algn="ctr">
              <a:buNone/>
            </a:pPr>
            <a:endParaRPr lang="en-GB" sz="2400" b="1">
              <a:solidFill>
                <a:srgbClr val="FF0000"/>
              </a:solidFill>
            </a:endParaRPr>
          </a:p>
          <a:p>
            <a:pPr marL="0" indent="0" algn="ctr">
              <a:buNone/>
            </a:pPr>
            <a:endParaRPr lang="en-GB" sz="2400" b="1">
              <a:solidFill>
                <a:srgbClr val="FF0000"/>
              </a:solidFill>
            </a:endParaRPr>
          </a:p>
          <a:p>
            <a:pPr marL="0" indent="0" algn="ctr">
              <a:buNone/>
            </a:pPr>
            <a:r>
              <a:rPr lang="en-GB" sz="2400" b="1">
                <a:solidFill>
                  <a:srgbClr val="FF0000"/>
                </a:solidFill>
              </a:rPr>
              <a:t>I am available to help, advise and assist you with your studies, however please note:</a:t>
            </a:r>
          </a:p>
        </p:txBody>
      </p:sp>
    </p:spTree>
    <p:extLst>
      <p:ext uri="{BB962C8B-B14F-4D97-AF65-F5344CB8AC3E}">
        <p14:creationId xmlns:p14="http://schemas.microsoft.com/office/powerpoint/2010/main" val="22105341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D161EB-A83C-4A40-BEF5-D6D37ACEF53E}"/>
              </a:ext>
            </a:extLst>
          </p:cNvPr>
          <p:cNvSpPr>
            <a:spLocks noGrp="1"/>
          </p:cNvSpPr>
          <p:nvPr>
            <p:ph type="title"/>
          </p:nvPr>
        </p:nvSpPr>
        <p:spPr/>
        <p:txBody>
          <a:bodyPr/>
          <a:lstStyle/>
          <a:p>
            <a:pPr algn="ctr"/>
            <a:r>
              <a:rPr lang="en-GB"/>
              <a:t>My availability to you…</a:t>
            </a:r>
          </a:p>
        </p:txBody>
      </p:sp>
      <p:sp>
        <p:nvSpPr>
          <p:cNvPr id="3" name="Content Placeholder 2">
            <a:extLst>
              <a:ext uri="{FF2B5EF4-FFF2-40B4-BE49-F238E27FC236}">
                <a16:creationId xmlns:a16="http://schemas.microsoft.com/office/drawing/2014/main" id="{50182476-0A4F-43EF-ACD4-CF2CB1A1EDDA}"/>
              </a:ext>
            </a:extLst>
          </p:cNvPr>
          <p:cNvSpPr>
            <a:spLocks noGrp="1"/>
          </p:cNvSpPr>
          <p:nvPr>
            <p:ph idx="1"/>
          </p:nvPr>
        </p:nvSpPr>
        <p:spPr>
          <a:xfrm>
            <a:off x="812800" y="1488613"/>
            <a:ext cx="9459913" cy="4655012"/>
          </a:xfrm>
        </p:spPr>
        <p:txBody>
          <a:bodyPr>
            <a:normAutofit fontScale="92500" lnSpcReduction="10000"/>
          </a:bodyPr>
          <a:lstStyle/>
          <a:p>
            <a:r>
              <a:rPr lang="en-GB" sz="2000" b="1">
                <a:solidFill>
                  <a:srgbClr val="FF0000"/>
                </a:solidFill>
              </a:rPr>
              <a:t>I do not use Facebook – explain.</a:t>
            </a:r>
          </a:p>
          <a:p>
            <a:r>
              <a:rPr lang="en-GB" sz="2000" b="1">
                <a:solidFill>
                  <a:srgbClr val="FF0000"/>
                </a:solidFill>
              </a:rPr>
              <a:t>I can be contacted on </a:t>
            </a:r>
            <a:r>
              <a:rPr lang="en-GB" sz="2000" b="1">
                <a:solidFill>
                  <a:srgbClr val="FF0000"/>
                </a:solidFill>
                <a:hlinkClick r:id="rId2"/>
              </a:rPr>
              <a:t>p.doyle@uwtsd.ac.uk</a:t>
            </a:r>
            <a:endParaRPr lang="en-GB" sz="2000" b="1">
              <a:solidFill>
                <a:srgbClr val="FF0000"/>
              </a:solidFill>
            </a:endParaRPr>
          </a:p>
          <a:p>
            <a:r>
              <a:rPr lang="en-GB" sz="2000" b="1">
                <a:solidFill>
                  <a:srgbClr val="FF0000"/>
                </a:solidFill>
              </a:rPr>
              <a:t>I will return your email ASAP but I do not work 24/7</a:t>
            </a:r>
          </a:p>
          <a:p>
            <a:r>
              <a:rPr lang="en-GB" sz="2000" b="1">
                <a:solidFill>
                  <a:srgbClr val="FF0000"/>
                </a:solidFill>
              </a:rPr>
              <a:t>Please use your UWTSD email account to contact me.</a:t>
            </a:r>
          </a:p>
          <a:p>
            <a:r>
              <a:rPr lang="en-GB" sz="2000" b="1">
                <a:solidFill>
                  <a:srgbClr val="FF0000"/>
                </a:solidFill>
              </a:rPr>
              <a:t>If you have a question during a session – ‘ASK’ if you want to ask at the end of the session this is fine.</a:t>
            </a:r>
          </a:p>
          <a:p>
            <a:r>
              <a:rPr lang="en-GB" sz="2000" b="1">
                <a:solidFill>
                  <a:srgbClr val="FF0000"/>
                </a:solidFill>
              </a:rPr>
              <a:t>You will not be embarrassed by asking a question by anyone in the sessions, it is critical that everyone learns together and without any constraints</a:t>
            </a:r>
          </a:p>
          <a:p>
            <a:r>
              <a:rPr lang="en-GB" sz="2000" b="1">
                <a:solidFill>
                  <a:srgbClr val="FF0000"/>
                </a:solidFill>
              </a:rPr>
              <a:t>If you have worries or concerns about anything just ask me – don’t suffer in silence there is no need</a:t>
            </a:r>
          </a:p>
          <a:p>
            <a:endParaRPr lang="en-GB" sz="2000" b="1">
              <a:solidFill>
                <a:srgbClr val="FF0000"/>
              </a:solidFill>
            </a:endParaRPr>
          </a:p>
          <a:p>
            <a:pPr marL="0" indent="0" algn="ctr">
              <a:buNone/>
            </a:pPr>
            <a:r>
              <a:rPr lang="en-GB" sz="2000" b="1">
                <a:solidFill>
                  <a:srgbClr val="0070C0"/>
                </a:solidFill>
              </a:rPr>
              <a:t>If I am not happy with a given situation I will tell you – equally if your not happy with something tell me!</a:t>
            </a:r>
          </a:p>
        </p:txBody>
      </p:sp>
    </p:spTree>
    <p:extLst>
      <p:ext uri="{BB962C8B-B14F-4D97-AF65-F5344CB8AC3E}">
        <p14:creationId xmlns:p14="http://schemas.microsoft.com/office/powerpoint/2010/main" val="25631732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DC0862-75B6-4334-9CC7-5A38BACD0425}"/>
              </a:ext>
            </a:extLst>
          </p:cNvPr>
          <p:cNvSpPr>
            <a:spLocks noGrp="1"/>
          </p:cNvSpPr>
          <p:nvPr>
            <p:ph type="title"/>
          </p:nvPr>
        </p:nvSpPr>
        <p:spPr/>
        <p:txBody>
          <a:bodyPr/>
          <a:lstStyle/>
          <a:p>
            <a:r>
              <a:rPr lang="en-GB"/>
              <a:t>Attendance</a:t>
            </a:r>
          </a:p>
        </p:txBody>
      </p:sp>
      <p:sp>
        <p:nvSpPr>
          <p:cNvPr id="3" name="Content Placeholder 2">
            <a:extLst>
              <a:ext uri="{FF2B5EF4-FFF2-40B4-BE49-F238E27FC236}">
                <a16:creationId xmlns:a16="http://schemas.microsoft.com/office/drawing/2014/main" id="{625FAB67-AAD7-424C-97C5-7DA347114340}"/>
              </a:ext>
            </a:extLst>
          </p:cNvPr>
          <p:cNvSpPr>
            <a:spLocks noGrp="1"/>
          </p:cNvSpPr>
          <p:nvPr>
            <p:ph idx="1"/>
          </p:nvPr>
        </p:nvSpPr>
        <p:spPr/>
        <p:txBody>
          <a:bodyPr>
            <a:normAutofit/>
          </a:bodyPr>
          <a:lstStyle/>
          <a:p>
            <a:pPr marL="0" indent="0" algn="ctr">
              <a:buNone/>
            </a:pPr>
            <a:r>
              <a:rPr lang="en-GB" sz="2400" b="1">
                <a:solidFill>
                  <a:srgbClr val="FF0000"/>
                </a:solidFill>
              </a:rPr>
              <a:t>Attendance is now being monitored closely and it is essential that you attend sessions</a:t>
            </a:r>
          </a:p>
          <a:p>
            <a:pPr marL="0" indent="0" algn="ctr">
              <a:buNone/>
            </a:pPr>
            <a:endParaRPr lang="en-GB" sz="2400" b="1">
              <a:solidFill>
                <a:srgbClr val="FF0000"/>
              </a:solidFill>
            </a:endParaRPr>
          </a:p>
          <a:p>
            <a:pPr marL="0" indent="0" algn="ctr">
              <a:buNone/>
            </a:pPr>
            <a:r>
              <a:rPr lang="en-GB" sz="2400" b="1">
                <a:solidFill>
                  <a:srgbClr val="FF0000"/>
                </a:solidFill>
              </a:rPr>
              <a:t>If you cant attend let me know the reason before hand</a:t>
            </a:r>
          </a:p>
        </p:txBody>
      </p:sp>
    </p:spTree>
    <p:extLst>
      <p:ext uri="{BB962C8B-B14F-4D97-AF65-F5344CB8AC3E}">
        <p14:creationId xmlns:p14="http://schemas.microsoft.com/office/powerpoint/2010/main" val="25888791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1DA1B4-C9F0-4156-B240-08E8D22C6D47}"/>
              </a:ext>
            </a:extLst>
          </p:cNvPr>
          <p:cNvSpPr>
            <a:spLocks noGrp="1"/>
          </p:cNvSpPr>
          <p:nvPr>
            <p:ph type="title"/>
          </p:nvPr>
        </p:nvSpPr>
        <p:spPr/>
        <p:txBody>
          <a:bodyPr/>
          <a:lstStyle/>
          <a:p>
            <a:r>
              <a:rPr lang="en-GB"/>
              <a:t>Mobile Phones &amp; Social Media</a:t>
            </a:r>
          </a:p>
        </p:txBody>
      </p:sp>
      <p:sp>
        <p:nvSpPr>
          <p:cNvPr id="3" name="Content Placeholder 2">
            <a:extLst>
              <a:ext uri="{FF2B5EF4-FFF2-40B4-BE49-F238E27FC236}">
                <a16:creationId xmlns:a16="http://schemas.microsoft.com/office/drawing/2014/main" id="{D683FF6B-4460-433A-BC90-006F9602AECE}"/>
              </a:ext>
            </a:extLst>
          </p:cNvPr>
          <p:cNvSpPr>
            <a:spLocks noGrp="1"/>
          </p:cNvSpPr>
          <p:nvPr>
            <p:ph idx="1"/>
          </p:nvPr>
        </p:nvSpPr>
        <p:spPr>
          <a:xfrm>
            <a:off x="812798" y="1717678"/>
            <a:ext cx="8463619" cy="3880773"/>
          </a:xfrm>
        </p:spPr>
        <p:txBody>
          <a:bodyPr vert="horz" lIns="91440" tIns="45720" rIns="91440" bIns="45720" rtlCol="0" anchor="t">
            <a:noAutofit/>
          </a:bodyPr>
          <a:lstStyle/>
          <a:p>
            <a:r>
              <a:rPr lang="en-GB" b="1">
                <a:solidFill>
                  <a:srgbClr val="FF0000"/>
                </a:solidFill>
              </a:rPr>
              <a:t>Please refrain from looking at your mobile phone during sessions – unless we are using phones as part of the lecture</a:t>
            </a:r>
          </a:p>
          <a:p>
            <a:pPr marL="0" indent="0">
              <a:buNone/>
            </a:pPr>
            <a:endParaRPr lang="en-GB" b="1">
              <a:solidFill>
                <a:srgbClr val="FF0000"/>
              </a:solidFill>
            </a:endParaRPr>
          </a:p>
          <a:p>
            <a:r>
              <a:rPr lang="en-GB" b="1">
                <a:solidFill>
                  <a:srgbClr val="FF0000"/>
                </a:solidFill>
              </a:rPr>
              <a:t>I understand that your days can be very busy if you do need to eat during a session please be mindful of your fellow students</a:t>
            </a:r>
          </a:p>
          <a:p>
            <a:endParaRPr lang="en-GB" b="1">
              <a:solidFill>
                <a:srgbClr val="FF0000"/>
              </a:solidFill>
            </a:endParaRPr>
          </a:p>
          <a:p>
            <a:r>
              <a:rPr lang="en-GB" b="1">
                <a:solidFill>
                  <a:srgbClr val="FF0000"/>
                </a:solidFill>
              </a:rPr>
              <a:t>Social media is a fantastic tool, however please stay safe when using it, remember what your ambitions are</a:t>
            </a:r>
          </a:p>
          <a:p>
            <a:endParaRPr lang="en-GB"/>
          </a:p>
          <a:p>
            <a:pPr marL="0" indent="0" algn="ctr">
              <a:buNone/>
            </a:pPr>
            <a:endParaRPr lang="en-GB" b="1"/>
          </a:p>
          <a:p>
            <a:pPr marL="0" indent="0" algn="ctr">
              <a:buNone/>
            </a:pPr>
            <a:r>
              <a:rPr lang="en-GB" b="1">
                <a:solidFill>
                  <a:srgbClr val="0070C0"/>
                </a:solidFill>
              </a:rPr>
              <a:t>Most importantly</a:t>
            </a:r>
          </a:p>
          <a:p>
            <a:pPr marL="0" indent="0" algn="ctr">
              <a:buNone/>
            </a:pPr>
            <a:endParaRPr lang="en-GB" b="1">
              <a:solidFill>
                <a:srgbClr val="0070C0"/>
              </a:solidFill>
            </a:endParaRPr>
          </a:p>
          <a:p>
            <a:pPr marL="0" indent="0" algn="ctr">
              <a:buNone/>
            </a:pPr>
            <a:r>
              <a:rPr lang="en-GB" b="1">
                <a:solidFill>
                  <a:srgbClr val="0070C0"/>
                </a:solidFill>
              </a:rPr>
              <a:t>Get Involved and Enjoy</a:t>
            </a:r>
          </a:p>
        </p:txBody>
      </p:sp>
    </p:spTree>
    <p:extLst>
      <p:ext uri="{BB962C8B-B14F-4D97-AF65-F5344CB8AC3E}">
        <p14:creationId xmlns:p14="http://schemas.microsoft.com/office/powerpoint/2010/main" val="23308733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85DFD8-10EA-4D4E-B80B-2C3FA8435E06}"/>
              </a:ext>
            </a:extLst>
          </p:cNvPr>
          <p:cNvSpPr>
            <a:spLocks noGrp="1"/>
          </p:cNvSpPr>
          <p:nvPr>
            <p:ph type="title"/>
          </p:nvPr>
        </p:nvSpPr>
        <p:spPr/>
        <p:txBody>
          <a:bodyPr/>
          <a:lstStyle/>
          <a:p>
            <a:endParaRPr lang="en-US"/>
          </a:p>
        </p:txBody>
      </p:sp>
      <p:sp>
        <p:nvSpPr>
          <p:cNvPr id="3" name="SmartArt Placeholder 2">
            <a:extLst>
              <a:ext uri="{FF2B5EF4-FFF2-40B4-BE49-F238E27FC236}">
                <a16:creationId xmlns:a16="http://schemas.microsoft.com/office/drawing/2014/main" id="{F6E76AB3-8E56-4519-AEC9-7D1A3E065F75}"/>
              </a:ext>
            </a:extLst>
          </p:cNvPr>
          <p:cNvSpPr>
            <a:spLocks noGrp="1"/>
          </p:cNvSpPr>
          <p:nvPr>
            <p:ph type="dgm" idx="1"/>
          </p:nvPr>
        </p:nvSpPr>
        <p:spPr/>
      </p:sp>
      <p:pic>
        <p:nvPicPr>
          <p:cNvPr id="4" name="Picture 4" descr="A picture containing animal, aquatic bird, plant&#10;&#10;Description generated with high confidence">
            <a:extLst>
              <a:ext uri="{FF2B5EF4-FFF2-40B4-BE49-F238E27FC236}">
                <a16:creationId xmlns:a16="http://schemas.microsoft.com/office/drawing/2014/main" id="{F085FF2D-411A-4ACB-B6B0-84AC63911A3D}"/>
              </a:ext>
            </a:extLst>
          </p:cNvPr>
          <p:cNvPicPr>
            <a:picLocks noChangeAspect="1"/>
          </p:cNvPicPr>
          <p:nvPr/>
        </p:nvPicPr>
        <p:blipFill>
          <a:blip r:embed="rId2"/>
          <a:stretch>
            <a:fillRect/>
          </a:stretch>
        </p:blipFill>
        <p:spPr>
          <a:xfrm>
            <a:off x="1" y="-3451"/>
            <a:ext cx="12191998" cy="6857999"/>
          </a:xfrm>
          <a:prstGeom prst="rect">
            <a:avLst/>
          </a:prstGeom>
        </p:spPr>
      </p:pic>
    </p:spTree>
    <p:extLst>
      <p:ext uri="{BB962C8B-B14F-4D97-AF65-F5344CB8AC3E}">
        <p14:creationId xmlns:p14="http://schemas.microsoft.com/office/powerpoint/2010/main" val="11641161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5931E4-BEA3-4B65-88C3-F13D365B770C}"/>
              </a:ext>
            </a:extLst>
          </p:cNvPr>
          <p:cNvSpPr>
            <a:spLocks noGrp="1"/>
          </p:cNvSpPr>
          <p:nvPr>
            <p:ph type="title"/>
          </p:nvPr>
        </p:nvSpPr>
        <p:spPr/>
        <p:txBody>
          <a:bodyPr/>
          <a:lstStyle/>
          <a:p>
            <a:r>
              <a:rPr lang="en-US"/>
              <a:t>Who am I?</a:t>
            </a:r>
          </a:p>
        </p:txBody>
      </p:sp>
      <p:sp>
        <p:nvSpPr>
          <p:cNvPr id="3" name="Content Placeholder 2">
            <a:extLst>
              <a:ext uri="{FF2B5EF4-FFF2-40B4-BE49-F238E27FC236}">
                <a16:creationId xmlns:a16="http://schemas.microsoft.com/office/drawing/2014/main" id="{30F78120-532D-43CC-8C66-28658EE1124B}"/>
              </a:ext>
            </a:extLst>
          </p:cNvPr>
          <p:cNvSpPr>
            <a:spLocks noGrp="1"/>
          </p:cNvSpPr>
          <p:nvPr>
            <p:ph idx="1"/>
          </p:nvPr>
        </p:nvSpPr>
        <p:spPr/>
        <p:txBody>
          <a:bodyPr vert="horz" lIns="91440" tIns="45720" rIns="91440" bIns="45720" rtlCol="0" anchor="t">
            <a:normAutofit/>
          </a:bodyPr>
          <a:lstStyle/>
          <a:p>
            <a:r>
              <a:rPr lang="en-US" b="1"/>
              <a:t>Peter Doyle, M.A.</a:t>
            </a:r>
          </a:p>
          <a:p>
            <a:endParaRPr lang="en-US" b="1"/>
          </a:p>
          <a:p>
            <a:r>
              <a:rPr lang="en-US" b="1"/>
              <a:t>Lecturer in Policing &amp; Criminology</a:t>
            </a:r>
          </a:p>
          <a:p>
            <a:endParaRPr lang="en-US" b="1"/>
          </a:p>
          <a:p>
            <a:r>
              <a:rPr lang="en-US" b="1"/>
              <a:t>Previously spent 30 years in South Wales Police</a:t>
            </a:r>
          </a:p>
          <a:p>
            <a:endParaRPr lang="en-US" b="1"/>
          </a:p>
          <a:p>
            <a:r>
              <a:rPr lang="en-US" b="1"/>
              <a:t>Retired in 2015 as a Detective Chief Inspector (SIO)</a:t>
            </a:r>
          </a:p>
          <a:p>
            <a:endParaRPr lang="en-US" b="1"/>
          </a:p>
          <a:p>
            <a:pPr marL="0" indent="0" algn="ctr">
              <a:buNone/>
            </a:pPr>
            <a:r>
              <a:rPr lang="en-US" b="1">
                <a:solidFill>
                  <a:srgbClr val="FF0000"/>
                </a:solidFill>
              </a:rPr>
              <a:t>Now what about you – 5 minutes to write down an introduction for yourself  we will go through this in this afternoon's tutorial??</a:t>
            </a:r>
          </a:p>
        </p:txBody>
      </p:sp>
    </p:spTree>
    <p:extLst>
      <p:ext uri="{BB962C8B-B14F-4D97-AF65-F5344CB8AC3E}">
        <p14:creationId xmlns:p14="http://schemas.microsoft.com/office/powerpoint/2010/main" val="24531370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F5C6F6-E2C5-46D3-A1E9-8D27837D2809}"/>
              </a:ext>
            </a:extLst>
          </p:cNvPr>
          <p:cNvSpPr>
            <a:spLocks noGrp="1"/>
          </p:cNvSpPr>
          <p:nvPr>
            <p:ph type="title"/>
          </p:nvPr>
        </p:nvSpPr>
        <p:spPr/>
        <p:txBody>
          <a:bodyPr/>
          <a:lstStyle/>
          <a:p>
            <a:r>
              <a:rPr lang="en-GB"/>
              <a:t>What’s this module all about?</a:t>
            </a:r>
          </a:p>
        </p:txBody>
      </p:sp>
      <p:sp>
        <p:nvSpPr>
          <p:cNvPr id="3" name="Content Placeholder 2">
            <a:extLst>
              <a:ext uri="{FF2B5EF4-FFF2-40B4-BE49-F238E27FC236}">
                <a16:creationId xmlns:a16="http://schemas.microsoft.com/office/drawing/2014/main" id="{9D08ABDD-6B3D-4793-885E-8E9D5F0E87FD}"/>
              </a:ext>
            </a:extLst>
          </p:cNvPr>
          <p:cNvSpPr>
            <a:spLocks noGrp="1"/>
          </p:cNvSpPr>
          <p:nvPr>
            <p:ph idx="1"/>
          </p:nvPr>
        </p:nvSpPr>
        <p:spPr>
          <a:xfrm>
            <a:off x="677334" y="1814513"/>
            <a:ext cx="10252604" cy="4226849"/>
          </a:xfrm>
        </p:spPr>
        <p:txBody>
          <a:bodyPr>
            <a:normAutofit fontScale="92500" lnSpcReduction="10000"/>
          </a:bodyPr>
          <a:lstStyle/>
          <a:p>
            <a:r>
              <a:rPr lang="en-GB" b="1"/>
              <a:t>This module - Understanding Policing (BMPS5008), will provide an insight into the History of the Police, introduce the Roles and Responsibilities of those charged with ensuring that the Police deliver a professional Service, develop an appreciation of what constitutes ‘Policing’ and ‘Police’.</a:t>
            </a:r>
            <a:br>
              <a:rPr lang="en-GB" b="1"/>
            </a:br>
            <a:endParaRPr lang="en-GB"/>
          </a:p>
          <a:p>
            <a:r>
              <a:rPr lang="en-GB" b="1"/>
              <a:t>We will consider the legitimacy of the 'Police' and consider how this has been affected by historical wrongdoing and the measures introduced to counter corruption within the police organisation.</a:t>
            </a:r>
          </a:p>
          <a:p>
            <a:endParaRPr lang="en-GB" b="1"/>
          </a:p>
          <a:p>
            <a:r>
              <a:rPr lang="en-GB" b="1"/>
              <a:t>The module will also examine police culture and what policing means to police officers and the public at large. </a:t>
            </a:r>
          </a:p>
          <a:p>
            <a:endParaRPr lang="en-GB" b="1"/>
          </a:p>
          <a:p>
            <a:r>
              <a:rPr lang="en-GB" b="1"/>
              <a:t>The module is specifically designed to be an interactive and thought provoking learning experience for students who wish to understand the essence of the police role and the responsibilities which are attached to police officers.</a:t>
            </a:r>
            <a:endParaRPr lang="en-GB"/>
          </a:p>
          <a:p>
            <a:endParaRPr lang="en-GB"/>
          </a:p>
        </p:txBody>
      </p:sp>
    </p:spTree>
    <p:extLst>
      <p:ext uri="{BB962C8B-B14F-4D97-AF65-F5344CB8AC3E}">
        <p14:creationId xmlns:p14="http://schemas.microsoft.com/office/powerpoint/2010/main" val="1734961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0" y="362465"/>
            <a:ext cx="10692714" cy="2998573"/>
          </a:xfrm>
        </p:spPr>
        <p:txBody>
          <a:bodyPr>
            <a:normAutofit fontScale="90000"/>
          </a:bodyPr>
          <a:lstStyle/>
          <a:p>
            <a:pPr algn="ctr">
              <a:defRPr/>
            </a:pPr>
            <a:r>
              <a:rPr lang="en-GB" altLang="en-US">
                <a:latin typeface="Verdana" panose="020B0604030504040204" pitchFamily="34" charset="0"/>
              </a:rPr>
              <a:t>Understanding Policing</a:t>
            </a:r>
            <a:br>
              <a:rPr lang="en-GB" altLang="en-US">
                <a:latin typeface="Verdana" panose="020B0604030504040204" pitchFamily="34" charset="0"/>
              </a:rPr>
            </a:br>
            <a:r>
              <a:rPr lang="en-GB" altLang="en-US">
                <a:latin typeface="Verdana" panose="020B0604030504040204" pitchFamily="34" charset="0"/>
              </a:rPr>
              <a:t>Lecture 1</a:t>
            </a:r>
            <a:br>
              <a:rPr lang="en-GB" altLang="en-US">
                <a:latin typeface="Verdana" panose="020B0604030504040204" pitchFamily="34" charset="0"/>
              </a:rPr>
            </a:br>
            <a:r>
              <a:rPr lang="en-GB" altLang="en-US">
                <a:latin typeface="Verdana" panose="020B0604030504040204" pitchFamily="34" charset="0"/>
              </a:rPr>
              <a:t>The History of </a:t>
            </a:r>
            <a:br>
              <a:rPr lang="en-GB" altLang="en-US">
                <a:latin typeface="Verdana" panose="020B0604030504040204" pitchFamily="34" charset="0"/>
              </a:rPr>
            </a:br>
            <a:r>
              <a:rPr lang="en-GB" altLang="en-US">
                <a:latin typeface="Verdana" panose="020B0604030504040204" pitchFamily="34" charset="0"/>
              </a:rPr>
              <a:t>the British Police</a:t>
            </a:r>
            <a:endParaRPr lang="en-US" altLang="en-US"/>
          </a:p>
        </p:txBody>
      </p:sp>
      <p:sp>
        <p:nvSpPr>
          <p:cNvPr id="6147" name="Rectangle 3"/>
          <p:cNvSpPr>
            <a:spLocks noGrp="1" noChangeArrowheads="1"/>
          </p:cNvSpPr>
          <p:nvPr>
            <p:ph type="subTitle" idx="1"/>
          </p:nvPr>
        </p:nvSpPr>
        <p:spPr>
          <a:xfrm>
            <a:off x="1774826" y="4959351"/>
            <a:ext cx="8607425" cy="1463675"/>
          </a:xfrm>
        </p:spPr>
        <p:txBody>
          <a:bodyPr>
            <a:normAutofit/>
          </a:bodyPr>
          <a:lstStyle/>
          <a:p>
            <a:pPr eaLnBrk="1" hangingPunct="1"/>
            <a:endParaRPr lang="en-GB" altLang="en-US"/>
          </a:p>
          <a:p>
            <a:pPr eaLnBrk="1" hangingPunct="1"/>
            <a:r>
              <a:rPr lang="en-US" altLang="en-US"/>
              <a:t>Peter Doyle M.A.</a:t>
            </a:r>
          </a:p>
        </p:txBody>
      </p:sp>
    </p:spTree>
    <p:extLst>
      <p:ext uri="{BB962C8B-B14F-4D97-AF65-F5344CB8AC3E}">
        <p14:creationId xmlns:p14="http://schemas.microsoft.com/office/powerpoint/2010/main" val="24896662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209675" y="470344"/>
            <a:ext cx="7772400" cy="1609344"/>
          </a:xfrm>
        </p:spPr>
        <p:txBody>
          <a:bodyPr/>
          <a:lstStyle/>
          <a:p>
            <a:pPr algn="ctr">
              <a:defRPr/>
            </a:pPr>
            <a:r>
              <a:rPr lang="en-GB" altLang="en-US"/>
              <a:t>Aims &amp; Objectives</a:t>
            </a:r>
            <a:endParaRPr lang="en-US" altLang="en-US"/>
          </a:p>
        </p:txBody>
      </p:sp>
      <p:sp>
        <p:nvSpPr>
          <p:cNvPr id="7171" name="Rectangle 3"/>
          <p:cNvSpPr>
            <a:spLocks noGrp="1" noChangeArrowheads="1"/>
          </p:cNvSpPr>
          <p:nvPr>
            <p:ph idx="1"/>
          </p:nvPr>
        </p:nvSpPr>
        <p:spPr>
          <a:xfrm>
            <a:off x="751832" y="1398845"/>
            <a:ext cx="9293754" cy="4114800"/>
          </a:xfrm>
        </p:spPr>
        <p:txBody>
          <a:bodyPr>
            <a:normAutofit/>
          </a:bodyPr>
          <a:lstStyle/>
          <a:p>
            <a:pPr marL="0" indent="0">
              <a:buNone/>
            </a:pPr>
            <a:endParaRPr lang="en-GB" altLang="en-US"/>
          </a:p>
          <a:p>
            <a:pPr marL="552450" indent="-552450">
              <a:buFontTx/>
              <a:buChar char="•"/>
            </a:pPr>
            <a:endParaRPr lang="en-GB" altLang="en-US" sz="2400"/>
          </a:p>
          <a:p>
            <a:pPr marL="552450" indent="-552450">
              <a:buFontTx/>
              <a:buChar char="•"/>
            </a:pPr>
            <a:r>
              <a:rPr lang="en-GB" altLang="en-US" sz="2400"/>
              <a:t>Provide an insight into the History of the Police,</a:t>
            </a:r>
          </a:p>
          <a:p>
            <a:pPr marL="552450" indent="-552450">
              <a:buFontTx/>
              <a:buChar char="•"/>
            </a:pPr>
            <a:r>
              <a:rPr lang="en-GB" altLang="en-US" sz="2400"/>
              <a:t>Provide an introduction to the Roles and Responsibilities of those charged with ensuring that the Police deliver a professional Service, and to </a:t>
            </a:r>
          </a:p>
          <a:p>
            <a:pPr marL="552450" indent="-552450">
              <a:buFontTx/>
              <a:buChar char="•"/>
            </a:pPr>
            <a:r>
              <a:rPr lang="en-GB" altLang="en-US" sz="2400"/>
              <a:t>Develop an appreciation of what constitutes ‘Policing’ and ‘Police’,</a:t>
            </a:r>
          </a:p>
          <a:p>
            <a:pPr marL="552450" indent="-552450">
              <a:buFontTx/>
              <a:buChar char="•"/>
            </a:pPr>
            <a:endParaRPr lang="en-GB" altLang="en-US" sz="1800"/>
          </a:p>
          <a:p>
            <a:pPr marL="552450" indent="-552450">
              <a:buFontTx/>
              <a:buChar char="•"/>
            </a:pPr>
            <a:endParaRPr lang="en-GB" altLang="en-US" sz="1800"/>
          </a:p>
          <a:p>
            <a:pPr marL="552450" indent="-552450">
              <a:buFontTx/>
              <a:buChar char="•"/>
            </a:pPr>
            <a:endParaRPr lang="en-GB" altLang="en-US" sz="1800"/>
          </a:p>
          <a:p>
            <a:pPr marL="552450" indent="-552450">
              <a:buFontTx/>
              <a:buChar char="•"/>
            </a:pPr>
            <a:endParaRPr lang="en-GB" altLang="en-US" sz="1800"/>
          </a:p>
          <a:p>
            <a:pPr marL="552450" indent="-552450">
              <a:buFontTx/>
              <a:buChar char="•"/>
            </a:pPr>
            <a:endParaRPr lang="en-US" altLang="en-US" sz="1800"/>
          </a:p>
        </p:txBody>
      </p:sp>
    </p:spTree>
    <p:extLst>
      <p:ext uri="{BB962C8B-B14F-4D97-AF65-F5344CB8AC3E}">
        <p14:creationId xmlns:p14="http://schemas.microsoft.com/office/powerpoint/2010/main" val="3171231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171">
                                            <p:txEl>
                                              <p:pRg st="2" end="2"/>
                                            </p:txEl>
                                          </p:spTgt>
                                        </p:tgtEl>
                                        <p:attrNameLst>
                                          <p:attrName>style.visibility</p:attrName>
                                        </p:attrNameLst>
                                      </p:cBhvr>
                                      <p:to>
                                        <p:strVal val="visible"/>
                                      </p:to>
                                    </p:set>
                                    <p:animEffect transition="in" filter="fade">
                                      <p:cBhvr>
                                        <p:cTn id="7" dur="1000"/>
                                        <p:tgtEl>
                                          <p:spTgt spid="7171">
                                            <p:txEl>
                                              <p:pRg st="2" end="2"/>
                                            </p:txEl>
                                          </p:spTgt>
                                        </p:tgtEl>
                                      </p:cBhvr>
                                    </p:animEffect>
                                    <p:anim calcmode="lin" valueType="num">
                                      <p:cBhvr>
                                        <p:cTn id="8" dur="1000" fill="hold"/>
                                        <p:tgtEl>
                                          <p:spTgt spid="7171">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7171">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171">
                                            <p:txEl>
                                              <p:pRg st="3" end="3"/>
                                            </p:txEl>
                                          </p:spTgt>
                                        </p:tgtEl>
                                        <p:attrNameLst>
                                          <p:attrName>style.visibility</p:attrName>
                                        </p:attrNameLst>
                                      </p:cBhvr>
                                      <p:to>
                                        <p:strVal val="visible"/>
                                      </p:to>
                                    </p:set>
                                    <p:animEffect transition="in" filter="fade">
                                      <p:cBhvr>
                                        <p:cTn id="14" dur="1000"/>
                                        <p:tgtEl>
                                          <p:spTgt spid="7171">
                                            <p:txEl>
                                              <p:pRg st="3" end="3"/>
                                            </p:txEl>
                                          </p:spTgt>
                                        </p:tgtEl>
                                      </p:cBhvr>
                                    </p:animEffect>
                                    <p:anim calcmode="lin" valueType="num">
                                      <p:cBhvr>
                                        <p:cTn id="15" dur="1000" fill="hold"/>
                                        <p:tgtEl>
                                          <p:spTgt spid="7171">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7171">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171">
                                            <p:txEl>
                                              <p:pRg st="4" end="4"/>
                                            </p:txEl>
                                          </p:spTgt>
                                        </p:tgtEl>
                                        <p:attrNameLst>
                                          <p:attrName>style.visibility</p:attrName>
                                        </p:attrNameLst>
                                      </p:cBhvr>
                                      <p:to>
                                        <p:strVal val="visible"/>
                                      </p:to>
                                    </p:set>
                                    <p:animEffect transition="in" filter="fade">
                                      <p:cBhvr>
                                        <p:cTn id="21" dur="1000"/>
                                        <p:tgtEl>
                                          <p:spTgt spid="7171">
                                            <p:txEl>
                                              <p:pRg st="4" end="4"/>
                                            </p:txEl>
                                          </p:spTgt>
                                        </p:tgtEl>
                                      </p:cBhvr>
                                    </p:animEffect>
                                    <p:anim calcmode="lin" valueType="num">
                                      <p:cBhvr>
                                        <p:cTn id="22" dur="1000" fill="hold"/>
                                        <p:tgtEl>
                                          <p:spTgt spid="7171">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7171">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0F843E-F3A4-4242-951C-87F064B62A18}"/>
              </a:ext>
            </a:extLst>
          </p:cNvPr>
          <p:cNvSpPr>
            <a:spLocks noGrp="1"/>
          </p:cNvSpPr>
          <p:nvPr>
            <p:ph type="title"/>
          </p:nvPr>
        </p:nvSpPr>
        <p:spPr/>
        <p:txBody>
          <a:bodyPr/>
          <a:lstStyle/>
          <a:p>
            <a:r>
              <a:rPr lang="en-GB"/>
              <a:t>The Police Service</a:t>
            </a:r>
          </a:p>
        </p:txBody>
      </p:sp>
      <p:sp>
        <p:nvSpPr>
          <p:cNvPr id="3" name="Content Placeholder 2">
            <a:extLst>
              <a:ext uri="{FF2B5EF4-FFF2-40B4-BE49-F238E27FC236}">
                <a16:creationId xmlns:a16="http://schemas.microsoft.com/office/drawing/2014/main" id="{92A5A778-6198-47BB-A89C-1066DFB76F56}"/>
              </a:ext>
            </a:extLst>
          </p:cNvPr>
          <p:cNvSpPr>
            <a:spLocks noGrp="1"/>
          </p:cNvSpPr>
          <p:nvPr>
            <p:ph idx="1"/>
          </p:nvPr>
        </p:nvSpPr>
        <p:spPr/>
        <p:txBody>
          <a:bodyPr vert="horz" lIns="91440" tIns="45720" rIns="91440" bIns="45720" rtlCol="0" anchor="t">
            <a:normAutofit/>
          </a:bodyPr>
          <a:lstStyle/>
          <a:p>
            <a:r>
              <a:rPr lang="en-GB" sz="2000" b="1"/>
              <a:t>The Good</a:t>
            </a:r>
          </a:p>
          <a:p>
            <a:endParaRPr lang="en-GB" sz="2000" b="1"/>
          </a:p>
          <a:p>
            <a:r>
              <a:rPr lang="en-GB" sz="2000" b="1"/>
              <a:t>The Bad</a:t>
            </a:r>
          </a:p>
          <a:p>
            <a:endParaRPr lang="en-GB" sz="2000" b="1"/>
          </a:p>
          <a:p>
            <a:r>
              <a:rPr lang="en-GB" sz="2000" b="1"/>
              <a:t>The Ugly</a:t>
            </a:r>
          </a:p>
          <a:p>
            <a:endParaRPr lang="en-GB"/>
          </a:p>
          <a:p>
            <a:endParaRPr lang="en-GB"/>
          </a:p>
          <a:p>
            <a:pPr marL="0" indent="0" algn="ctr">
              <a:buNone/>
            </a:pPr>
            <a:r>
              <a:rPr lang="en-GB" sz="2400" b="1">
                <a:solidFill>
                  <a:srgbClr val="FF0000"/>
                </a:solidFill>
              </a:rPr>
              <a:t>What do you think I mean by this?</a:t>
            </a:r>
          </a:p>
        </p:txBody>
      </p:sp>
    </p:spTree>
    <p:extLst>
      <p:ext uri="{BB962C8B-B14F-4D97-AF65-F5344CB8AC3E}">
        <p14:creationId xmlns:p14="http://schemas.microsoft.com/office/powerpoint/2010/main" val="9450979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691746" y="484632"/>
            <a:ext cx="7704667" cy="1609344"/>
          </a:xfrm>
        </p:spPr>
        <p:txBody>
          <a:bodyPr/>
          <a:lstStyle/>
          <a:p>
            <a:pPr algn="ctr">
              <a:defRPr/>
            </a:pPr>
            <a:r>
              <a:rPr lang="en-GB" altLang="en-US" sz="2800"/>
              <a:t>What is Policing &amp; Who are the Police ?</a:t>
            </a:r>
            <a:r>
              <a:rPr lang="en-GB" altLang="en-US"/>
              <a:t> </a:t>
            </a:r>
            <a:endParaRPr lang="en-US" altLang="en-US"/>
          </a:p>
        </p:txBody>
      </p:sp>
      <p:sp>
        <p:nvSpPr>
          <p:cNvPr id="7171" name="Rectangle 3"/>
          <p:cNvSpPr>
            <a:spLocks noGrp="1" noChangeArrowheads="1"/>
          </p:cNvSpPr>
          <p:nvPr>
            <p:ph idx="1"/>
          </p:nvPr>
        </p:nvSpPr>
        <p:spPr>
          <a:xfrm>
            <a:off x="1691746" y="2093976"/>
            <a:ext cx="8779934" cy="3848037"/>
          </a:xfrm>
        </p:spPr>
        <p:txBody>
          <a:bodyPr rtlCol="0">
            <a:normAutofit/>
          </a:bodyPr>
          <a:lstStyle/>
          <a:p>
            <a:pPr marL="552450" indent="-552450" algn="ctr">
              <a:buClr>
                <a:schemeClr val="accent1">
                  <a:lumMod val="75000"/>
                </a:schemeClr>
              </a:buClr>
              <a:buNone/>
              <a:defRPr/>
            </a:pPr>
            <a:r>
              <a:rPr lang="en-GB" altLang="en-US"/>
              <a:t> </a:t>
            </a:r>
          </a:p>
          <a:p>
            <a:pPr marL="92075" indent="-92075">
              <a:buClr>
                <a:schemeClr val="accent1">
                  <a:lumMod val="75000"/>
                </a:schemeClr>
              </a:buClr>
              <a:buNone/>
              <a:defRPr/>
            </a:pPr>
            <a:r>
              <a:rPr lang="en-GB" altLang="en-US" sz="2400"/>
              <a:t>“</a:t>
            </a:r>
            <a:r>
              <a:rPr lang="en-GB" altLang="en-US" sz="2400" i="1"/>
              <a:t>It is important to distinguish between the ideas of the ‘police’ and ‘policing’.</a:t>
            </a:r>
          </a:p>
          <a:p>
            <a:pPr marL="92075" indent="-92075">
              <a:buClr>
                <a:schemeClr val="accent1">
                  <a:lumMod val="75000"/>
                </a:schemeClr>
              </a:buClr>
              <a:buNone/>
              <a:defRPr/>
            </a:pPr>
            <a:r>
              <a:rPr lang="en-GB" altLang="en-US" sz="2400" i="1"/>
              <a:t> </a:t>
            </a:r>
            <a:r>
              <a:rPr lang="en-GB" altLang="en-US"/>
              <a:t>(Reiner, 2000:1)</a:t>
            </a:r>
          </a:p>
          <a:p>
            <a:pPr marL="552450" indent="-552450" algn="ctr">
              <a:buClr>
                <a:schemeClr val="accent1">
                  <a:lumMod val="75000"/>
                </a:schemeClr>
              </a:buClr>
              <a:buNone/>
              <a:defRPr/>
            </a:pPr>
            <a:endParaRPr lang="en-GB" altLang="en-US" sz="1800"/>
          </a:p>
          <a:p>
            <a:pPr marL="552450" indent="-552450">
              <a:buClr>
                <a:schemeClr val="accent1">
                  <a:lumMod val="75000"/>
                </a:schemeClr>
              </a:buClr>
              <a:buNone/>
              <a:defRPr/>
            </a:pPr>
            <a:endParaRPr lang="en-US" altLang="en-US" sz="1800"/>
          </a:p>
        </p:txBody>
      </p:sp>
    </p:spTree>
    <p:extLst>
      <p:ext uri="{BB962C8B-B14F-4D97-AF65-F5344CB8AC3E}">
        <p14:creationId xmlns:p14="http://schemas.microsoft.com/office/powerpoint/2010/main" val="3935363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171">
                                            <p:txEl>
                                              <p:pRg st="1" end="1"/>
                                            </p:txEl>
                                          </p:spTgt>
                                        </p:tgtEl>
                                        <p:attrNameLst>
                                          <p:attrName>style.visibility</p:attrName>
                                        </p:attrNameLst>
                                      </p:cBhvr>
                                      <p:to>
                                        <p:strVal val="visible"/>
                                      </p:to>
                                    </p:set>
                                    <p:animEffect transition="in" filter="fade">
                                      <p:cBhvr>
                                        <p:cTn id="7" dur="1000"/>
                                        <p:tgtEl>
                                          <p:spTgt spid="7171">
                                            <p:txEl>
                                              <p:pRg st="1" end="1"/>
                                            </p:txEl>
                                          </p:spTgt>
                                        </p:tgtEl>
                                      </p:cBhvr>
                                    </p:animEffect>
                                    <p:anim calcmode="lin" valueType="num">
                                      <p:cBhvr>
                                        <p:cTn id="8" dur="1000" fill="hold"/>
                                        <p:tgtEl>
                                          <p:spTgt spid="7171">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717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171">
                                            <p:txEl>
                                              <p:pRg st="2" end="2"/>
                                            </p:txEl>
                                          </p:spTgt>
                                        </p:tgtEl>
                                        <p:attrNameLst>
                                          <p:attrName>style.visibility</p:attrName>
                                        </p:attrNameLst>
                                      </p:cBhvr>
                                      <p:to>
                                        <p:strVal val="visible"/>
                                      </p:to>
                                    </p:set>
                                    <p:animEffect transition="in" filter="fade">
                                      <p:cBhvr>
                                        <p:cTn id="14" dur="1000"/>
                                        <p:tgtEl>
                                          <p:spTgt spid="7171">
                                            <p:txEl>
                                              <p:pRg st="2" end="2"/>
                                            </p:txEl>
                                          </p:spTgt>
                                        </p:tgtEl>
                                      </p:cBhvr>
                                    </p:animEffect>
                                    <p:anim calcmode="lin" valueType="num">
                                      <p:cBhvr>
                                        <p:cTn id="15" dur="1000" fill="hold"/>
                                        <p:tgtEl>
                                          <p:spTgt spid="7171">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7171">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uiExpand="1" build="p"/>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Title 1"/>
          <p:cNvSpPr>
            <a:spLocks noGrp="1"/>
          </p:cNvSpPr>
          <p:nvPr>
            <p:ph type="title"/>
          </p:nvPr>
        </p:nvSpPr>
        <p:spPr>
          <a:xfrm>
            <a:off x="985838" y="485774"/>
            <a:ext cx="9224962" cy="931863"/>
          </a:xfrm>
        </p:spPr>
        <p:txBody>
          <a:bodyPr>
            <a:normAutofit fontScale="90000"/>
          </a:bodyPr>
          <a:lstStyle/>
          <a:p>
            <a:pPr algn="ctr">
              <a:defRPr/>
            </a:pPr>
            <a:r>
              <a:rPr lang="en-GB" altLang="en-US" sz="3094"/>
              <a:t>What does police and policing mean to you?</a:t>
            </a:r>
            <a:br>
              <a:rPr lang="en-GB" altLang="en-US" sz="3094"/>
            </a:br>
            <a:endParaRPr lang="en-GB" sz="3094"/>
          </a:p>
        </p:txBody>
      </p:sp>
      <p:sp>
        <p:nvSpPr>
          <p:cNvPr id="11266" name="Content Placeholder 2"/>
          <p:cNvSpPr>
            <a:spLocks noGrp="1"/>
          </p:cNvSpPr>
          <p:nvPr>
            <p:ph idx="1"/>
          </p:nvPr>
        </p:nvSpPr>
        <p:spPr/>
        <p:txBody>
          <a:bodyPr/>
          <a:lstStyle/>
          <a:p>
            <a:pPr eaLnBrk="1" hangingPunct="1">
              <a:buFontTx/>
              <a:buNone/>
            </a:pPr>
            <a:endParaRPr lang="en-GB" altLang="en-US"/>
          </a:p>
          <a:p>
            <a:pPr eaLnBrk="1" hangingPunct="1">
              <a:buFontTx/>
              <a:buNone/>
            </a:pPr>
            <a:r>
              <a:rPr lang="en-GB" altLang="en-US"/>
              <a:t>	</a:t>
            </a:r>
          </a:p>
        </p:txBody>
      </p:sp>
      <p:pic>
        <p:nvPicPr>
          <p:cNvPr id="11268" name="Picture 5" descr="http://ldswhy.com/qa/wp-content/uploads/2010/03/man-thinking-gif.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44578" y="1607079"/>
            <a:ext cx="3898924" cy="431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9616831"/>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266">
                                            <p:txEl>
                                              <p:pRg st="1" end="1"/>
                                            </p:txEl>
                                          </p:spTgt>
                                        </p:tgtEl>
                                        <p:attrNameLst>
                                          <p:attrName>style.visibility</p:attrName>
                                        </p:attrNameLst>
                                      </p:cBhvr>
                                      <p:to>
                                        <p:strVal val="visible"/>
                                      </p:to>
                                    </p:set>
                                    <p:animEffect transition="in" filter="fade">
                                      <p:cBhvr>
                                        <p:cTn id="7" dur="1000"/>
                                        <p:tgtEl>
                                          <p:spTgt spid="11266">
                                            <p:txEl>
                                              <p:pRg st="1" end="1"/>
                                            </p:txEl>
                                          </p:spTgt>
                                        </p:tgtEl>
                                      </p:cBhvr>
                                    </p:animEffect>
                                    <p:anim calcmode="lin" valueType="num">
                                      <p:cBhvr>
                                        <p:cTn id="8" dur="1000" fill="hold"/>
                                        <p:tgtEl>
                                          <p:spTgt spid="11266">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1266">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2209800" y="484632"/>
            <a:ext cx="7772400" cy="1609344"/>
          </a:xfrm>
        </p:spPr>
        <p:txBody>
          <a:bodyPr/>
          <a:lstStyle/>
          <a:p>
            <a:pPr>
              <a:defRPr/>
            </a:pPr>
            <a:r>
              <a:rPr lang="en-GB" altLang="en-US" sz="3200"/>
              <a:t>Who are the Police &amp; What is Policing?</a:t>
            </a:r>
          </a:p>
        </p:txBody>
      </p:sp>
      <p:sp>
        <p:nvSpPr>
          <p:cNvPr id="10243" name="Rectangle 3"/>
          <p:cNvSpPr>
            <a:spLocks noGrp="1" noChangeArrowheads="1"/>
          </p:cNvSpPr>
          <p:nvPr>
            <p:ph idx="1"/>
          </p:nvPr>
        </p:nvSpPr>
        <p:spPr>
          <a:xfrm>
            <a:off x="1081088" y="1368742"/>
            <a:ext cx="9302220" cy="4114800"/>
          </a:xfrm>
        </p:spPr>
        <p:txBody>
          <a:bodyPr vert="horz" lIns="91440" tIns="45720" rIns="91440" bIns="45720" rtlCol="0" anchor="t">
            <a:normAutofit fontScale="92500" lnSpcReduction="20000"/>
          </a:bodyPr>
          <a:lstStyle/>
          <a:p>
            <a:pPr eaLnBrk="1" hangingPunct="1"/>
            <a:endParaRPr lang="en-GB" altLang="en-US"/>
          </a:p>
          <a:p>
            <a:pPr marL="0" indent="0" eaLnBrk="1" hangingPunct="1">
              <a:buNone/>
            </a:pPr>
            <a:endParaRPr lang="en-GB" altLang="en-US" sz="2400"/>
          </a:p>
          <a:p>
            <a:pPr marL="0" indent="0" eaLnBrk="1" hangingPunct="1">
              <a:buNone/>
            </a:pPr>
            <a:endParaRPr lang="en-GB" altLang="en-US" sz="2400"/>
          </a:p>
          <a:p>
            <a:pPr marL="92075" indent="-92075">
              <a:buClr>
                <a:schemeClr val="accent1">
                  <a:lumMod val="75000"/>
                </a:schemeClr>
              </a:buClr>
              <a:buNone/>
              <a:defRPr/>
            </a:pPr>
            <a:r>
              <a:rPr lang="en-GB" altLang="en-US" sz="2200" b="1" i="1"/>
              <a:t>‘The Police’ refers to a particular social institution, </a:t>
            </a:r>
          </a:p>
          <a:p>
            <a:pPr marL="92075" indent="-92075">
              <a:buClr>
                <a:schemeClr val="accent1">
                  <a:lumMod val="75000"/>
                </a:schemeClr>
              </a:buClr>
              <a:buNone/>
              <a:defRPr/>
            </a:pPr>
            <a:endParaRPr lang="en-GB" altLang="en-US" sz="2200" b="1" i="1"/>
          </a:p>
          <a:p>
            <a:pPr marL="92075" indent="-92075">
              <a:buClr>
                <a:schemeClr val="accent1">
                  <a:lumMod val="75000"/>
                </a:schemeClr>
              </a:buClr>
              <a:buNone/>
              <a:defRPr/>
            </a:pPr>
            <a:r>
              <a:rPr lang="en-GB" altLang="en-US" sz="2200" b="1" i="1"/>
              <a:t>- while </a:t>
            </a:r>
            <a:endParaRPr lang="en-GB" sz="2200" b="1"/>
          </a:p>
          <a:p>
            <a:pPr marL="92075" indent="-92075">
              <a:buClr>
                <a:schemeClr val="accent1">
                  <a:lumMod val="75000"/>
                </a:schemeClr>
              </a:buClr>
              <a:buNone/>
              <a:defRPr/>
            </a:pPr>
            <a:endParaRPr lang="en-GB" altLang="en-US" sz="2200" b="1" i="1"/>
          </a:p>
          <a:p>
            <a:pPr marL="92075" indent="-92075">
              <a:buClr>
                <a:schemeClr val="accent1">
                  <a:lumMod val="75000"/>
                </a:schemeClr>
              </a:buClr>
              <a:buNone/>
              <a:defRPr/>
            </a:pPr>
            <a:r>
              <a:rPr lang="en-GB" altLang="en-US" sz="2200" b="1" i="1"/>
              <a:t>‘Policing’ implies a set of process with specific social functions”.</a:t>
            </a:r>
          </a:p>
          <a:p>
            <a:pPr marL="92075" indent="-92075">
              <a:buClr>
                <a:schemeClr val="accent1">
                  <a:lumMod val="75000"/>
                </a:schemeClr>
              </a:buClr>
              <a:buNone/>
              <a:defRPr/>
            </a:pPr>
            <a:endParaRPr lang="en-GB" sz="2200" b="1"/>
          </a:p>
          <a:p>
            <a:pPr marL="92075" indent="-92075" algn="ctr">
              <a:buClr>
                <a:schemeClr val="accent1">
                  <a:lumMod val="75000"/>
                </a:schemeClr>
              </a:buClr>
              <a:buNone/>
              <a:defRPr/>
            </a:pPr>
            <a:endParaRPr lang="en-GB" sz="2000" b="1">
              <a:solidFill>
                <a:srgbClr val="FF0000"/>
              </a:solidFill>
            </a:endParaRPr>
          </a:p>
          <a:p>
            <a:pPr marL="92075" indent="-92075" algn="ctr">
              <a:buClr>
                <a:schemeClr val="accent1">
                  <a:lumMod val="75000"/>
                </a:schemeClr>
              </a:buClr>
              <a:buNone/>
              <a:defRPr/>
            </a:pPr>
            <a:r>
              <a:rPr lang="en-GB" sz="2000" b="1">
                <a:solidFill>
                  <a:srgbClr val="FF0000"/>
                </a:solidFill>
              </a:rPr>
              <a:t>What is the difference?</a:t>
            </a:r>
            <a:endParaRPr lang="en-GB"/>
          </a:p>
        </p:txBody>
      </p:sp>
    </p:spTree>
    <p:extLst>
      <p:ext uri="{BB962C8B-B14F-4D97-AF65-F5344CB8AC3E}">
        <p14:creationId xmlns:p14="http://schemas.microsoft.com/office/powerpoint/2010/main" val="565211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243">
                                            <p:txEl>
                                              <p:pRg st="3" end="3"/>
                                            </p:txEl>
                                          </p:spTgt>
                                        </p:tgtEl>
                                        <p:attrNameLst>
                                          <p:attrName>style.visibility</p:attrName>
                                        </p:attrNameLst>
                                      </p:cBhvr>
                                      <p:to>
                                        <p:strVal val="visible"/>
                                      </p:to>
                                    </p:set>
                                    <p:animEffect transition="in" filter="fade">
                                      <p:cBhvr>
                                        <p:cTn id="7" dur="1000"/>
                                        <p:tgtEl>
                                          <p:spTgt spid="10243">
                                            <p:txEl>
                                              <p:pRg st="3" end="3"/>
                                            </p:txEl>
                                          </p:spTgt>
                                        </p:tgtEl>
                                      </p:cBhvr>
                                    </p:animEffect>
                                    <p:anim calcmode="lin" valueType="num">
                                      <p:cBhvr>
                                        <p:cTn id="8" dur="1000" fill="hold"/>
                                        <p:tgtEl>
                                          <p:spTgt spid="10243">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1024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243">
                                            <p:txEl>
                                              <p:pRg st="5" end="5"/>
                                            </p:txEl>
                                          </p:spTgt>
                                        </p:tgtEl>
                                        <p:attrNameLst>
                                          <p:attrName>style.visibility</p:attrName>
                                        </p:attrNameLst>
                                      </p:cBhvr>
                                      <p:to>
                                        <p:strVal val="visible"/>
                                      </p:to>
                                    </p:set>
                                    <p:animEffect transition="in" filter="fade">
                                      <p:cBhvr>
                                        <p:cTn id="14" dur="1000"/>
                                        <p:tgtEl>
                                          <p:spTgt spid="10243">
                                            <p:txEl>
                                              <p:pRg st="5" end="5"/>
                                            </p:txEl>
                                          </p:spTgt>
                                        </p:tgtEl>
                                      </p:cBhvr>
                                    </p:animEffect>
                                    <p:anim calcmode="lin" valueType="num">
                                      <p:cBhvr>
                                        <p:cTn id="15" dur="1000" fill="hold"/>
                                        <p:tgtEl>
                                          <p:spTgt spid="10243">
                                            <p:txEl>
                                              <p:pRg st="5" end="5"/>
                                            </p:txEl>
                                          </p:spTgt>
                                        </p:tgtEl>
                                        <p:attrNameLst>
                                          <p:attrName>ppt_x</p:attrName>
                                        </p:attrNameLst>
                                      </p:cBhvr>
                                      <p:tavLst>
                                        <p:tav tm="0">
                                          <p:val>
                                            <p:strVal val="#ppt_x"/>
                                          </p:val>
                                        </p:tav>
                                        <p:tav tm="100000">
                                          <p:val>
                                            <p:strVal val="#ppt_x"/>
                                          </p:val>
                                        </p:tav>
                                      </p:tavLst>
                                    </p:anim>
                                    <p:anim calcmode="lin" valueType="num">
                                      <p:cBhvr>
                                        <p:cTn id="16" dur="1000" fill="hold"/>
                                        <p:tgtEl>
                                          <p:spTgt spid="1024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243">
                                            <p:txEl>
                                              <p:pRg st="7" end="7"/>
                                            </p:txEl>
                                          </p:spTgt>
                                        </p:tgtEl>
                                        <p:attrNameLst>
                                          <p:attrName>style.visibility</p:attrName>
                                        </p:attrNameLst>
                                      </p:cBhvr>
                                      <p:to>
                                        <p:strVal val="visible"/>
                                      </p:to>
                                    </p:set>
                                    <p:animEffect transition="in" filter="fade">
                                      <p:cBhvr>
                                        <p:cTn id="21" dur="1000"/>
                                        <p:tgtEl>
                                          <p:spTgt spid="10243">
                                            <p:txEl>
                                              <p:pRg st="7" end="7"/>
                                            </p:txEl>
                                          </p:spTgt>
                                        </p:tgtEl>
                                      </p:cBhvr>
                                    </p:animEffect>
                                    <p:anim calcmode="lin" valueType="num">
                                      <p:cBhvr>
                                        <p:cTn id="22" dur="1000" fill="hold"/>
                                        <p:tgtEl>
                                          <p:spTgt spid="10243">
                                            <p:txEl>
                                              <p:pRg st="7" end="7"/>
                                            </p:txEl>
                                          </p:spTgt>
                                        </p:tgtEl>
                                        <p:attrNameLst>
                                          <p:attrName>ppt_x</p:attrName>
                                        </p:attrNameLst>
                                      </p:cBhvr>
                                      <p:tavLst>
                                        <p:tav tm="0">
                                          <p:val>
                                            <p:strVal val="#ppt_x"/>
                                          </p:val>
                                        </p:tav>
                                        <p:tav tm="100000">
                                          <p:val>
                                            <p:strVal val="#ppt_x"/>
                                          </p:val>
                                        </p:tav>
                                      </p:tavLst>
                                    </p:anim>
                                    <p:anim calcmode="lin" valueType="num">
                                      <p:cBhvr>
                                        <p:cTn id="23" dur="1000" fill="hold"/>
                                        <p:tgtEl>
                                          <p:spTgt spid="1024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0243">
                                            <p:txEl>
                                              <p:pRg st="10" end="10"/>
                                            </p:txEl>
                                          </p:spTgt>
                                        </p:tgtEl>
                                        <p:attrNameLst>
                                          <p:attrName>style.visibility</p:attrName>
                                        </p:attrNameLst>
                                      </p:cBhvr>
                                      <p:to>
                                        <p:strVal val="visible"/>
                                      </p:to>
                                    </p:set>
                                    <p:animEffect transition="in" filter="fade">
                                      <p:cBhvr>
                                        <p:cTn id="28" dur="1000"/>
                                        <p:tgtEl>
                                          <p:spTgt spid="10243">
                                            <p:txEl>
                                              <p:pRg st="10" end="10"/>
                                            </p:txEl>
                                          </p:spTgt>
                                        </p:tgtEl>
                                      </p:cBhvr>
                                    </p:animEffect>
                                    <p:anim calcmode="lin" valueType="num">
                                      <p:cBhvr>
                                        <p:cTn id="29" dur="1000" fill="hold"/>
                                        <p:tgtEl>
                                          <p:spTgt spid="10243">
                                            <p:txEl>
                                              <p:pRg st="10" end="10"/>
                                            </p:txEl>
                                          </p:spTgt>
                                        </p:tgtEl>
                                        <p:attrNameLst>
                                          <p:attrName>ppt_x</p:attrName>
                                        </p:attrNameLst>
                                      </p:cBhvr>
                                      <p:tavLst>
                                        <p:tav tm="0">
                                          <p:val>
                                            <p:strVal val="#ppt_x"/>
                                          </p:val>
                                        </p:tav>
                                        <p:tav tm="100000">
                                          <p:val>
                                            <p:strVal val="#ppt_x"/>
                                          </p:val>
                                        </p:tav>
                                      </p:tavLst>
                                    </p:anim>
                                    <p:anim calcmode="lin" valueType="num">
                                      <p:cBhvr>
                                        <p:cTn id="30" dur="1000" fill="hold"/>
                                        <p:tgtEl>
                                          <p:spTgt spid="10243">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uiExpand="1" build="p"/>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2209800" y="484632"/>
            <a:ext cx="7772400" cy="1609344"/>
          </a:xfrm>
        </p:spPr>
        <p:txBody>
          <a:bodyPr/>
          <a:lstStyle/>
          <a:p>
            <a:pPr algn="ctr">
              <a:defRPr/>
            </a:pPr>
            <a:r>
              <a:rPr lang="en-GB" altLang="en-US"/>
              <a:t>‘Policing’</a:t>
            </a:r>
            <a:endParaRPr lang="en-US" altLang="en-US"/>
          </a:p>
        </p:txBody>
      </p:sp>
      <p:sp>
        <p:nvSpPr>
          <p:cNvPr id="8195" name="Rectangle 3"/>
          <p:cNvSpPr>
            <a:spLocks noGrp="1" noChangeArrowheads="1"/>
          </p:cNvSpPr>
          <p:nvPr>
            <p:ph idx="1"/>
          </p:nvPr>
        </p:nvSpPr>
        <p:spPr>
          <a:xfrm>
            <a:off x="1631951" y="1913467"/>
            <a:ext cx="8856663" cy="4028546"/>
          </a:xfrm>
        </p:spPr>
        <p:txBody>
          <a:bodyPr rtlCol="0">
            <a:normAutofit fontScale="92500"/>
          </a:bodyPr>
          <a:lstStyle/>
          <a:p>
            <a:pPr marL="182880" indent="-182880">
              <a:buClr>
                <a:schemeClr val="accent1">
                  <a:lumMod val="75000"/>
                </a:schemeClr>
              </a:buClr>
              <a:defRPr/>
            </a:pPr>
            <a:endParaRPr lang="en-GB" altLang="en-US"/>
          </a:p>
          <a:p>
            <a:pPr>
              <a:buClr>
                <a:schemeClr val="accent1">
                  <a:lumMod val="75000"/>
                </a:schemeClr>
              </a:buClr>
              <a:buFont typeface="Wingdings" panose="05000000000000000000" pitchFamily="2" charset="2"/>
              <a:buChar char="Ø"/>
              <a:defRPr/>
            </a:pPr>
            <a:r>
              <a:rPr lang="en-GB" altLang="en-US" sz="3200"/>
              <a:t>The social control of the family,</a:t>
            </a:r>
          </a:p>
          <a:p>
            <a:pPr>
              <a:buClr>
                <a:schemeClr val="accent1">
                  <a:lumMod val="75000"/>
                </a:schemeClr>
              </a:buClr>
              <a:buFont typeface="Wingdings" panose="05000000000000000000" pitchFamily="2" charset="2"/>
              <a:buChar char="Ø"/>
              <a:defRPr/>
            </a:pPr>
            <a:r>
              <a:rPr lang="en-GB" altLang="en-US" sz="3200"/>
              <a:t>The social control of learning establishments,</a:t>
            </a:r>
          </a:p>
          <a:p>
            <a:pPr>
              <a:buClr>
                <a:schemeClr val="accent1">
                  <a:lumMod val="75000"/>
                </a:schemeClr>
              </a:buClr>
              <a:buFont typeface="Wingdings" panose="05000000000000000000" pitchFamily="2" charset="2"/>
              <a:buChar char="Ø"/>
              <a:defRPr/>
            </a:pPr>
            <a:r>
              <a:rPr lang="en-GB" altLang="en-US" sz="3200"/>
              <a:t>The social control of friends,</a:t>
            </a:r>
          </a:p>
          <a:p>
            <a:pPr>
              <a:buClr>
                <a:schemeClr val="accent1">
                  <a:lumMod val="75000"/>
                </a:schemeClr>
              </a:buClr>
              <a:buFont typeface="Wingdings" panose="05000000000000000000" pitchFamily="2" charset="2"/>
              <a:buChar char="Ø"/>
              <a:defRPr/>
            </a:pPr>
            <a:r>
              <a:rPr lang="en-GB" altLang="en-US" sz="3200"/>
              <a:t>The policing of public spaces, </a:t>
            </a:r>
          </a:p>
          <a:p>
            <a:pPr>
              <a:buClr>
                <a:schemeClr val="accent1">
                  <a:lumMod val="75000"/>
                </a:schemeClr>
              </a:buClr>
              <a:buFont typeface="Wingdings" panose="05000000000000000000" pitchFamily="2" charset="2"/>
              <a:buChar char="Ø"/>
              <a:defRPr/>
            </a:pPr>
            <a:r>
              <a:rPr lang="en-GB" altLang="en-US" sz="3200"/>
              <a:t>Policing of prisons, </a:t>
            </a:r>
          </a:p>
          <a:p>
            <a:pPr>
              <a:buClr>
                <a:schemeClr val="accent1">
                  <a:lumMod val="75000"/>
                </a:schemeClr>
              </a:buClr>
              <a:buFont typeface="Wingdings" panose="05000000000000000000" pitchFamily="2" charset="2"/>
              <a:buChar char="Ø"/>
              <a:defRPr/>
            </a:pPr>
            <a:r>
              <a:rPr lang="en-GB" altLang="en-US" sz="3200"/>
              <a:t>Policing ourselves.</a:t>
            </a:r>
          </a:p>
          <a:p>
            <a:pPr marL="182880" indent="-182880">
              <a:buClr>
                <a:schemeClr val="accent1">
                  <a:lumMod val="75000"/>
                </a:schemeClr>
              </a:buClr>
              <a:buNone/>
              <a:defRPr/>
            </a:pPr>
            <a:endParaRPr lang="en-GB" altLang="en-US" sz="2400"/>
          </a:p>
          <a:p>
            <a:pPr marL="182880" indent="-182880">
              <a:buClr>
                <a:schemeClr val="accent1">
                  <a:lumMod val="75000"/>
                </a:schemeClr>
              </a:buClr>
              <a:buNone/>
              <a:defRPr/>
            </a:pPr>
            <a:endParaRPr lang="en-US" altLang="en-US"/>
          </a:p>
        </p:txBody>
      </p:sp>
    </p:spTree>
    <p:extLst>
      <p:ext uri="{BB962C8B-B14F-4D97-AF65-F5344CB8AC3E}">
        <p14:creationId xmlns:p14="http://schemas.microsoft.com/office/powerpoint/2010/main" val="2435673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195">
                                            <p:txEl>
                                              <p:pRg st="1" end="1"/>
                                            </p:txEl>
                                          </p:spTgt>
                                        </p:tgtEl>
                                        <p:attrNameLst>
                                          <p:attrName>style.visibility</p:attrName>
                                        </p:attrNameLst>
                                      </p:cBhvr>
                                      <p:to>
                                        <p:strVal val="visible"/>
                                      </p:to>
                                    </p:set>
                                    <p:animEffect transition="in" filter="fade">
                                      <p:cBhvr>
                                        <p:cTn id="7" dur="1000"/>
                                        <p:tgtEl>
                                          <p:spTgt spid="8195">
                                            <p:txEl>
                                              <p:pRg st="1" end="1"/>
                                            </p:txEl>
                                          </p:spTgt>
                                        </p:tgtEl>
                                      </p:cBhvr>
                                    </p:animEffect>
                                    <p:anim calcmode="lin" valueType="num">
                                      <p:cBhvr>
                                        <p:cTn id="8" dur="1000" fill="hold"/>
                                        <p:tgtEl>
                                          <p:spTgt spid="8195">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819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195">
                                            <p:txEl>
                                              <p:pRg st="2" end="2"/>
                                            </p:txEl>
                                          </p:spTgt>
                                        </p:tgtEl>
                                        <p:attrNameLst>
                                          <p:attrName>style.visibility</p:attrName>
                                        </p:attrNameLst>
                                      </p:cBhvr>
                                      <p:to>
                                        <p:strVal val="visible"/>
                                      </p:to>
                                    </p:set>
                                    <p:animEffect transition="in" filter="fade">
                                      <p:cBhvr>
                                        <p:cTn id="14" dur="1000"/>
                                        <p:tgtEl>
                                          <p:spTgt spid="8195">
                                            <p:txEl>
                                              <p:pRg st="2" end="2"/>
                                            </p:txEl>
                                          </p:spTgt>
                                        </p:tgtEl>
                                      </p:cBhvr>
                                    </p:animEffect>
                                    <p:anim calcmode="lin" valueType="num">
                                      <p:cBhvr>
                                        <p:cTn id="15" dur="1000" fill="hold"/>
                                        <p:tgtEl>
                                          <p:spTgt spid="8195">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819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195">
                                            <p:txEl>
                                              <p:pRg st="3" end="3"/>
                                            </p:txEl>
                                          </p:spTgt>
                                        </p:tgtEl>
                                        <p:attrNameLst>
                                          <p:attrName>style.visibility</p:attrName>
                                        </p:attrNameLst>
                                      </p:cBhvr>
                                      <p:to>
                                        <p:strVal val="visible"/>
                                      </p:to>
                                    </p:set>
                                    <p:animEffect transition="in" filter="fade">
                                      <p:cBhvr>
                                        <p:cTn id="21" dur="1000"/>
                                        <p:tgtEl>
                                          <p:spTgt spid="8195">
                                            <p:txEl>
                                              <p:pRg st="3" end="3"/>
                                            </p:txEl>
                                          </p:spTgt>
                                        </p:tgtEl>
                                      </p:cBhvr>
                                    </p:animEffect>
                                    <p:anim calcmode="lin" valueType="num">
                                      <p:cBhvr>
                                        <p:cTn id="22" dur="1000" fill="hold"/>
                                        <p:tgtEl>
                                          <p:spTgt spid="8195">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819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195">
                                            <p:txEl>
                                              <p:pRg st="4" end="4"/>
                                            </p:txEl>
                                          </p:spTgt>
                                        </p:tgtEl>
                                        <p:attrNameLst>
                                          <p:attrName>style.visibility</p:attrName>
                                        </p:attrNameLst>
                                      </p:cBhvr>
                                      <p:to>
                                        <p:strVal val="visible"/>
                                      </p:to>
                                    </p:set>
                                    <p:animEffect transition="in" filter="fade">
                                      <p:cBhvr>
                                        <p:cTn id="28" dur="1000"/>
                                        <p:tgtEl>
                                          <p:spTgt spid="8195">
                                            <p:txEl>
                                              <p:pRg st="4" end="4"/>
                                            </p:txEl>
                                          </p:spTgt>
                                        </p:tgtEl>
                                      </p:cBhvr>
                                    </p:animEffect>
                                    <p:anim calcmode="lin" valueType="num">
                                      <p:cBhvr>
                                        <p:cTn id="29" dur="1000" fill="hold"/>
                                        <p:tgtEl>
                                          <p:spTgt spid="8195">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819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8195">
                                            <p:txEl>
                                              <p:pRg st="5" end="5"/>
                                            </p:txEl>
                                          </p:spTgt>
                                        </p:tgtEl>
                                        <p:attrNameLst>
                                          <p:attrName>style.visibility</p:attrName>
                                        </p:attrNameLst>
                                      </p:cBhvr>
                                      <p:to>
                                        <p:strVal val="visible"/>
                                      </p:to>
                                    </p:set>
                                    <p:animEffect transition="in" filter="fade">
                                      <p:cBhvr>
                                        <p:cTn id="35" dur="1000"/>
                                        <p:tgtEl>
                                          <p:spTgt spid="8195">
                                            <p:txEl>
                                              <p:pRg st="5" end="5"/>
                                            </p:txEl>
                                          </p:spTgt>
                                        </p:tgtEl>
                                      </p:cBhvr>
                                    </p:animEffect>
                                    <p:anim calcmode="lin" valueType="num">
                                      <p:cBhvr>
                                        <p:cTn id="36" dur="1000" fill="hold"/>
                                        <p:tgtEl>
                                          <p:spTgt spid="8195">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819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8195">
                                            <p:txEl>
                                              <p:pRg st="6" end="6"/>
                                            </p:txEl>
                                          </p:spTgt>
                                        </p:tgtEl>
                                        <p:attrNameLst>
                                          <p:attrName>style.visibility</p:attrName>
                                        </p:attrNameLst>
                                      </p:cBhvr>
                                      <p:to>
                                        <p:strVal val="visible"/>
                                      </p:to>
                                    </p:set>
                                    <p:animEffect transition="in" filter="fade">
                                      <p:cBhvr>
                                        <p:cTn id="42" dur="1000"/>
                                        <p:tgtEl>
                                          <p:spTgt spid="8195">
                                            <p:txEl>
                                              <p:pRg st="6" end="6"/>
                                            </p:txEl>
                                          </p:spTgt>
                                        </p:tgtEl>
                                      </p:cBhvr>
                                    </p:animEffect>
                                    <p:anim calcmode="lin" valueType="num">
                                      <p:cBhvr>
                                        <p:cTn id="43" dur="1000" fill="hold"/>
                                        <p:tgtEl>
                                          <p:spTgt spid="8195">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8195">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2209800" y="484632"/>
            <a:ext cx="7772400" cy="1609344"/>
          </a:xfrm>
        </p:spPr>
        <p:txBody>
          <a:bodyPr/>
          <a:lstStyle/>
          <a:p>
            <a:pPr algn="ctr">
              <a:defRPr/>
            </a:pPr>
            <a:r>
              <a:rPr lang="en-GB" altLang="en-US"/>
              <a:t>Who are the Police?</a:t>
            </a:r>
          </a:p>
        </p:txBody>
      </p:sp>
      <p:sp>
        <p:nvSpPr>
          <p:cNvPr id="10243" name="Rectangle 3"/>
          <p:cNvSpPr>
            <a:spLocks noGrp="1" noChangeArrowheads="1"/>
          </p:cNvSpPr>
          <p:nvPr>
            <p:ph idx="1"/>
          </p:nvPr>
        </p:nvSpPr>
        <p:spPr>
          <a:xfrm>
            <a:off x="1449123" y="1940983"/>
            <a:ext cx="9293754" cy="3715280"/>
          </a:xfrm>
        </p:spPr>
        <p:txBody>
          <a:bodyPr/>
          <a:lstStyle/>
          <a:p>
            <a:pPr eaLnBrk="1" hangingPunct="1">
              <a:buFont typeface="Wingdings" panose="05000000000000000000" pitchFamily="2" charset="2"/>
              <a:buChar char="Ø"/>
            </a:pPr>
            <a:endParaRPr lang="en-GB" altLang="en-US" sz="2400"/>
          </a:p>
          <a:p>
            <a:pPr eaLnBrk="1" hangingPunct="1">
              <a:buFont typeface="Wingdings" panose="05000000000000000000" pitchFamily="2" charset="2"/>
              <a:buChar char="Ø"/>
            </a:pPr>
            <a:r>
              <a:rPr lang="en-GB" altLang="en-US" sz="2400"/>
              <a:t>It would be difficult to imagine our society without the ‘Police’ who we might view as men and women in uniforms enforcing the law,</a:t>
            </a:r>
          </a:p>
          <a:p>
            <a:pPr eaLnBrk="1" hangingPunct="1">
              <a:buFont typeface="Wingdings" panose="05000000000000000000" pitchFamily="2" charset="2"/>
              <a:buChar char="Ø"/>
            </a:pPr>
            <a:r>
              <a:rPr lang="en-GB" altLang="en-US" sz="2400"/>
              <a:t>What makes them different from other agents of social control? </a:t>
            </a:r>
          </a:p>
          <a:p>
            <a:pPr eaLnBrk="1" hangingPunct="1">
              <a:buFont typeface="Wingdings" panose="05000000000000000000" pitchFamily="2" charset="2"/>
              <a:buChar char="Ø"/>
            </a:pPr>
            <a:r>
              <a:rPr lang="en-GB" altLang="en-US" sz="2400"/>
              <a:t>They can legitimately use coercive force.</a:t>
            </a:r>
          </a:p>
          <a:p>
            <a:pPr eaLnBrk="1" hangingPunct="1">
              <a:buFont typeface="Wingdings" panose="05000000000000000000" pitchFamily="2" charset="2"/>
              <a:buNone/>
            </a:pPr>
            <a:r>
              <a:rPr lang="en-GB" altLang="en-US" sz="2400"/>
              <a:t> (Davies et al 2005:142)</a:t>
            </a:r>
          </a:p>
        </p:txBody>
      </p:sp>
    </p:spTree>
    <p:extLst>
      <p:ext uri="{BB962C8B-B14F-4D97-AF65-F5344CB8AC3E}">
        <p14:creationId xmlns:p14="http://schemas.microsoft.com/office/powerpoint/2010/main" val="12406139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1870076" y="647700"/>
            <a:ext cx="7313613" cy="1143000"/>
          </a:xfrm>
        </p:spPr>
        <p:txBody>
          <a:bodyPr/>
          <a:lstStyle/>
          <a:p>
            <a:pPr algn="ctr">
              <a:defRPr/>
            </a:pPr>
            <a:r>
              <a:rPr lang="en-GB" altLang="en-US"/>
              <a:t>Who are the Police?</a:t>
            </a:r>
            <a:endParaRPr lang="en-US" altLang="en-US"/>
          </a:p>
        </p:txBody>
      </p:sp>
      <p:sp>
        <p:nvSpPr>
          <p:cNvPr id="18435" name="Rectangle 3"/>
          <p:cNvSpPr>
            <a:spLocks noGrp="1" noChangeArrowheads="1"/>
          </p:cNvSpPr>
          <p:nvPr>
            <p:ph idx="1"/>
          </p:nvPr>
        </p:nvSpPr>
        <p:spPr>
          <a:xfrm>
            <a:off x="1066800" y="2506661"/>
            <a:ext cx="9319154" cy="2565401"/>
          </a:xfrm>
        </p:spPr>
        <p:txBody>
          <a:bodyPr>
            <a:normAutofit fontScale="92500" lnSpcReduction="20000"/>
          </a:bodyPr>
          <a:lstStyle/>
          <a:p>
            <a:pPr eaLnBrk="1" hangingPunct="1">
              <a:buFont typeface="Wingdings" panose="05000000000000000000" pitchFamily="2" charset="2"/>
              <a:buChar char="Ø"/>
            </a:pPr>
            <a:r>
              <a:rPr lang="en-GB" altLang="en-US" sz="2400"/>
              <a:t>Prior to 19</a:t>
            </a:r>
            <a:r>
              <a:rPr lang="en-GB" altLang="en-US" sz="2400" baseline="30000"/>
              <a:t>th</a:t>
            </a:r>
            <a:r>
              <a:rPr lang="en-GB" altLang="en-US" sz="2400"/>
              <a:t> century no formal police, there are two accounts of how policing developed into the ‘new police’ of the 19</a:t>
            </a:r>
            <a:r>
              <a:rPr lang="en-GB" altLang="en-US" sz="2400" baseline="30000"/>
              <a:t>th</a:t>
            </a:r>
            <a:r>
              <a:rPr lang="en-GB" altLang="en-US" sz="2400"/>
              <a:t> Century, </a:t>
            </a:r>
          </a:p>
          <a:p>
            <a:pPr marL="0" indent="0" eaLnBrk="1" hangingPunct="1">
              <a:buNone/>
            </a:pPr>
            <a:endParaRPr lang="en-GB" altLang="en-US" sz="2400"/>
          </a:p>
          <a:p>
            <a:pPr marL="0" indent="0" eaLnBrk="1" hangingPunct="1">
              <a:buNone/>
            </a:pPr>
            <a:r>
              <a:rPr lang="en-GB" altLang="en-US" sz="2400"/>
              <a:t>these were the</a:t>
            </a:r>
          </a:p>
          <a:p>
            <a:pPr eaLnBrk="1" hangingPunct="1">
              <a:buFont typeface="Wingdings" panose="05000000000000000000" pitchFamily="2" charset="2"/>
              <a:buChar char="Ø"/>
            </a:pPr>
            <a:endParaRPr lang="en-GB" altLang="en-US" sz="2400" b="1"/>
          </a:p>
          <a:p>
            <a:pPr eaLnBrk="1" hangingPunct="1">
              <a:buFont typeface="Wingdings" panose="05000000000000000000" pitchFamily="2" charset="2"/>
              <a:buChar char="Ø"/>
            </a:pPr>
            <a:r>
              <a:rPr lang="en-GB" altLang="en-US" sz="2400" b="1"/>
              <a:t>Orthodox account </a:t>
            </a:r>
            <a:r>
              <a:rPr lang="en-GB" altLang="en-US" sz="2400"/>
              <a:t>– Introduction of Police was a rational response to crime and criminality to the benefit of society, and the</a:t>
            </a:r>
          </a:p>
          <a:p>
            <a:pPr eaLnBrk="1" hangingPunct="1">
              <a:buFont typeface="Wingdings" panose="05000000000000000000" pitchFamily="2" charset="2"/>
              <a:buNone/>
            </a:pPr>
            <a:endParaRPr lang="en-GB" altLang="en-US"/>
          </a:p>
          <a:p>
            <a:pPr eaLnBrk="1" hangingPunct="1">
              <a:buFont typeface="Wingdings" panose="05000000000000000000" pitchFamily="2" charset="2"/>
              <a:buNone/>
            </a:pPr>
            <a:endParaRPr lang="en-GB" altLang="en-US"/>
          </a:p>
          <a:p>
            <a:pPr eaLnBrk="1" hangingPunct="1"/>
            <a:endParaRPr lang="en-US" altLang="en-US"/>
          </a:p>
        </p:txBody>
      </p:sp>
    </p:spTree>
    <p:extLst>
      <p:ext uri="{BB962C8B-B14F-4D97-AF65-F5344CB8AC3E}">
        <p14:creationId xmlns:p14="http://schemas.microsoft.com/office/powerpoint/2010/main" val="22049180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1438275" y="556069"/>
            <a:ext cx="7772400" cy="1609344"/>
          </a:xfrm>
        </p:spPr>
        <p:txBody>
          <a:bodyPr/>
          <a:lstStyle/>
          <a:p>
            <a:pPr algn="ctr">
              <a:defRPr/>
            </a:pPr>
            <a:r>
              <a:rPr lang="en-GB" altLang="en-US"/>
              <a:t>Who are the Police?</a:t>
            </a:r>
          </a:p>
        </p:txBody>
      </p:sp>
      <p:sp>
        <p:nvSpPr>
          <p:cNvPr id="15363" name="Rectangle 3"/>
          <p:cNvSpPr>
            <a:spLocks noGrp="1" noChangeArrowheads="1"/>
          </p:cNvSpPr>
          <p:nvPr>
            <p:ph idx="1"/>
          </p:nvPr>
        </p:nvSpPr>
        <p:spPr>
          <a:xfrm>
            <a:off x="895351" y="1727201"/>
            <a:ext cx="9276820" cy="4114800"/>
          </a:xfrm>
        </p:spPr>
        <p:txBody>
          <a:bodyPr/>
          <a:lstStyle/>
          <a:p>
            <a:pPr eaLnBrk="1" hangingPunct="1"/>
            <a:endParaRPr lang="en-GB" altLang="en-US"/>
          </a:p>
          <a:p>
            <a:pPr eaLnBrk="1" hangingPunct="1"/>
            <a:endParaRPr lang="en-GB" altLang="en-US"/>
          </a:p>
          <a:p>
            <a:pPr eaLnBrk="1" hangingPunct="1"/>
            <a:endParaRPr lang="en-GB" altLang="en-US"/>
          </a:p>
          <a:p>
            <a:pPr eaLnBrk="1" hangingPunct="1">
              <a:buFont typeface="Wingdings" panose="05000000000000000000" pitchFamily="2" charset="2"/>
              <a:buChar char="Ø"/>
            </a:pPr>
            <a:r>
              <a:rPr lang="en-GB" altLang="en-US" sz="2400" b="1"/>
              <a:t>The Revisionist account- </a:t>
            </a:r>
            <a:r>
              <a:rPr lang="en-GB" altLang="en-US" sz="2400"/>
              <a:t>argued by some to be an extension of state control over the dangerous, oppressed and poor working classes.</a:t>
            </a:r>
          </a:p>
          <a:p>
            <a:pPr eaLnBrk="1" hangingPunct="1"/>
            <a:endParaRPr lang="en-GB" altLang="en-US" sz="2400"/>
          </a:p>
        </p:txBody>
      </p:sp>
    </p:spTree>
    <p:extLst>
      <p:ext uri="{BB962C8B-B14F-4D97-AF65-F5344CB8AC3E}">
        <p14:creationId xmlns:p14="http://schemas.microsoft.com/office/powerpoint/2010/main" val="32166182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12"/>
          <p:cNvSpPr>
            <a:spLocks noGrp="1" noChangeArrowheads="1"/>
          </p:cNvSpPr>
          <p:nvPr>
            <p:ph type="title"/>
          </p:nvPr>
        </p:nvSpPr>
        <p:spPr>
          <a:xfrm>
            <a:off x="2209800" y="484632"/>
            <a:ext cx="7772400" cy="1609344"/>
          </a:xfrm>
        </p:spPr>
        <p:txBody>
          <a:bodyPr/>
          <a:lstStyle/>
          <a:p>
            <a:pPr algn="ctr">
              <a:defRPr/>
            </a:pPr>
            <a:r>
              <a:rPr lang="en-GB" altLang="en-US"/>
              <a:t>Before the Police</a:t>
            </a:r>
          </a:p>
        </p:txBody>
      </p:sp>
      <p:pic>
        <p:nvPicPr>
          <p:cNvPr id="13315" name="Picture 14" descr="charliewatchman"/>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934244" y="1217866"/>
            <a:ext cx="2551112" cy="4114800"/>
          </a:xfrm>
        </p:spPr>
      </p:pic>
      <p:pic>
        <p:nvPicPr>
          <p:cNvPr id="13316" name="Picture 15" descr="Bowstreetrunner_JohnTownsen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17219" y="1717971"/>
            <a:ext cx="2190750" cy="428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Picture 16" descr="peel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74782" y="1717971"/>
            <a:ext cx="3478213" cy="242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073462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1"/>
          <p:cNvSpPr>
            <a:spLocks noGrp="1" noChangeArrowheads="1"/>
          </p:cNvSpPr>
          <p:nvPr>
            <p:ph idx="1"/>
          </p:nvPr>
        </p:nvSpPr>
        <p:spPr>
          <a:xfrm>
            <a:off x="1076325" y="2107672"/>
            <a:ext cx="8770571" cy="2116666"/>
          </a:xfrm>
        </p:spPr>
        <p:txBody>
          <a:bodyPr>
            <a:normAutofit/>
          </a:bodyPr>
          <a:lstStyle/>
          <a:p>
            <a:pPr marL="365741" indent="-256019">
              <a:spcBef>
                <a:spcPts val="3613"/>
              </a:spcBef>
              <a:buFont typeface="Wingdings 3"/>
              <a:buChar char=""/>
              <a:defRPr/>
            </a:pPr>
            <a:r>
              <a:rPr lang="en-US" altLang="en-US" sz="2400">
                <a:latin typeface="Baskerville Bold" charset="0"/>
                <a:sym typeface="Baskerville Bold" charset="0"/>
              </a:rPr>
              <a:t>1663 City of London began to employ paid watchmen to guard the City at night</a:t>
            </a:r>
            <a:endParaRPr lang="en-US" altLang="en-US" sz="2400">
              <a:latin typeface="Baskerville Bold" charset="0"/>
              <a:ea typeface="ヒラギノ明朝 ProN W6" pitchFamily="-112" charset="-128"/>
              <a:sym typeface="Baskerville Bold" charset="0"/>
            </a:endParaRPr>
          </a:p>
          <a:p>
            <a:pPr marL="365741" indent="-256019">
              <a:spcBef>
                <a:spcPts val="3613"/>
              </a:spcBef>
              <a:buFont typeface="Wingdings 3"/>
              <a:buChar char=""/>
              <a:defRPr/>
            </a:pPr>
            <a:r>
              <a:rPr lang="en-US" altLang="en-US" sz="2400">
                <a:latin typeface="Baskerville Bold" charset="0"/>
                <a:sym typeface="Baskerville Bold" charset="0"/>
              </a:rPr>
              <a:t>Nicknamed Charlies - possibly after reigning monarch Charles II</a:t>
            </a:r>
            <a:endParaRPr lang="en-US" altLang="en-US" sz="2400">
              <a:latin typeface="Baskerville Bold" charset="0"/>
              <a:ea typeface="ヒラギノ明朝 ProN W6" pitchFamily="-112" charset="-128"/>
              <a:sym typeface="Baskerville Bold" charset="0"/>
            </a:endParaRPr>
          </a:p>
        </p:txBody>
      </p:sp>
      <p:sp>
        <p:nvSpPr>
          <p:cNvPr id="3" name="Rectangle 2"/>
          <p:cNvSpPr/>
          <p:nvPr/>
        </p:nvSpPr>
        <p:spPr>
          <a:xfrm>
            <a:off x="3247863" y="502193"/>
            <a:ext cx="4427494" cy="830997"/>
          </a:xfrm>
          <a:prstGeom prst="rect">
            <a:avLst/>
          </a:prstGeom>
        </p:spPr>
        <p:txBody>
          <a:bodyPr wrap="none">
            <a:spAutoFit/>
          </a:bodyPr>
          <a:lstStyle/>
          <a:p>
            <a:r>
              <a:rPr lang="en-GB" altLang="en-US" sz="4800"/>
              <a:t>Before the Police</a:t>
            </a:r>
            <a:endParaRPr lang="en-GB" sz="4800"/>
          </a:p>
        </p:txBody>
      </p:sp>
    </p:spTree>
    <p:extLst>
      <p:ext uri="{BB962C8B-B14F-4D97-AF65-F5344CB8AC3E}">
        <p14:creationId xmlns:p14="http://schemas.microsoft.com/office/powerpoint/2010/main" val="1372313454"/>
      </p:ext>
    </p:extLst>
  </p:cSld>
  <p:clrMapOvr>
    <a:masterClrMapping/>
  </p:clrMapOvr>
  <p:transition spd="slow"/>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9698" name="Group 3"/>
          <p:cNvGrpSpPr>
            <a:grpSpLocks/>
          </p:cNvGrpSpPr>
          <p:nvPr/>
        </p:nvGrpSpPr>
        <p:grpSpPr bwMode="auto">
          <a:xfrm>
            <a:off x="8354021" y="1550260"/>
            <a:ext cx="3509367" cy="4236251"/>
            <a:chOff x="0" y="0"/>
            <a:chExt cx="3144" cy="4016"/>
          </a:xfrm>
        </p:grpSpPr>
        <p:pic>
          <p:nvPicPr>
            <p:cNvPr id="29702" name="Picture 1"/>
            <p:cNvPicPr>
              <a:picLocks noChangeAspect="1" noChangeArrowheads="1"/>
            </p:cNvPicPr>
            <p:nvPr/>
          </p:nvPicPr>
          <p:blipFill>
            <a:blip r:embed="rId3">
              <a:extLst>
                <a:ext uri="{28A0092B-C50C-407E-A947-70E740481C1C}">
                  <a14:useLocalDpi xmlns:a14="http://schemas.microsoft.com/office/drawing/2010/main" val="0"/>
                </a:ext>
              </a:extLst>
            </a:blip>
            <a:srcRect t="8743" r="148" b="8646"/>
            <a:stretch>
              <a:fillRect/>
            </a:stretch>
          </p:blipFill>
          <p:spPr bwMode="auto">
            <a:xfrm>
              <a:off x="228" y="224"/>
              <a:ext cx="2684" cy="3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29703" name="Picture 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3144" cy="4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grpSp>
      <p:sp>
        <p:nvSpPr>
          <p:cNvPr id="52228" name="Rectangle 4"/>
          <p:cNvSpPr>
            <a:spLocks noGrp="1" noChangeArrowheads="1"/>
          </p:cNvSpPr>
          <p:nvPr>
            <p:ph idx="1"/>
          </p:nvPr>
        </p:nvSpPr>
        <p:spPr>
          <a:xfrm>
            <a:off x="1151465" y="1998890"/>
            <a:ext cx="6866865" cy="4175390"/>
          </a:xfrm>
        </p:spPr>
        <p:txBody>
          <a:bodyPr>
            <a:noAutofit/>
          </a:bodyPr>
          <a:lstStyle/>
          <a:p>
            <a:pPr>
              <a:buSzPct val="125000"/>
              <a:buFont typeface="Wingdings" panose="05000000000000000000" pitchFamily="2" charset="2"/>
              <a:buChar char="Ø"/>
            </a:pPr>
            <a:r>
              <a:rPr lang="en-US" altLang="en-US" sz="2400">
                <a:latin typeface="Baskerville Bold" charset="0"/>
                <a:sym typeface="Baskerville Bold" charset="0"/>
              </a:rPr>
              <a:t>Equipment included a lamp, rattle and staff for self - </a:t>
            </a:r>
            <a:r>
              <a:rPr lang="en-US" altLang="en-US" sz="2400" err="1">
                <a:latin typeface="Baskerville Bold" charset="0"/>
                <a:sym typeface="Baskerville Bold" charset="0"/>
              </a:rPr>
              <a:t>defence</a:t>
            </a:r>
            <a:r>
              <a:rPr lang="en-US" altLang="en-US" sz="2400">
                <a:latin typeface="Baskerville Bold" charset="0"/>
                <a:sym typeface="Baskerville Bold" charset="0"/>
              </a:rPr>
              <a:t> (By 18th century were provided with a cutlass)</a:t>
            </a:r>
            <a:endParaRPr lang="en-US" altLang="en-US" sz="2400">
              <a:latin typeface="Baskerville Bold" charset="0"/>
              <a:ea typeface="ヒラギノ明朝 ProN W6" pitchFamily="-112" charset="-128"/>
              <a:sym typeface="Baskerville Bold" charset="0"/>
            </a:endParaRPr>
          </a:p>
          <a:p>
            <a:pPr>
              <a:spcBef>
                <a:spcPts val="1863"/>
              </a:spcBef>
              <a:buSzPct val="125000"/>
              <a:buFont typeface="Wingdings" panose="05000000000000000000" pitchFamily="2" charset="2"/>
              <a:buChar char="Ø"/>
            </a:pPr>
            <a:r>
              <a:rPr lang="en-US" altLang="en-US" sz="2400">
                <a:latin typeface="Baskerville Bold" charset="0"/>
                <a:sym typeface="Baskerville Bold" charset="0"/>
              </a:rPr>
              <a:t>Poorly paid and as they were in the main:</a:t>
            </a:r>
            <a:endParaRPr lang="en-US" altLang="en-US" sz="2400">
              <a:latin typeface="Baskerville Bold" charset="0"/>
              <a:ea typeface="ヒラギノ明朝 ProN W6" pitchFamily="-112" charset="-128"/>
              <a:sym typeface="Baskerville Bold" charset="0"/>
            </a:endParaRPr>
          </a:p>
          <a:p>
            <a:pPr>
              <a:spcBef>
                <a:spcPts val="1863"/>
              </a:spcBef>
              <a:buSzPct val="125000"/>
              <a:buFont typeface="Wingdings" panose="05000000000000000000" pitchFamily="2" charset="2"/>
              <a:buChar char="Ø"/>
            </a:pPr>
            <a:r>
              <a:rPr lang="en-US" altLang="en-US" sz="2400">
                <a:latin typeface="Baskerville Bold" charset="0"/>
                <a:sym typeface="Baskerville Bold" charset="0"/>
              </a:rPr>
              <a:t>Uneducated, lacked intelligence, “low class”, old and weak, and unfit for other work </a:t>
            </a:r>
            <a:endParaRPr lang="en-US" altLang="en-US" sz="2400">
              <a:latin typeface="Baskerville Bold" charset="0"/>
              <a:ea typeface="ヒラギノ明朝 ProN W6" pitchFamily="-112" charset="-128"/>
              <a:sym typeface="Baskerville Bold" charset="0"/>
            </a:endParaRPr>
          </a:p>
          <a:p>
            <a:pPr marL="0" indent="0">
              <a:spcBef>
                <a:spcPts val="1863"/>
              </a:spcBef>
              <a:buSzPct val="125000"/>
              <a:buNone/>
            </a:pPr>
            <a:r>
              <a:rPr lang="en-US" altLang="en-US" sz="2400">
                <a:latin typeface="Baskerville Bold" charset="0"/>
                <a:sym typeface="Baskerville Bold" charset="0"/>
              </a:rPr>
              <a:t>But………………</a:t>
            </a:r>
            <a:endParaRPr lang="en-US" altLang="en-US" sz="2400">
              <a:latin typeface="Baskerville Bold" charset="0"/>
              <a:ea typeface="ヒラギノ明朝 ProN W6" pitchFamily="-112" charset="-128"/>
              <a:sym typeface="Baskerville Bold" charset="0"/>
            </a:endParaRPr>
          </a:p>
        </p:txBody>
      </p:sp>
      <p:sp>
        <p:nvSpPr>
          <p:cNvPr id="29700" name="Rectangle 5"/>
          <p:cNvSpPr>
            <a:spLocks/>
          </p:cNvSpPr>
          <p:nvPr/>
        </p:nvSpPr>
        <p:spPr bwMode="auto">
          <a:xfrm>
            <a:off x="7396890" y="5886456"/>
            <a:ext cx="4934586"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200">
                <a:solidFill>
                  <a:srgbClr val="5B5648"/>
                </a:solidFill>
                <a:latin typeface="Baskerville" pitchFamily="-112" charset="0"/>
                <a:ea typeface="ヒラギノ角ゴ ProN W3" pitchFamily="-112" charset="-128"/>
                <a:sym typeface="Baskerville" pitchFamily="-112" charset="0"/>
              </a:defRPr>
            </a:lvl1pPr>
            <a:lvl2pPr marL="742950" indent="-285750" eaLnBrk="0" hangingPunct="0">
              <a:defRPr sz="4200">
                <a:solidFill>
                  <a:srgbClr val="5B5648"/>
                </a:solidFill>
                <a:latin typeface="Baskerville" pitchFamily="-112" charset="0"/>
                <a:ea typeface="ヒラギノ角ゴ ProN W3" pitchFamily="-112" charset="-128"/>
                <a:sym typeface="Baskerville" pitchFamily="-112" charset="0"/>
              </a:defRPr>
            </a:lvl2pPr>
            <a:lvl3pPr marL="1143000" indent="-228600" eaLnBrk="0" hangingPunct="0">
              <a:defRPr sz="4200">
                <a:solidFill>
                  <a:srgbClr val="5B5648"/>
                </a:solidFill>
                <a:latin typeface="Baskerville" pitchFamily="-112" charset="0"/>
                <a:ea typeface="ヒラギノ角ゴ ProN W3" pitchFamily="-112" charset="-128"/>
                <a:sym typeface="Baskerville" pitchFamily="-112" charset="0"/>
              </a:defRPr>
            </a:lvl3pPr>
            <a:lvl4pPr marL="1600200" indent="-228600" eaLnBrk="0" hangingPunct="0">
              <a:defRPr sz="4200">
                <a:solidFill>
                  <a:srgbClr val="5B5648"/>
                </a:solidFill>
                <a:latin typeface="Baskerville" pitchFamily="-112" charset="0"/>
                <a:ea typeface="ヒラギノ角ゴ ProN W3" pitchFamily="-112" charset="-128"/>
                <a:sym typeface="Baskerville" pitchFamily="-112" charset="0"/>
              </a:defRPr>
            </a:lvl4pPr>
            <a:lvl5pPr marL="2057400" indent="-228600" eaLnBrk="0" hangingPunct="0">
              <a:defRPr sz="4200">
                <a:solidFill>
                  <a:srgbClr val="5B5648"/>
                </a:solidFill>
                <a:latin typeface="Baskerville" pitchFamily="-112" charset="0"/>
                <a:ea typeface="ヒラギノ角ゴ ProN W3" pitchFamily="-112" charset="-128"/>
                <a:sym typeface="Baskerville" pitchFamily="-112" charset="0"/>
              </a:defRPr>
            </a:lvl5pPr>
            <a:lvl6pPr marL="2514600" indent="-228600" algn="ctr" eaLnBrk="0" fontAlgn="base" hangingPunct="0">
              <a:spcBef>
                <a:spcPct val="0"/>
              </a:spcBef>
              <a:spcAft>
                <a:spcPct val="0"/>
              </a:spcAft>
              <a:defRPr sz="4200">
                <a:solidFill>
                  <a:srgbClr val="5B5648"/>
                </a:solidFill>
                <a:latin typeface="Baskerville" pitchFamily="-112" charset="0"/>
                <a:ea typeface="ヒラギノ角ゴ ProN W3" pitchFamily="-112" charset="-128"/>
                <a:sym typeface="Baskerville" pitchFamily="-112" charset="0"/>
              </a:defRPr>
            </a:lvl6pPr>
            <a:lvl7pPr marL="2971800" indent="-228600" algn="ctr" eaLnBrk="0" fontAlgn="base" hangingPunct="0">
              <a:spcBef>
                <a:spcPct val="0"/>
              </a:spcBef>
              <a:spcAft>
                <a:spcPct val="0"/>
              </a:spcAft>
              <a:defRPr sz="4200">
                <a:solidFill>
                  <a:srgbClr val="5B5648"/>
                </a:solidFill>
                <a:latin typeface="Baskerville" pitchFamily="-112" charset="0"/>
                <a:ea typeface="ヒラギノ角ゴ ProN W3" pitchFamily="-112" charset="-128"/>
                <a:sym typeface="Baskerville" pitchFamily="-112" charset="0"/>
              </a:defRPr>
            </a:lvl7pPr>
            <a:lvl8pPr marL="3429000" indent="-228600" algn="ctr" eaLnBrk="0" fontAlgn="base" hangingPunct="0">
              <a:spcBef>
                <a:spcPct val="0"/>
              </a:spcBef>
              <a:spcAft>
                <a:spcPct val="0"/>
              </a:spcAft>
              <a:defRPr sz="4200">
                <a:solidFill>
                  <a:srgbClr val="5B5648"/>
                </a:solidFill>
                <a:latin typeface="Baskerville" pitchFamily="-112" charset="0"/>
                <a:ea typeface="ヒラギノ角ゴ ProN W3" pitchFamily="-112" charset="-128"/>
                <a:sym typeface="Baskerville" pitchFamily="-112" charset="0"/>
              </a:defRPr>
            </a:lvl8pPr>
            <a:lvl9pPr marL="3886200" indent="-228600" algn="ctr" eaLnBrk="0" fontAlgn="base" hangingPunct="0">
              <a:spcBef>
                <a:spcPct val="0"/>
              </a:spcBef>
              <a:spcAft>
                <a:spcPct val="0"/>
              </a:spcAft>
              <a:defRPr sz="4200">
                <a:solidFill>
                  <a:srgbClr val="5B5648"/>
                </a:solidFill>
                <a:latin typeface="Baskerville" pitchFamily="-112" charset="0"/>
                <a:ea typeface="ヒラギノ角ゴ ProN W3" pitchFamily="-112" charset="-128"/>
                <a:sym typeface="Baskerville" pitchFamily="-112" charset="0"/>
              </a:defRPr>
            </a:lvl9pPr>
          </a:lstStyle>
          <a:p>
            <a:pPr eaLnBrk="1" hangingPunct="1"/>
            <a:r>
              <a:rPr lang="en-US" altLang="en-US" sz="2000">
                <a:solidFill>
                  <a:schemeClr val="tx1"/>
                </a:solidFill>
                <a:ea typeface="ヒラギノ明朝 ProN W3" pitchFamily="-112" charset="-128"/>
              </a:rPr>
              <a:t>Charlie Rouse - London’s Last Watchman</a:t>
            </a:r>
          </a:p>
        </p:txBody>
      </p:sp>
      <p:sp>
        <p:nvSpPr>
          <p:cNvPr id="2" name="Rectangle 1"/>
          <p:cNvSpPr/>
          <p:nvPr/>
        </p:nvSpPr>
        <p:spPr>
          <a:xfrm>
            <a:off x="2163365" y="602946"/>
            <a:ext cx="5494736" cy="769441"/>
          </a:xfrm>
          <a:prstGeom prst="rect">
            <a:avLst/>
          </a:prstGeom>
        </p:spPr>
        <p:txBody>
          <a:bodyPr wrap="square">
            <a:spAutoFit/>
          </a:bodyPr>
          <a:lstStyle/>
          <a:p>
            <a:r>
              <a:rPr lang="en-GB" altLang="en-US" sz="4400"/>
              <a:t>Before the Police</a:t>
            </a:r>
            <a:endParaRPr lang="en-GB" sz="4400"/>
          </a:p>
        </p:txBody>
      </p:sp>
    </p:spTree>
    <p:extLst>
      <p:ext uri="{BB962C8B-B14F-4D97-AF65-F5344CB8AC3E}">
        <p14:creationId xmlns:p14="http://schemas.microsoft.com/office/powerpoint/2010/main" val="891269361"/>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2228">
                                            <p:txEl>
                                              <p:pRg st="0" end="0"/>
                                            </p:txEl>
                                          </p:spTgt>
                                        </p:tgtEl>
                                        <p:attrNameLst>
                                          <p:attrName>style.visibility</p:attrName>
                                        </p:attrNameLst>
                                      </p:cBhvr>
                                      <p:to>
                                        <p:strVal val="visible"/>
                                      </p:to>
                                    </p:set>
                                    <p:animEffect transition="in" filter="fade">
                                      <p:cBhvr>
                                        <p:cTn id="7" dur="1000"/>
                                        <p:tgtEl>
                                          <p:spTgt spid="52228">
                                            <p:txEl>
                                              <p:pRg st="0" end="0"/>
                                            </p:txEl>
                                          </p:spTgt>
                                        </p:tgtEl>
                                      </p:cBhvr>
                                    </p:animEffect>
                                    <p:anim calcmode="lin" valueType="num">
                                      <p:cBhvr>
                                        <p:cTn id="8" dur="1000" fill="hold"/>
                                        <p:tgtEl>
                                          <p:spTgt spid="5222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222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2228">
                                            <p:txEl>
                                              <p:pRg st="1" end="1"/>
                                            </p:txEl>
                                          </p:spTgt>
                                        </p:tgtEl>
                                        <p:attrNameLst>
                                          <p:attrName>style.visibility</p:attrName>
                                        </p:attrNameLst>
                                      </p:cBhvr>
                                      <p:to>
                                        <p:strVal val="visible"/>
                                      </p:to>
                                    </p:set>
                                    <p:animEffect transition="in" filter="fade">
                                      <p:cBhvr>
                                        <p:cTn id="14" dur="1000"/>
                                        <p:tgtEl>
                                          <p:spTgt spid="52228">
                                            <p:txEl>
                                              <p:pRg st="1" end="1"/>
                                            </p:txEl>
                                          </p:spTgt>
                                        </p:tgtEl>
                                      </p:cBhvr>
                                    </p:animEffect>
                                    <p:anim calcmode="lin" valueType="num">
                                      <p:cBhvr>
                                        <p:cTn id="15" dur="1000" fill="hold"/>
                                        <p:tgtEl>
                                          <p:spTgt spid="52228">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2228">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2228">
                                            <p:txEl>
                                              <p:pRg st="2" end="2"/>
                                            </p:txEl>
                                          </p:spTgt>
                                        </p:tgtEl>
                                        <p:attrNameLst>
                                          <p:attrName>style.visibility</p:attrName>
                                        </p:attrNameLst>
                                      </p:cBhvr>
                                      <p:to>
                                        <p:strVal val="visible"/>
                                      </p:to>
                                    </p:set>
                                    <p:animEffect transition="in" filter="fade">
                                      <p:cBhvr>
                                        <p:cTn id="21" dur="1000"/>
                                        <p:tgtEl>
                                          <p:spTgt spid="52228">
                                            <p:txEl>
                                              <p:pRg st="2" end="2"/>
                                            </p:txEl>
                                          </p:spTgt>
                                        </p:tgtEl>
                                      </p:cBhvr>
                                    </p:animEffect>
                                    <p:anim calcmode="lin" valueType="num">
                                      <p:cBhvr>
                                        <p:cTn id="22" dur="1000" fill="hold"/>
                                        <p:tgtEl>
                                          <p:spTgt spid="52228">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222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2228">
                                            <p:txEl>
                                              <p:pRg st="3" end="3"/>
                                            </p:txEl>
                                          </p:spTgt>
                                        </p:tgtEl>
                                        <p:attrNameLst>
                                          <p:attrName>style.visibility</p:attrName>
                                        </p:attrNameLst>
                                      </p:cBhvr>
                                      <p:to>
                                        <p:strVal val="visible"/>
                                      </p:to>
                                    </p:set>
                                    <p:animEffect transition="in" filter="fade">
                                      <p:cBhvr>
                                        <p:cTn id="28" dur="1000"/>
                                        <p:tgtEl>
                                          <p:spTgt spid="52228">
                                            <p:txEl>
                                              <p:pRg st="3" end="3"/>
                                            </p:txEl>
                                          </p:spTgt>
                                        </p:tgtEl>
                                      </p:cBhvr>
                                    </p:animEffect>
                                    <p:anim calcmode="lin" valueType="num">
                                      <p:cBhvr>
                                        <p:cTn id="29" dur="1000" fill="hold"/>
                                        <p:tgtEl>
                                          <p:spTgt spid="52228">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52228">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8" grpId="0" build="p" bldLvl="5"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9698" name="Group 3"/>
          <p:cNvGrpSpPr>
            <a:grpSpLocks/>
          </p:cNvGrpSpPr>
          <p:nvPr/>
        </p:nvGrpSpPr>
        <p:grpSpPr bwMode="auto">
          <a:xfrm>
            <a:off x="8541279" y="1430181"/>
            <a:ext cx="3509367" cy="4344260"/>
            <a:chOff x="0" y="0"/>
            <a:chExt cx="3144" cy="4016"/>
          </a:xfrm>
        </p:grpSpPr>
        <p:pic>
          <p:nvPicPr>
            <p:cNvPr id="29702" name="Picture 1"/>
            <p:cNvPicPr>
              <a:picLocks noChangeAspect="1" noChangeArrowheads="1"/>
            </p:cNvPicPr>
            <p:nvPr/>
          </p:nvPicPr>
          <p:blipFill>
            <a:blip r:embed="rId3">
              <a:extLst>
                <a:ext uri="{28A0092B-C50C-407E-A947-70E740481C1C}">
                  <a14:useLocalDpi xmlns:a14="http://schemas.microsoft.com/office/drawing/2010/main" val="0"/>
                </a:ext>
              </a:extLst>
            </a:blip>
            <a:srcRect t="8743" r="148" b="8646"/>
            <a:stretch>
              <a:fillRect/>
            </a:stretch>
          </p:blipFill>
          <p:spPr bwMode="auto">
            <a:xfrm>
              <a:off x="228" y="224"/>
              <a:ext cx="2684" cy="3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29703" name="Picture 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3144" cy="4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grpSp>
      <p:sp>
        <p:nvSpPr>
          <p:cNvPr id="52228" name="Rectangle 4"/>
          <p:cNvSpPr>
            <a:spLocks noGrp="1" noChangeArrowheads="1"/>
          </p:cNvSpPr>
          <p:nvPr>
            <p:ph idx="1"/>
          </p:nvPr>
        </p:nvSpPr>
        <p:spPr>
          <a:xfrm>
            <a:off x="1114034" y="2012241"/>
            <a:ext cx="6892265" cy="3107266"/>
          </a:xfrm>
        </p:spPr>
        <p:txBody>
          <a:bodyPr>
            <a:noAutofit/>
          </a:bodyPr>
          <a:lstStyle/>
          <a:p>
            <a:pPr marL="558622" lvl="1" indent="-342900">
              <a:spcBef>
                <a:spcPts val="1863"/>
              </a:spcBef>
              <a:buSzPct val="125000"/>
              <a:buFont typeface="Wingdings" panose="05000000000000000000" pitchFamily="2" charset="2"/>
              <a:buChar char="Ø"/>
            </a:pPr>
            <a:endParaRPr lang="en-US" altLang="en-US" sz="2400">
              <a:latin typeface="Baskerville Bold" charset="0"/>
              <a:sym typeface="Baskerville Bold" charset="0"/>
            </a:endParaRPr>
          </a:p>
          <a:p>
            <a:pPr marL="558622" lvl="1" indent="-342900">
              <a:spcBef>
                <a:spcPts val="1863"/>
              </a:spcBef>
              <a:buSzPct val="125000"/>
              <a:buFont typeface="Wingdings" panose="05000000000000000000" pitchFamily="2" charset="2"/>
              <a:buChar char="Ø"/>
            </a:pPr>
            <a:r>
              <a:rPr lang="en-US" altLang="en-US" sz="2400">
                <a:latin typeface="Baskerville Bold" charset="0"/>
                <a:sym typeface="Baskerville Bold" charset="0"/>
              </a:rPr>
              <a:t>Probably most effective night police anywhere in the country</a:t>
            </a:r>
            <a:endParaRPr lang="en-US" altLang="en-US" sz="2400">
              <a:latin typeface="Baskerville Bold" charset="0"/>
              <a:ea typeface="ヒラギノ明朝 ProN W6" pitchFamily="-112" charset="-128"/>
              <a:sym typeface="Baskerville Bold" charset="0"/>
            </a:endParaRPr>
          </a:p>
          <a:p>
            <a:pPr marL="558622" lvl="1" indent="-342900">
              <a:spcBef>
                <a:spcPts val="1863"/>
              </a:spcBef>
              <a:buSzPct val="125000"/>
              <a:buFont typeface="Wingdings" panose="05000000000000000000" pitchFamily="2" charset="2"/>
              <a:buChar char="Ø"/>
            </a:pPr>
            <a:r>
              <a:rPr lang="en-US" altLang="en-US" sz="2400">
                <a:latin typeface="Baskerville Bold" charset="0"/>
                <a:sym typeface="Baskerville Bold" charset="0"/>
              </a:rPr>
              <a:t>This system of policing lasted well into the 19th Century</a:t>
            </a:r>
            <a:endParaRPr lang="en-US" altLang="en-US" sz="2400">
              <a:latin typeface="Baskerville Bold" charset="0"/>
              <a:ea typeface="ヒラギノ明朝 ProN W6" pitchFamily="-112" charset="-128"/>
              <a:sym typeface="Baskerville Bold" charset="0"/>
            </a:endParaRPr>
          </a:p>
        </p:txBody>
      </p:sp>
      <p:sp>
        <p:nvSpPr>
          <p:cNvPr id="29700" name="Rectangle 5"/>
          <p:cNvSpPr>
            <a:spLocks/>
          </p:cNvSpPr>
          <p:nvPr/>
        </p:nvSpPr>
        <p:spPr bwMode="auto">
          <a:xfrm>
            <a:off x="7243763" y="6100555"/>
            <a:ext cx="5070053"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200">
                <a:solidFill>
                  <a:srgbClr val="5B5648"/>
                </a:solidFill>
                <a:latin typeface="Baskerville" pitchFamily="-112" charset="0"/>
                <a:ea typeface="ヒラギノ角ゴ ProN W3" pitchFamily="-112" charset="-128"/>
                <a:sym typeface="Baskerville" pitchFamily="-112" charset="0"/>
              </a:defRPr>
            </a:lvl1pPr>
            <a:lvl2pPr marL="742950" indent="-285750" eaLnBrk="0" hangingPunct="0">
              <a:defRPr sz="4200">
                <a:solidFill>
                  <a:srgbClr val="5B5648"/>
                </a:solidFill>
                <a:latin typeface="Baskerville" pitchFamily="-112" charset="0"/>
                <a:ea typeface="ヒラギノ角ゴ ProN W3" pitchFamily="-112" charset="-128"/>
                <a:sym typeface="Baskerville" pitchFamily="-112" charset="0"/>
              </a:defRPr>
            </a:lvl2pPr>
            <a:lvl3pPr marL="1143000" indent="-228600" eaLnBrk="0" hangingPunct="0">
              <a:defRPr sz="4200">
                <a:solidFill>
                  <a:srgbClr val="5B5648"/>
                </a:solidFill>
                <a:latin typeface="Baskerville" pitchFamily="-112" charset="0"/>
                <a:ea typeface="ヒラギノ角ゴ ProN W3" pitchFamily="-112" charset="-128"/>
                <a:sym typeface="Baskerville" pitchFamily="-112" charset="0"/>
              </a:defRPr>
            </a:lvl3pPr>
            <a:lvl4pPr marL="1600200" indent="-228600" eaLnBrk="0" hangingPunct="0">
              <a:defRPr sz="4200">
                <a:solidFill>
                  <a:srgbClr val="5B5648"/>
                </a:solidFill>
                <a:latin typeface="Baskerville" pitchFamily="-112" charset="0"/>
                <a:ea typeface="ヒラギノ角ゴ ProN W3" pitchFamily="-112" charset="-128"/>
                <a:sym typeface="Baskerville" pitchFamily="-112" charset="0"/>
              </a:defRPr>
            </a:lvl4pPr>
            <a:lvl5pPr marL="2057400" indent="-228600" eaLnBrk="0" hangingPunct="0">
              <a:defRPr sz="4200">
                <a:solidFill>
                  <a:srgbClr val="5B5648"/>
                </a:solidFill>
                <a:latin typeface="Baskerville" pitchFamily="-112" charset="0"/>
                <a:ea typeface="ヒラギノ角ゴ ProN W3" pitchFamily="-112" charset="-128"/>
                <a:sym typeface="Baskerville" pitchFamily="-112" charset="0"/>
              </a:defRPr>
            </a:lvl5pPr>
            <a:lvl6pPr marL="2514600" indent="-228600" algn="ctr" eaLnBrk="0" fontAlgn="base" hangingPunct="0">
              <a:spcBef>
                <a:spcPct val="0"/>
              </a:spcBef>
              <a:spcAft>
                <a:spcPct val="0"/>
              </a:spcAft>
              <a:defRPr sz="4200">
                <a:solidFill>
                  <a:srgbClr val="5B5648"/>
                </a:solidFill>
                <a:latin typeface="Baskerville" pitchFamily="-112" charset="0"/>
                <a:ea typeface="ヒラギノ角ゴ ProN W3" pitchFamily="-112" charset="-128"/>
                <a:sym typeface="Baskerville" pitchFamily="-112" charset="0"/>
              </a:defRPr>
            </a:lvl6pPr>
            <a:lvl7pPr marL="2971800" indent="-228600" algn="ctr" eaLnBrk="0" fontAlgn="base" hangingPunct="0">
              <a:spcBef>
                <a:spcPct val="0"/>
              </a:spcBef>
              <a:spcAft>
                <a:spcPct val="0"/>
              </a:spcAft>
              <a:defRPr sz="4200">
                <a:solidFill>
                  <a:srgbClr val="5B5648"/>
                </a:solidFill>
                <a:latin typeface="Baskerville" pitchFamily="-112" charset="0"/>
                <a:ea typeface="ヒラギノ角ゴ ProN W3" pitchFamily="-112" charset="-128"/>
                <a:sym typeface="Baskerville" pitchFamily="-112" charset="0"/>
              </a:defRPr>
            </a:lvl7pPr>
            <a:lvl8pPr marL="3429000" indent="-228600" algn="ctr" eaLnBrk="0" fontAlgn="base" hangingPunct="0">
              <a:spcBef>
                <a:spcPct val="0"/>
              </a:spcBef>
              <a:spcAft>
                <a:spcPct val="0"/>
              </a:spcAft>
              <a:defRPr sz="4200">
                <a:solidFill>
                  <a:srgbClr val="5B5648"/>
                </a:solidFill>
                <a:latin typeface="Baskerville" pitchFamily="-112" charset="0"/>
                <a:ea typeface="ヒラギノ角ゴ ProN W3" pitchFamily="-112" charset="-128"/>
                <a:sym typeface="Baskerville" pitchFamily="-112" charset="0"/>
              </a:defRPr>
            </a:lvl8pPr>
            <a:lvl9pPr marL="3886200" indent="-228600" algn="ctr" eaLnBrk="0" fontAlgn="base" hangingPunct="0">
              <a:spcBef>
                <a:spcPct val="0"/>
              </a:spcBef>
              <a:spcAft>
                <a:spcPct val="0"/>
              </a:spcAft>
              <a:defRPr sz="4200">
                <a:solidFill>
                  <a:srgbClr val="5B5648"/>
                </a:solidFill>
                <a:latin typeface="Baskerville" pitchFamily="-112" charset="0"/>
                <a:ea typeface="ヒラギノ角ゴ ProN W3" pitchFamily="-112" charset="-128"/>
                <a:sym typeface="Baskerville" pitchFamily="-112" charset="0"/>
              </a:defRPr>
            </a:lvl9pPr>
          </a:lstStyle>
          <a:p>
            <a:pPr eaLnBrk="1" hangingPunct="1"/>
            <a:r>
              <a:rPr lang="en-US" altLang="en-US" sz="2000">
                <a:solidFill>
                  <a:schemeClr val="tx1"/>
                </a:solidFill>
                <a:ea typeface="ヒラギノ明朝 ProN W3" pitchFamily="-112" charset="-128"/>
              </a:rPr>
              <a:t>Charlie Rouse - London’s Last Watchman</a:t>
            </a:r>
          </a:p>
        </p:txBody>
      </p:sp>
      <p:sp>
        <p:nvSpPr>
          <p:cNvPr id="2" name="Rectangle 1"/>
          <p:cNvSpPr/>
          <p:nvPr/>
        </p:nvSpPr>
        <p:spPr>
          <a:xfrm>
            <a:off x="3045692" y="702373"/>
            <a:ext cx="4074898" cy="769441"/>
          </a:xfrm>
          <a:prstGeom prst="rect">
            <a:avLst/>
          </a:prstGeom>
        </p:spPr>
        <p:txBody>
          <a:bodyPr wrap="none">
            <a:spAutoFit/>
          </a:bodyPr>
          <a:lstStyle/>
          <a:p>
            <a:r>
              <a:rPr lang="en-GB" altLang="en-US" sz="4400"/>
              <a:t>Before the Police</a:t>
            </a:r>
            <a:endParaRPr lang="en-GB" sz="4400"/>
          </a:p>
        </p:txBody>
      </p:sp>
    </p:spTree>
    <p:extLst>
      <p:ext uri="{BB962C8B-B14F-4D97-AF65-F5344CB8AC3E}">
        <p14:creationId xmlns:p14="http://schemas.microsoft.com/office/powerpoint/2010/main" val="774222749"/>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2228">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222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8" grpId="0" build="p" bldLvl="5"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1"/>
          <p:cNvSpPr>
            <a:spLocks noGrp="1" noChangeArrowheads="1"/>
          </p:cNvSpPr>
          <p:nvPr>
            <p:ph type="title"/>
          </p:nvPr>
        </p:nvSpPr>
        <p:spPr>
          <a:xfrm>
            <a:off x="1981200" y="274638"/>
            <a:ext cx="8229600" cy="1143000"/>
          </a:xfrm>
        </p:spPr>
        <p:txBody>
          <a:bodyPr/>
          <a:lstStyle/>
          <a:p>
            <a:pPr algn="ctr">
              <a:defRPr/>
            </a:pPr>
            <a:r>
              <a:rPr lang="en-US" altLang="en-US">
                <a:latin typeface="Copperplate Bold" charset="0"/>
                <a:sym typeface="Copperplate Bold" charset="0"/>
              </a:rPr>
              <a:t>The Need for Reform</a:t>
            </a:r>
            <a:endParaRPr lang="en-US" altLang="en-US">
              <a:latin typeface="Copperplate Bold" charset="0"/>
              <a:ea typeface="ヒラギノ明朝 ProN W6" pitchFamily="-112" charset="-128"/>
              <a:sym typeface="Copperplate Bold" charset="0"/>
            </a:endParaRPr>
          </a:p>
        </p:txBody>
      </p:sp>
      <p:sp>
        <p:nvSpPr>
          <p:cNvPr id="54274" name="Rectangle 2"/>
          <p:cNvSpPr>
            <a:spLocks noGrp="1" noChangeArrowheads="1"/>
          </p:cNvSpPr>
          <p:nvPr>
            <p:ph idx="1"/>
          </p:nvPr>
        </p:nvSpPr>
        <p:spPr/>
        <p:txBody>
          <a:bodyPr>
            <a:noAutofit/>
          </a:bodyPr>
          <a:lstStyle/>
          <a:p>
            <a:pPr eaLnBrk="1" hangingPunct="1">
              <a:buFont typeface="Wingdings" panose="05000000000000000000" pitchFamily="2" charset="2"/>
              <a:buChar char="Ø"/>
            </a:pPr>
            <a:r>
              <a:rPr lang="en-US" altLang="en-US" sz="2400">
                <a:latin typeface="Baskerville Bold" charset="0"/>
                <a:sym typeface="Baskerville Bold" charset="0"/>
              </a:rPr>
              <a:t>Insufficient numbers of Parish Constables/Watchmen </a:t>
            </a:r>
            <a:endParaRPr lang="en-US" altLang="en-US" sz="2400">
              <a:latin typeface="Baskerville Bold" charset="0"/>
              <a:ea typeface="ヒラギノ明朝 ProN W6" pitchFamily="-112" charset="-128"/>
              <a:sym typeface="Baskerville Bold" charset="0"/>
            </a:endParaRPr>
          </a:p>
          <a:p>
            <a:pPr>
              <a:spcBef>
                <a:spcPts val="1767"/>
              </a:spcBef>
              <a:buFont typeface="Wingdings" panose="05000000000000000000" pitchFamily="2" charset="2"/>
              <a:buChar char="Ø"/>
            </a:pPr>
            <a:r>
              <a:rPr lang="en-US" altLang="en-US" sz="2400">
                <a:latin typeface="Baskerville Bold" charset="0"/>
                <a:sym typeface="Baskerville Bold" charset="0"/>
              </a:rPr>
              <a:t>Changing demographics (</a:t>
            </a:r>
            <a:r>
              <a:rPr lang="en-GB" altLang="en-US" sz="2400">
                <a:latin typeface="Baskerville Bold" charset="0"/>
                <a:sym typeface="Baskerville Bold" charset="0"/>
              </a:rPr>
              <a:t>characteristics of human populations and population segments),</a:t>
            </a:r>
            <a:endParaRPr lang="en-US" altLang="en-US" sz="2400">
              <a:latin typeface="Baskerville Bold" charset="0"/>
              <a:ea typeface="ヒラギノ明朝 ProN W6" pitchFamily="-112" charset="-128"/>
              <a:sym typeface="Baskerville Bold" charset="0"/>
            </a:endParaRPr>
          </a:p>
          <a:p>
            <a:pPr>
              <a:spcBef>
                <a:spcPts val="1767"/>
              </a:spcBef>
              <a:buFont typeface="Wingdings" panose="05000000000000000000" pitchFamily="2" charset="2"/>
              <a:buChar char="Ø"/>
            </a:pPr>
            <a:r>
              <a:rPr lang="en-US" altLang="en-US" sz="2400">
                <a:latin typeface="Baskerville Bold" charset="0"/>
                <a:sym typeface="Baskerville Bold" charset="0"/>
              </a:rPr>
              <a:t>“The breakdown in law and order marched in step with the industrial revolution” - Critchley (1978: 21)</a:t>
            </a:r>
            <a:endParaRPr lang="en-US" altLang="en-US" sz="2400">
              <a:latin typeface="Baskerville Bold" charset="0"/>
              <a:ea typeface="ヒラギノ明朝 ProN W6" pitchFamily="-112" charset="-128"/>
              <a:sym typeface="Baskerville Bold" charset="0"/>
            </a:endParaRPr>
          </a:p>
          <a:p>
            <a:pPr>
              <a:spcBef>
                <a:spcPts val="1767"/>
              </a:spcBef>
              <a:buFont typeface="Wingdings" panose="05000000000000000000" pitchFamily="2" charset="2"/>
              <a:buChar char="Ø"/>
            </a:pPr>
            <a:r>
              <a:rPr lang="en-US" altLang="en-US" sz="2400">
                <a:latin typeface="Baskerville Bold" charset="0"/>
                <a:sym typeface="Baskerville Bold" charset="0"/>
              </a:rPr>
              <a:t>Inadequate living conditions </a:t>
            </a:r>
            <a:endParaRPr lang="en-US" altLang="en-US" sz="2400">
              <a:latin typeface="Baskerville Bold" charset="0"/>
              <a:ea typeface="ヒラギノ明朝 ProN W6" pitchFamily="-112" charset="-128"/>
              <a:sym typeface="Baskerville Bold" charset="0"/>
            </a:endParaRPr>
          </a:p>
          <a:p>
            <a:pPr>
              <a:spcBef>
                <a:spcPts val="1767"/>
              </a:spcBef>
              <a:buFont typeface="Wingdings" panose="05000000000000000000" pitchFamily="2" charset="2"/>
              <a:buChar char="Ø"/>
            </a:pPr>
            <a:r>
              <a:rPr lang="en-US" altLang="en-US" sz="2400">
                <a:latin typeface="Baskerville Bold" charset="0"/>
                <a:sym typeface="Baskerville Bold" charset="0"/>
              </a:rPr>
              <a:t>Period of political and social unrest </a:t>
            </a:r>
            <a:endParaRPr lang="en-US" altLang="en-US" sz="2400">
              <a:latin typeface="Baskerville Bold" charset="0"/>
              <a:ea typeface="ヒラギノ明朝 ProN W6" pitchFamily="-112" charset="-128"/>
              <a:sym typeface="Baskerville Bold" charset="0"/>
            </a:endParaRPr>
          </a:p>
          <a:p>
            <a:pPr marL="0" indent="0">
              <a:spcBef>
                <a:spcPts val="1767"/>
              </a:spcBef>
              <a:buNone/>
            </a:pPr>
            <a:endParaRPr lang="en-US" altLang="en-US" sz="2400">
              <a:latin typeface="Baskerville Bold" charset="0"/>
              <a:ea typeface="ヒラギノ明朝 ProN W6" pitchFamily="-112" charset="-128"/>
              <a:sym typeface="Baskerville Bold" charset="0"/>
            </a:endParaRPr>
          </a:p>
        </p:txBody>
      </p:sp>
    </p:spTree>
    <p:extLst>
      <p:ext uri="{BB962C8B-B14F-4D97-AF65-F5344CB8AC3E}">
        <p14:creationId xmlns:p14="http://schemas.microsoft.com/office/powerpoint/2010/main" val="4093961238"/>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427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4274">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4274">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4274">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427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4" grpId="0" build="p" bldLvl="5"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D0052-9633-4F8E-A26B-B37A94057C45}"/>
              </a:ext>
            </a:extLst>
          </p:cNvPr>
          <p:cNvSpPr>
            <a:spLocks noGrp="1"/>
          </p:cNvSpPr>
          <p:nvPr>
            <p:ph type="ctrTitle"/>
          </p:nvPr>
        </p:nvSpPr>
        <p:spPr/>
        <p:txBody>
          <a:bodyPr/>
          <a:lstStyle/>
          <a:p>
            <a:r>
              <a:rPr lang="en-GB" dirty="0"/>
              <a:t>Lets Continue…..</a:t>
            </a:r>
          </a:p>
        </p:txBody>
      </p:sp>
      <p:sp>
        <p:nvSpPr>
          <p:cNvPr id="3" name="Subtitle 2">
            <a:extLst>
              <a:ext uri="{FF2B5EF4-FFF2-40B4-BE49-F238E27FC236}">
                <a16:creationId xmlns:a16="http://schemas.microsoft.com/office/drawing/2014/main" id="{C95BFF92-20F8-4FDE-BAAA-679FAF29B4BA}"/>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26326939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1"/>
          <p:cNvSpPr>
            <a:spLocks noGrp="1" noChangeArrowheads="1"/>
          </p:cNvSpPr>
          <p:nvPr>
            <p:ph type="title"/>
          </p:nvPr>
        </p:nvSpPr>
        <p:spPr>
          <a:xfrm>
            <a:off x="1431924" y="319684"/>
            <a:ext cx="7578725" cy="1303734"/>
          </a:xfrm>
        </p:spPr>
        <p:txBody>
          <a:bodyPr>
            <a:normAutofit fontScale="90000"/>
          </a:bodyPr>
          <a:lstStyle/>
          <a:p>
            <a:pPr algn="ctr">
              <a:defRPr/>
            </a:pPr>
            <a:r>
              <a:rPr lang="en-US" altLang="en-US">
                <a:latin typeface="Copperplate Bold" charset="0"/>
                <a:sym typeface="Copperplate Bold" charset="0"/>
              </a:rPr>
              <a:t>1748 - Bow Street Runners</a:t>
            </a:r>
            <a:br>
              <a:rPr lang="en-US" altLang="en-US">
                <a:latin typeface="Copperplate Bold" charset="0"/>
                <a:sym typeface="Copperplate Bold" charset="0"/>
              </a:rPr>
            </a:br>
            <a:r>
              <a:rPr lang="en-US" altLang="en-US">
                <a:solidFill>
                  <a:schemeClr val="tx1"/>
                </a:solidFill>
                <a:latin typeface="Baskerville Bold" charset="0"/>
                <a:ea typeface="ヒラギノ明朝 ProN W3" pitchFamily="-112" charset="-128"/>
                <a:sym typeface="Baskerville Bold" charset="0"/>
              </a:rPr>
              <a:t>Henry Fielding </a:t>
            </a:r>
            <a:br>
              <a:rPr lang="en-US" altLang="en-US">
                <a:solidFill>
                  <a:schemeClr val="tx1"/>
                </a:solidFill>
                <a:latin typeface="Baskerville Bold" charset="0"/>
                <a:ea typeface="ヒラギノ明朝 ProN W3" pitchFamily="-112" charset="-128"/>
                <a:sym typeface="Baskerville Bold" charset="0"/>
              </a:rPr>
            </a:br>
            <a:endParaRPr lang="en-US" altLang="en-US">
              <a:latin typeface="Copperplate Bold" charset="0"/>
              <a:ea typeface="ヒラギノ明朝 ProN W6" pitchFamily="-112" charset="-128"/>
              <a:sym typeface="Copperplate Bold" charset="0"/>
            </a:endParaRPr>
          </a:p>
        </p:txBody>
      </p:sp>
      <p:pic>
        <p:nvPicPr>
          <p:cNvPr id="5837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9" y="4357689"/>
            <a:ext cx="1526074" cy="250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5837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525125" y="386159"/>
            <a:ext cx="1285875" cy="1678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58373" name="Rectangle 5"/>
          <p:cNvSpPr>
            <a:spLocks/>
          </p:cNvSpPr>
          <p:nvPr/>
        </p:nvSpPr>
        <p:spPr bwMode="auto">
          <a:xfrm>
            <a:off x="2033983" y="5000625"/>
            <a:ext cx="7517873" cy="376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381000" indent="-381000" eaLnBrk="0" hangingPunct="0">
              <a:defRPr sz="4200">
                <a:solidFill>
                  <a:srgbClr val="5B5648"/>
                </a:solidFill>
                <a:latin typeface="Baskerville" pitchFamily="-112" charset="0"/>
                <a:ea typeface="ヒラギノ角ゴ ProN W3" pitchFamily="-112" charset="-128"/>
                <a:sym typeface="Baskerville" pitchFamily="-112" charset="0"/>
              </a:defRPr>
            </a:lvl1pPr>
            <a:lvl2pPr marL="742950" indent="-285750" eaLnBrk="0" hangingPunct="0">
              <a:defRPr sz="4200">
                <a:solidFill>
                  <a:srgbClr val="5B5648"/>
                </a:solidFill>
                <a:latin typeface="Baskerville" pitchFamily="-112" charset="0"/>
                <a:ea typeface="ヒラギノ角ゴ ProN W3" pitchFamily="-112" charset="-128"/>
                <a:sym typeface="Baskerville" pitchFamily="-112" charset="0"/>
              </a:defRPr>
            </a:lvl2pPr>
            <a:lvl3pPr marL="1143000" indent="-228600" eaLnBrk="0" hangingPunct="0">
              <a:defRPr sz="4200">
                <a:solidFill>
                  <a:srgbClr val="5B5648"/>
                </a:solidFill>
                <a:latin typeface="Baskerville" pitchFamily="-112" charset="0"/>
                <a:ea typeface="ヒラギノ角ゴ ProN W3" pitchFamily="-112" charset="-128"/>
                <a:sym typeface="Baskerville" pitchFamily="-112" charset="0"/>
              </a:defRPr>
            </a:lvl3pPr>
            <a:lvl4pPr marL="1600200" indent="-228600" eaLnBrk="0" hangingPunct="0">
              <a:defRPr sz="4200">
                <a:solidFill>
                  <a:srgbClr val="5B5648"/>
                </a:solidFill>
                <a:latin typeface="Baskerville" pitchFamily="-112" charset="0"/>
                <a:ea typeface="ヒラギノ角ゴ ProN W3" pitchFamily="-112" charset="-128"/>
                <a:sym typeface="Baskerville" pitchFamily="-112" charset="0"/>
              </a:defRPr>
            </a:lvl4pPr>
            <a:lvl5pPr marL="2057400" indent="-228600" eaLnBrk="0" hangingPunct="0">
              <a:defRPr sz="4200">
                <a:solidFill>
                  <a:srgbClr val="5B5648"/>
                </a:solidFill>
                <a:latin typeface="Baskerville" pitchFamily="-112" charset="0"/>
                <a:ea typeface="ヒラギノ角ゴ ProN W3" pitchFamily="-112" charset="-128"/>
                <a:sym typeface="Baskerville" pitchFamily="-112" charset="0"/>
              </a:defRPr>
            </a:lvl5pPr>
            <a:lvl6pPr marL="2514600" indent="-228600" algn="ctr" eaLnBrk="0" fontAlgn="base" hangingPunct="0">
              <a:spcBef>
                <a:spcPct val="0"/>
              </a:spcBef>
              <a:spcAft>
                <a:spcPct val="0"/>
              </a:spcAft>
              <a:defRPr sz="4200">
                <a:solidFill>
                  <a:srgbClr val="5B5648"/>
                </a:solidFill>
                <a:latin typeface="Baskerville" pitchFamily="-112" charset="0"/>
                <a:ea typeface="ヒラギノ角ゴ ProN W3" pitchFamily="-112" charset="-128"/>
                <a:sym typeface="Baskerville" pitchFamily="-112" charset="0"/>
              </a:defRPr>
            </a:lvl6pPr>
            <a:lvl7pPr marL="2971800" indent="-228600" algn="ctr" eaLnBrk="0" fontAlgn="base" hangingPunct="0">
              <a:spcBef>
                <a:spcPct val="0"/>
              </a:spcBef>
              <a:spcAft>
                <a:spcPct val="0"/>
              </a:spcAft>
              <a:defRPr sz="4200">
                <a:solidFill>
                  <a:srgbClr val="5B5648"/>
                </a:solidFill>
                <a:latin typeface="Baskerville" pitchFamily="-112" charset="0"/>
                <a:ea typeface="ヒラギノ角ゴ ProN W3" pitchFamily="-112" charset="-128"/>
                <a:sym typeface="Baskerville" pitchFamily="-112" charset="0"/>
              </a:defRPr>
            </a:lvl7pPr>
            <a:lvl8pPr marL="3429000" indent="-228600" algn="ctr" eaLnBrk="0" fontAlgn="base" hangingPunct="0">
              <a:spcBef>
                <a:spcPct val="0"/>
              </a:spcBef>
              <a:spcAft>
                <a:spcPct val="0"/>
              </a:spcAft>
              <a:defRPr sz="4200">
                <a:solidFill>
                  <a:srgbClr val="5B5648"/>
                </a:solidFill>
                <a:latin typeface="Baskerville" pitchFamily="-112" charset="0"/>
                <a:ea typeface="ヒラギノ角ゴ ProN W3" pitchFamily="-112" charset="-128"/>
                <a:sym typeface="Baskerville" pitchFamily="-112" charset="0"/>
              </a:defRPr>
            </a:lvl8pPr>
            <a:lvl9pPr marL="3886200" indent="-228600" algn="ctr" eaLnBrk="0" fontAlgn="base" hangingPunct="0">
              <a:spcBef>
                <a:spcPct val="0"/>
              </a:spcBef>
              <a:spcAft>
                <a:spcPct val="0"/>
              </a:spcAft>
              <a:defRPr sz="4200">
                <a:solidFill>
                  <a:srgbClr val="5B5648"/>
                </a:solidFill>
                <a:latin typeface="Baskerville" pitchFamily="-112" charset="0"/>
                <a:ea typeface="ヒラギノ角ゴ ProN W3" pitchFamily="-112" charset="-128"/>
                <a:sym typeface="Baskerville" pitchFamily="-112" charset="0"/>
              </a:defRPr>
            </a:lvl9pPr>
          </a:lstStyle>
          <a:p>
            <a:pPr eaLnBrk="1" hangingPunct="1">
              <a:spcBef>
                <a:spcPts val="2672"/>
              </a:spcBef>
              <a:buClr>
                <a:srgbClr val="908971"/>
              </a:buClr>
              <a:buSzPct val="100000"/>
              <a:buFont typeface="Baskerville" pitchFamily="-112" charset="0"/>
              <a:buChar char="•"/>
            </a:pPr>
            <a:endParaRPr lang="en-US" altLang="en-US" sz="2250">
              <a:solidFill>
                <a:schemeClr val="tx1"/>
              </a:solidFill>
              <a:latin typeface="Baskerville Bold" charset="0"/>
              <a:ea typeface="ヒラギノ明朝 ProN W3" pitchFamily="-112" charset="-128"/>
              <a:sym typeface="Baskerville Bold" charset="0"/>
            </a:endParaRPr>
          </a:p>
        </p:txBody>
      </p:sp>
      <p:sp>
        <p:nvSpPr>
          <p:cNvPr id="58374" name="Rectangle 6"/>
          <p:cNvSpPr>
            <a:spLocks/>
          </p:cNvSpPr>
          <p:nvPr/>
        </p:nvSpPr>
        <p:spPr bwMode="auto">
          <a:xfrm>
            <a:off x="5453063" y="1875234"/>
            <a:ext cx="4848820" cy="1044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381000" indent="-381000" eaLnBrk="0" hangingPunct="0">
              <a:defRPr sz="4200">
                <a:solidFill>
                  <a:srgbClr val="5B5648"/>
                </a:solidFill>
                <a:latin typeface="Baskerville" pitchFamily="-112" charset="0"/>
                <a:ea typeface="ヒラギノ角ゴ ProN W3" pitchFamily="-112" charset="-128"/>
                <a:sym typeface="Baskerville" pitchFamily="-112" charset="0"/>
              </a:defRPr>
            </a:lvl1pPr>
            <a:lvl2pPr marL="742950" indent="-285750" eaLnBrk="0" hangingPunct="0">
              <a:defRPr sz="4200">
                <a:solidFill>
                  <a:srgbClr val="5B5648"/>
                </a:solidFill>
                <a:latin typeface="Baskerville" pitchFamily="-112" charset="0"/>
                <a:ea typeface="ヒラギノ角ゴ ProN W3" pitchFamily="-112" charset="-128"/>
                <a:sym typeface="Baskerville" pitchFamily="-112" charset="0"/>
              </a:defRPr>
            </a:lvl2pPr>
            <a:lvl3pPr marL="1143000" indent="-228600" eaLnBrk="0" hangingPunct="0">
              <a:defRPr sz="4200">
                <a:solidFill>
                  <a:srgbClr val="5B5648"/>
                </a:solidFill>
                <a:latin typeface="Baskerville" pitchFamily="-112" charset="0"/>
                <a:ea typeface="ヒラギノ角ゴ ProN W3" pitchFamily="-112" charset="-128"/>
                <a:sym typeface="Baskerville" pitchFamily="-112" charset="0"/>
              </a:defRPr>
            </a:lvl3pPr>
            <a:lvl4pPr marL="1600200" indent="-228600" eaLnBrk="0" hangingPunct="0">
              <a:defRPr sz="4200">
                <a:solidFill>
                  <a:srgbClr val="5B5648"/>
                </a:solidFill>
                <a:latin typeface="Baskerville" pitchFamily="-112" charset="0"/>
                <a:ea typeface="ヒラギノ角ゴ ProN W3" pitchFamily="-112" charset="-128"/>
                <a:sym typeface="Baskerville" pitchFamily="-112" charset="0"/>
              </a:defRPr>
            </a:lvl4pPr>
            <a:lvl5pPr marL="2057400" indent="-228600" eaLnBrk="0" hangingPunct="0">
              <a:defRPr sz="4200">
                <a:solidFill>
                  <a:srgbClr val="5B5648"/>
                </a:solidFill>
                <a:latin typeface="Baskerville" pitchFamily="-112" charset="0"/>
                <a:ea typeface="ヒラギノ角ゴ ProN W3" pitchFamily="-112" charset="-128"/>
                <a:sym typeface="Baskerville" pitchFamily="-112" charset="0"/>
              </a:defRPr>
            </a:lvl5pPr>
            <a:lvl6pPr marL="2514600" indent="-228600" algn="ctr" eaLnBrk="0" fontAlgn="base" hangingPunct="0">
              <a:spcBef>
                <a:spcPct val="0"/>
              </a:spcBef>
              <a:spcAft>
                <a:spcPct val="0"/>
              </a:spcAft>
              <a:defRPr sz="4200">
                <a:solidFill>
                  <a:srgbClr val="5B5648"/>
                </a:solidFill>
                <a:latin typeface="Baskerville" pitchFamily="-112" charset="0"/>
                <a:ea typeface="ヒラギノ角ゴ ProN W3" pitchFamily="-112" charset="-128"/>
                <a:sym typeface="Baskerville" pitchFamily="-112" charset="0"/>
              </a:defRPr>
            </a:lvl6pPr>
            <a:lvl7pPr marL="2971800" indent="-228600" algn="ctr" eaLnBrk="0" fontAlgn="base" hangingPunct="0">
              <a:spcBef>
                <a:spcPct val="0"/>
              </a:spcBef>
              <a:spcAft>
                <a:spcPct val="0"/>
              </a:spcAft>
              <a:defRPr sz="4200">
                <a:solidFill>
                  <a:srgbClr val="5B5648"/>
                </a:solidFill>
                <a:latin typeface="Baskerville" pitchFamily="-112" charset="0"/>
                <a:ea typeface="ヒラギノ角ゴ ProN W3" pitchFamily="-112" charset="-128"/>
                <a:sym typeface="Baskerville" pitchFamily="-112" charset="0"/>
              </a:defRPr>
            </a:lvl7pPr>
            <a:lvl8pPr marL="3429000" indent="-228600" algn="ctr" eaLnBrk="0" fontAlgn="base" hangingPunct="0">
              <a:spcBef>
                <a:spcPct val="0"/>
              </a:spcBef>
              <a:spcAft>
                <a:spcPct val="0"/>
              </a:spcAft>
              <a:defRPr sz="4200">
                <a:solidFill>
                  <a:srgbClr val="5B5648"/>
                </a:solidFill>
                <a:latin typeface="Baskerville" pitchFamily="-112" charset="0"/>
                <a:ea typeface="ヒラギノ角ゴ ProN W3" pitchFamily="-112" charset="-128"/>
                <a:sym typeface="Baskerville" pitchFamily="-112" charset="0"/>
              </a:defRPr>
            </a:lvl8pPr>
            <a:lvl9pPr marL="3886200" indent="-228600" algn="ctr" eaLnBrk="0" fontAlgn="base" hangingPunct="0">
              <a:spcBef>
                <a:spcPct val="0"/>
              </a:spcBef>
              <a:spcAft>
                <a:spcPct val="0"/>
              </a:spcAft>
              <a:defRPr sz="4200">
                <a:solidFill>
                  <a:srgbClr val="5B5648"/>
                </a:solidFill>
                <a:latin typeface="Baskerville" pitchFamily="-112" charset="0"/>
                <a:ea typeface="ヒラギノ角ゴ ProN W3" pitchFamily="-112" charset="-128"/>
                <a:sym typeface="Baskerville" pitchFamily="-112" charset="0"/>
              </a:defRPr>
            </a:lvl9pPr>
          </a:lstStyle>
          <a:p>
            <a:pPr eaLnBrk="1" hangingPunct="1">
              <a:spcBef>
                <a:spcPts val="2672"/>
              </a:spcBef>
              <a:buClr>
                <a:srgbClr val="908971"/>
              </a:buClr>
              <a:buSzPct val="100000"/>
              <a:buFont typeface="Baskerville" pitchFamily="-112" charset="0"/>
              <a:buChar char="•"/>
            </a:pPr>
            <a:endParaRPr lang="en-US" altLang="en-US" sz="2391">
              <a:solidFill>
                <a:schemeClr val="tx1"/>
              </a:solidFill>
              <a:latin typeface="Baskerville Bold" charset="0"/>
              <a:ea typeface="ヒラギノ明朝 ProN W3" pitchFamily="-112" charset="-128"/>
              <a:sym typeface="Baskerville Bold" charset="0"/>
            </a:endParaRPr>
          </a:p>
        </p:txBody>
      </p:sp>
      <p:sp>
        <p:nvSpPr>
          <p:cNvPr id="58375" name="Rectangle 7"/>
          <p:cNvSpPr>
            <a:spLocks/>
          </p:cNvSpPr>
          <p:nvPr/>
        </p:nvSpPr>
        <p:spPr bwMode="auto">
          <a:xfrm>
            <a:off x="1100139" y="1443039"/>
            <a:ext cx="10710862" cy="20931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381000" indent="-381000" eaLnBrk="0" hangingPunct="0">
              <a:defRPr sz="4200">
                <a:solidFill>
                  <a:srgbClr val="5B5648"/>
                </a:solidFill>
                <a:latin typeface="Baskerville" pitchFamily="-112" charset="0"/>
                <a:ea typeface="ヒラギノ角ゴ ProN W3" pitchFamily="-112" charset="-128"/>
                <a:sym typeface="Baskerville" pitchFamily="-112" charset="0"/>
              </a:defRPr>
            </a:lvl1pPr>
            <a:lvl2pPr marL="742950" indent="-285750" eaLnBrk="0" hangingPunct="0">
              <a:defRPr sz="4200">
                <a:solidFill>
                  <a:srgbClr val="5B5648"/>
                </a:solidFill>
                <a:latin typeface="Baskerville" pitchFamily="-112" charset="0"/>
                <a:ea typeface="ヒラギノ角ゴ ProN W3" pitchFamily="-112" charset="-128"/>
                <a:sym typeface="Baskerville" pitchFamily="-112" charset="0"/>
              </a:defRPr>
            </a:lvl2pPr>
            <a:lvl3pPr marL="1143000" indent="-228600" eaLnBrk="0" hangingPunct="0">
              <a:defRPr sz="4200">
                <a:solidFill>
                  <a:srgbClr val="5B5648"/>
                </a:solidFill>
                <a:latin typeface="Baskerville" pitchFamily="-112" charset="0"/>
                <a:ea typeface="ヒラギノ角ゴ ProN W3" pitchFamily="-112" charset="-128"/>
                <a:sym typeface="Baskerville" pitchFamily="-112" charset="0"/>
              </a:defRPr>
            </a:lvl3pPr>
            <a:lvl4pPr marL="1600200" indent="-228600" eaLnBrk="0" hangingPunct="0">
              <a:defRPr sz="4200">
                <a:solidFill>
                  <a:srgbClr val="5B5648"/>
                </a:solidFill>
                <a:latin typeface="Baskerville" pitchFamily="-112" charset="0"/>
                <a:ea typeface="ヒラギノ角ゴ ProN W3" pitchFamily="-112" charset="-128"/>
                <a:sym typeface="Baskerville" pitchFamily="-112" charset="0"/>
              </a:defRPr>
            </a:lvl4pPr>
            <a:lvl5pPr marL="2057400" indent="-228600" eaLnBrk="0" hangingPunct="0">
              <a:defRPr sz="4200">
                <a:solidFill>
                  <a:srgbClr val="5B5648"/>
                </a:solidFill>
                <a:latin typeface="Baskerville" pitchFamily="-112" charset="0"/>
                <a:ea typeface="ヒラギノ角ゴ ProN W3" pitchFamily="-112" charset="-128"/>
                <a:sym typeface="Baskerville" pitchFamily="-112" charset="0"/>
              </a:defRPr>
            </a:lvl5pPr>
            <a:lvl6pPr marL="2514600" indent="-228600" algn="ctr" eaLnBrk="0" fontAlgn="base" hangingPunct="0">
              <a:spcBef>
                <a:spcPct val="0"/>
              </a:spcBef>
              <a:spcAft>
                <a:spcPct val="0"/>
              </a:spcAft>
              <a:defRPr sz="4200">
                <a:solidFill>
                  <a:srgbClr val="5B5648"/>
                </a:solidFill>
                <a:latin typeface="Baskerville" pitchFamily="-112" charset="0"/>
                <a:ea typeface="ヒラギノ角ゴ ProN W3" pitchFamily="-112" charset="-128"/>
                <a:sym typeface="Baskerville" pitchFamily="-112" charset="0"/>
              </a:defRPr>
            </a:lvl6pPr>
            <a:lvl7pPr marL="2971800" indent="-228600" algn="ctr" eaLnBrk="0" fontAlgn="base" hangingPunct="0">
              <a:spcBef>
                <a:spcPct val="0"/>
              </a:spcBef>
              <a:spcAft>
                <a:spcPct val="0"/>
              </a:spcAft>
              <a:defRPr sz="4200">
                <a:solidFill>
                  <a:srgbClr val="5B5648"/>
                </a:solidFill>
                <a:latin typeface="Baskerville" pitchFamily="-112" charset="0"/>
                <a:ea typeface="ヒラギノ角ゴ ProN W3" pitchFamily="-112" charset="-128"/>
                <a:sym typeface="Baskerville" pitchFamily="-112" charset="0"/>
              </a:defRPr>
            </a:lvl7pPr>
            <a:lvl8pPr marL="3429000" indent="-228600" algn="ctr" eaLnBrk="0" fontAlgn="base" hangingPunct="0">
              <a:spcBef>
                <a:spcPct val="0"/>
              </a:spcBef>
              <a:spcAft>
                <a:spcPct val="0"/>
              </a:spcAft>
              <a:defRPr sz="4200">
                <a:solidFill>
                  <a:srgbClr val="5B5648"/>
                </a:solidFill>
                <a:latin typeface="Baskerville" pitchFamily="-112" charset="0"/>
                <a:ea typeface="ヒラギノ角ゴ ProN W3" pitchFamily="-112" charset="-128"/>
                <a:sym typeface="Baskerville" pitchFamily="-112" charset="0"/>
              </a:defRPr>
            </a:lvl8pPr>
            <a:lvl9pPr marL="3886200" indent="-228600" algn="ctr" eaLnBrk="0" fontAlgn="base" hangingPunct="0">
              <a:spcBef>
                <a:spcPct val="0"/>
              </a:spcBef>
              <a:spcAft>
                <a:spcPct val="0"/>
              </a:spcAft>
              <a:defRPr sz="4200">
                <a:solidFill>
                  <a:srgbClr val="5B5648"/>
                </a:solidFill>
                <a:latin typeface="Baskerville" pitchFamily="-112" charset="0"/>
                <a:ea typeface="ヒラギノ角ゴ ProN W3" pitchFamily="-112" charset="-128"/>
                <a:sym typeface="Baskerville" pitchFamily="-112" charset="0"/>
              </a:defRPr>
            </a:lvl9pPr>
          </a:lstStyle>
          <a:p>
            <a:pPr eaLnBrk="1" hangingPunct="1">
              <a:spcBef>
                <a:spcPts val="2672"/>
              </a:spcBef>
              <a:buClr>
                <a:srgbClr val="908971"/>
              </a:buClr>
              <a:buSzPct val="100000"/>
              <a:buFont typeface="Baskerville" pitchFamily="-112" charset="0"/>
              <a:buChar char="•"/>
            </a:pPr>
            <a:endParaRPr lang="en-US" altLang="en-US" sz="2180">
              <a:solidFill>
                <a:schemeClr val="tx1"/>
              </a:solidFill>
              <a:latin typeface="Baskerville Bold" charset="0"/>
              <a:ea typeface="ヒラギノ明朝 ProN W3" pitchFamily="-112" charset="-128"/>
              <a:sym typeface="Baskerville Bold" charset="0"/>
            </a:endParaRPr>
          </a:p>
          <a:p>
            <a:pPr eaLnBrk="1" hangingPunct="1">
              <a:spcBef>
                <a:spcPts val="2672"/>
              </a:spcBef>
              <a:buClr>
                <a:srgbClr val="908971"/>
              </a:buClr>
              <a:buSzPct val="100000"/>
              <a:buFont typeface="Baskerville" pitchFamily="-112" charset="0"/>
              <a:buChar char="•"/>
            </a:pPr>
            <a:endParaRPr lang="en-US" altLang="en-US" sz="2180">
              <a:solidFill>
                <a:schemeClr val="tx1"/>
              </a:solidFill>
              <a:latin typeface="Baskerville Bold" charset="0"/>
              <a:ea typeface="ヒラギノ明朝 ProN W3" pitchFamily="-112" charset="-128"/>
              <a:sym typeface="Baskerville Bold" charset="0"/>
            </a:endParaRPr>
          </a:p>
          <a:p>
            <a:pPr eaLnBrk="1" hangingPunct="1">
              <a:spcBef>
                <a:spcPts val="2672"/>
              </a:spcBef>
              <a:buClr>
                <a:srgbClr val="908971"/>
              </a:buClr>
              <a:buSzPct val="100000"/>
              <a:buFont typeface="Baskerville" pitchFamily="-112" charset="0"/>
              <a:buChar char="•"/>
            </a:pPr>
            <a:endParaRPr lang="en-US" altLang="en-US" sz="2180" b="1">
              <a:solidFill>
                <a:schemeClr val="tx1"/>
              </a:solidFill>
              <a:latin typeface="Baskerville Bold" charset="0"/>
              <a:ea typeface="ヒラギノ明朝 ProN W3" pitchFamily="-112" charset="-128"/>
              <a:sym typeface="Baskerville Bold" charset="0"/>
            </a:endParaRPr>
          </a:p>
          <a:p>
            <a:pPr eaLnBrk="1" hangingPunct="1">
              <a:spcBef>
                <a:spcPts val="2672"/>
              </a:spcBef>
              <a:buClr>
                <a:srgbClr val="908971"/>
              </a:buClr>
              <a:buSzPct val="100000"/>
              <a:buFont typeface="Baskerville" pitchFamily="-112" charset="0"/>
              <a:buChar char="•"/>
            </a:pPr>
            <a:r>
              <a:rPr lang="en-US" altLang="en-US" sz="2180" b="1">
                <a:solidFill>
                  <a:schemeClr val="tx1"/>
                </a:solidFill>
                <a:latin typeface="Baskerville Bold" charset="0"/>
                <a:ea typeface="ヒラギノ明朝 ProN W3" pitchFamily="-112" charset="-128"/>
                <a:sym typeface="Baskerville Bold" charset="0"/>
              </a:rPr>
              <a:t>Chief Magistrate at Bow Street Court in 1748</a:t>
            </a:r>
          </a:p>
          <a:p>
            <a:pPr eaLnBrk="1" hangingPunct="1">
              <a:spcBef>
                <a:spcPts val="2672"/>
              </a:spcBef>
              <a:buClr>
                <a:srgbClr val="908971"/>
              </a:buClr>
              <a:buSzPct val="100000"/>
              <a:buFont typeface="Baskerville" pitchFamily="-112" charset="0"/>
              <a:buChar char="•"/>
            </a:pPr>
            <a:r>
              <a:rPr lang="en-US" altLang="en-US" sz="2180" b="1">
                <a:solidFill>
                  <a:schemeClr val="tx1"/>
                </a:solidFill>
                <a:latin typeface="Baskerville Bold" charset="0"/>
                <a:ea typeface="ヒラギノ明朝 ProN W3" pitchFamily="-112" charset="-128"/>
                <a:sym typeface="Baskerville Bold" charset="0"/>
              </a:rPr>
              <a:t>To combat lawlessness in London, he created the Bow Street Runners</a:t>
            </a:r>
          </a:p>
          <a:p>
            <a:pPr eaLnBrk="1" hangingPunct="1">
              <a:spcBef>
                <a:spcPts val="2672"/>
              </a:spcBef>
              <a:buClr>
                <a:srgbClr val="908971"/>
              </a:buClr>
              <a:buSzPct val="100000"/>
              <a:buFont typeface="Baskerville" pitchFamily="-112" charset="0"/>
              <a:buChar char="•"/>
            </a:pPr>
            <a:r>
              <a:rPr lang="en-US" altLang="en-US" sz="2000" b="1">
                <a:solidFill>
                  <a:schemeClr val="tx1"/>
                </a:solidFill>
                <a:latin typeface="Baskerville Bold" charset="0"/>
                <a:ea typeface="ヒラギノ明朝 ProN W3" pitchFamily="-112" charset="-128"/>
                <a:sym typeface="Baskerville Bold" charset="0"/>
              </a:rPr>
              <a:t>Brought about a dramatic reduction of highwaymen, thieves and robbers</a:t>
            </a:r>
          </a:p>
          <a:p>
            <a:pPr eaLnBrk="1" hangingPunct="1">
              <a:spcBef>
                <a:spcPts val="2672"/>
              </a:spcBef>
              <a:buClr>
                <a:srgbClr val="908971"/>
              </a:buClr>
              <a:buSzPct val="100000"/>
              <a:buFont typeface="Baskerville" pitchFamily="-112" charset="0"/>
              <a:buChar char="•"/>
            </a:pPr>
            <a:r>
              <a:rPr lang="en-US" altLang="en-US" sz="2000" b="1">
                <a:solidFill>
                  <a:schemeClr val="tx1"/>
                </a:solidFill>
                <a:latin typeface="Baskerville Bold" charset="0"/>
                <a:ea typeface="ヒラギノ明朝 ProN W3" pitchFamily="-112" charset="-128"/>
                <a:sym typeface="Baskerville Bold" charset="0"/>
              </a:rPr>
              <a:t>Set the trend for more active policing </a:t>
            </a:r>
          </a:p>
          <a:p>
            <a:pPr marL="0" indent="0" eaLnBrk="1" hangingPunct="1">
              <a:spcBef>
                <a:spcPts val="2672"/>
              </a:spcBef>
              <a:buClr>
                <a:srgbClr val="908971"/>
              </a:buClr>
              <a:buSzPct val="100000"/>
            </a:pPr>
            <a:endParaRPr lang="en-US" altLang="en-US" sz="2180">
              <a:solidFill>
                <a:schemeClr val="tx1"/>
              </a:solidFill>
              <a:latin typeface="Baskerville Bold" charset="0"/>
              <a:ea typeface="ヒラギノ明朝 ProN W3" pitchFamily="-112" charset="-128"/>
              <a:sym typeface="Baskerville Bold" charset="0"/>
            </a:endParaRPr>
          </a:p>
        </p:txBody>
      </p:sp>
      <p:pic>
        <p:nvPicPr>
          <p:cNvPr id="2" name="Picture 1"/>
          <p:cNvPicPr>
            <a:picLocks noChangeAspect="1"/>
          </p:cNvPicPr>
          <p:nvPr/>
        </p:nvPicPr>
        <p:blipFill>
          <a:blip r:embed="rId5"/>
          <a:stretch>
            <a:fillRect/>
          </a:stretch>
        </p:blipFill>
        <p:spPr>
          <a:xfrm>
            <a:off x="10051256" y="4308674"/>
            <a:ext cx="2233612" cy="2549326"/>
          </a:xfrm>
          <a:prstGeom prst="rect">
            <a:avLst/>
          </a:prstGeom>
        </p:spPr>
      </p:pic>
    </p:spTree>
    <p:extLst>
      <p:ext uri="{BB962C8B-B14F-4D97-AF65-F5344CB8AC3E}">
        <p14:creationId xmlns:p14="http://schemas.microsoft.com/office/powerpoint/2010/main" val="418640231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8375">
                                            <p:txEl>
                                              <p:pRg st="3" end="3"/>
                                            </p:txEl>
                                          </p:spTgt>
                                        </p:tgtEl>
                                        <p:attrNameLst>
                                          <p:attrName>style.visibility</p:attrName>
                                        </p:attrNameLst>
                                      </p:cBhvr>
                                      <p:to>
                                        <p:strVal val="visible"/>
                                      </p:to>
                                    </p:set>
                                    <p:animEffect transition="in" filter="fade">
                                      <p:cBhvr>
                                        <p:cTn id="7" dur="1000"/>
                                        <p:tgtEl>
                                          <p:spTgt spid="58375">
                                            <p:txEl>
                                              <p:pRg st="3" end="3"/>
                                            </p:txEl>
                                          </p:spTgt>
                                        </p:tgtEl>
                                      </p:cBhvr>
                                    </p:animEffect>
                                    <p:anim calcmode="lin" valueType="num">
                                      <p:cBhvr>
                                        <p:cTn id="8" dur="1000" fill="hold"/>
                                        <p:tgtEl>
                                          <p:spTgt spid="58375">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5837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8375">
                                            <p:txEl>
                                              <p:pRg st="4" end="4"/>
                                            </p:txEl>
                                          </p:spTgt>
                                        </p:tgtEl>
                                        <p:attrNameLst>
                                          <p:attrName>style.visibility</p:attrName>
                                        </p:attrNameLst>
                                      </p:cBhvr>
                                      <p:to>
                                        <p:strVal val="visible"/>
                                      </p:to>
                                    </p:set>
                                    <p:animEffect transition="in" filter="fade">
                                      <p:cBhvr>
                                        <p:cTn id="14" dur="1000"/>
                                        <p:tgtEl>
                                          <p:spTgt spid="58375">
                                            <p:txEl>
                                              <p:pRg st="4" end="4"/>
                                            </p:txEl>
                                          </p:spTgt>
                                        </p:tgtEl>
                                      </p:cBhvr>
                                    </p:animEffect>
                                    <p:anim calcmode="lin" valueType="num">
                                      <p:cBhvr>
                                        <p:cTn id="15" dur="1000" fill="hold"/>
                                        <p:tgtEl>
                                          <p:spTgt spid="58375">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5837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8375">
                                            <p:txEl>
                                              <p:pRg st="5" end="5"/>
                                            </p:txEl>
                                          </p:spTgt>
                                        </p:tgtEl>
                                        <p:attrNameLst>
                                          <p:attrName>style.visibility</p:attrName>
                                        </p:attrNameLst>
                                      </p:cBhvr>
                                      <p:to>
                                        <p:strVal val="visible"/>
                                      </p:to>
                                    </p:set>
                                    <p:animEffect transition="in" filter="fade">
                                      <p:cBhvr>
                                        <p:cTn id="21" dur="1000"/>
                                        <p:tgtEl>
                                          <p:spTgt spid="58375">
                                            <p:txEl>
                                              <p:pRg st="5" end="5"/>
                                            </p:txEl>
                                          </p:spTgt>
                                        </p:tgtEl>
                                      </p:cBhvr>
                                    </p:animEffect>
                                    <p:anim calcmode="lin" valueType="num">
                                      <p:cBhvr>
                                        <p:cTn id="22" dur="1000" fill="hold"/>
                                        <p:tgtEl>
                                          <p:spTgt spid="58375">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5837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8375">
                                            <p:txEl>
                                              <p:pRg st="6" end="6"/>
                                            </p:txEl>
                                          </p:spTgt>
                                        </p:tgtEl>
                                        <p:attrNameLst>
                                          <p:attrName>style.visibility</p:attrName>
                                        </p:attrNameLst>
                                      </p:cBhvr>
                                      <p:to>
                                        <p:strVal val="visible"/>
                                      </p:to>
                                    </p:set>
                                    <p:animEffect transition="in" filter="fade">
                                      <p:cBhvr>
                                        <p:cTn id="28" dur="1000"/>
                                        <p:tgtEl>
                                          <p:spTgt spid="58375">
                                            <p:txEl>
                                              <p:pRg st="6" end="6"/>
                                            </p:txEl>
                                          </p:spTgt>
                                        </p:tgtEl>
                                      </p:cBhvr>
                                    </p:animEffect>
                                    <p:anim calcmode="lin" valueType="num">
                                      <p:cBhvr>
                                        <p:cTn id="29" dur="1000" fill="hold"/>
                                        <p:tgtEl>
                                          <p:spTgt spid="58375">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58375">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6488F-7184-413A-97A4-F16E5A54C962}"/>
              </a:ext>
            </a:extLst>
          </p:cNvPr>
          <p:cNvSpPr>
            <a:spLocks noGrp="1"/>
          </p:cNvSpPr>
          <p:nvPr>
            <p:ph type="title"/>
          </p:nvPr>
        </p:nvSpPr>
        <p:spPr/>
        <p:txBody>
          <a:bodyPr/>
          <a:lstStyle/>
          <a:p>
            <a:endParaRPr lang="en-US"/>
          </a:p>
          <a:p>
            <a:endParaRPr lang="en-US"/>
          </a:p>
        </p:txBody>
      </p:sp>
      <p:sp>
        <p:nvSpPr>
          <p:cNvPr id="4" name="Rectangle 3">
            <a:extLst>
              <a:ext uri="{FF2B5EF4-FFF2-40B4-BE49-F238E27FC236}">
                <a16:creationId xmlns:a16="http://schemas.microsoft.com/office/drawing/2014/main" id="{D10FC8B1-0CCF-4792-9660-FD61934CF022}"/>
              </a:ext>
            </a:extLst>
          </p:cNvPr>
          <p:cNvSpPr/>
          <p:nvPr/>
        </p:nvSpPr>
        <p:spPr>
          <a:xfrm>
            <a:off x="3407796" y="3244334"/>
            <a:ext cx="5376408" cy="369332"/>
          </a:xfrm>
          <a:prstGeom prst="rect">
            <a:avLst/>
          </a:prstGeom>
        </p:spPr>
        <p:txBody>
          <a:bodyPr wrap="none">
            <a:spAutoFit/>
          </a:bodyPr>
          <a:lstStyle/>
          <a:p>
            <a:r>
              <a:rPr lang="en-GB" dirty="0">
                <a:hlinkClick r:id="rId3"/>
              </a:rPr>
              <a:t>https://www.youtube.com/watch?v=8g1CuL6-cQ0</a:t>
            </a:r>
            <a:endParaRPr lang="en-GB" dirty="0"/>
          </a:p>
        </p:txBody>
      </p:sp>
    </p:spTree>
    <p:extLst>
      <p:ext uri="{BB962C8B-B14F-4D97-AF65-F5344CB8AC3E}">
        <p14:creationId xmlns:p14="http://schemas.microsoft.com/office/powerpoint/2010/main" val="41604375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4"/>
          <p:cNvSpPr>
            <a:spLocks noGrp="1" noChangeArrowheads="1"/>
          </p:cNvSpPr>
          <p:nvPr>
            <p:ph type="title"/>
          </p:nvPr>
        </p:nvSpPr>
        <p:spPr>
          <a:xfrm>
            <a:off x="1280583" y="230187"/>
            <a:ext cx="9050866" cy="1758950"/>
          </a:xfrm>
        </p:spPr>
        <p:txBody>
          <a:bodyPr>
            <a:normAutofit/>
          </a:bodyPr>
          <a:lstStyle/>
          <a:p>
            <a:pPr algn="ctr">
              <a:defRPr/>
            </a:pPr>
            <a:br>
              <a:rPr lang="en-GB" altLang="en-US" sz="3100"/>
            </a:br>
            <a:r>
              <a:rPr lang="en-GB" altLang="en-US" sz="3100"/>
              <a:t>1829 Sir Robert Peel – Formed the Met Police</a:t>
            </a:r>
            <a:br>
              <a:rPr lang="en-GB" altLang="en-US" sz="3100"/>
            </a:br>
            <a:r>
              <a:rPr lang="en-GB" altLang="en-US" sz="3100"/>
              <a:t>Peel’s Nine Principles of Policing</a:t>
            </a:r>
          </a:p>
        </p:txBody>
      </p:sp>
      <p:pic>
        <p:nvPicPr>
          <p:cNvPr id="16387" name="Picture 6" descr="logo_SirRobertPeel"/>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a:xfrm>
            <a:off x="2043114" y="2516601"/>
            <a:ext cx="8158162" cy="3340861"/>
          </a:xfrm>
        </p:spPr>
      </p:pic>
    </p:spTree>
    <p:extLst>
      <p:ext uri="{BB962C8B-B14F-4D97-AF65-F5344CB8AC3E}">
        <p14:creationId xmlns:p14="http://schemas.microsoft.com/office/powerpoint/2010/main" val="35571683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Rectangle 1"/>
          <p:cNvSpPr>
            <a:spLocks/>
          </p:cNvSpPr>
          <p:nvPr/>
        </p:nvSpPr>
        <p:spPr bwMode="auto">
          <a:xfrm>
            <a:off x="1019174" y="1725614"/>
            <a:ext cx="9173634" cy="4333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508000" indent="-508000" eaLnBrk="0" hangingPunct="0">
              <a:defRPr sz="4200">
                <a:solidFill>
                  <a:srgbClr val="5B5648"/>
                </a:solidFill>
                <a:latin typeface="Baskerville" pitchFamily="-112" charset="0"/>
                <a:ea typeface="ヒラギノ角ゴ ProN W3" pitchFamily="-112" charset="-128"/>
                <a:sym typeface="Baskerville" pitchFamily="-112" charset="0"/>
              </a:defRPr>
            </a:lvl1pPr>
            <a:lvl2pPr marL="742950" indent="-285750" eaLnBrk="0" hangingPunct="0">
              <a:defRPr sz="4200">
                <a:solidFill>
                  <a:srgbClr val="5B5648"/>
                </a:solidFill>
                <a:latin typeface="Baskerville" pitchFamily="-112" charset="0"/>
                <a:ea typeface="ヒラギノ角ゴ ProN W3" pitchFamily="-112" charset="-128"/>
                <a:sym typeface="Baskerville" pitchFamily="-112" charset="0"/>
              </a:defRPr>
            </a:lvl2pPr>
            <a:lvl3pPr marL="1143000" indent="-228600" eaLnBrk="0" hangingPunct="0">
              <a:defRPr sz="4200">
                <a:solidFill>
                  <a:srgbClr val="5B5648"/>
                </a:solidFill>
                <a:latin typeface="Baskerville" pitchFamily="-112" charset="0"/>
                <a:ea typeface="ヒラギノ角ゴ ProN W3" pitchFamily="-112" charset="-128"/>
                <a:sym typeface="Baskerville" pitchFamily="-112" charset="0"/>
              </a:defRPr>
            </a:lvl3pPr>
            <a:lvl4pPr marL="1600200" indent="-228600" eaLnBrk="0" hangingPunct="0">
              <a:defRPr sz="4200">
                <a:solidFill>
                  <a:srgbClr val="5B5648"/>
                </a:solidFill>
                <a:latin typeface="Baskerville" pitchFamily="-112" charset="0"/>
                <a:ea typeface="ヒラギノ角ゴ ProN W3" pitchFamily="-112" charset="-128"/>
                <a:sym typeface="Baskerville" pitchFamily="-112" charset="0"/>
              </a:defRPr>
            </a:lvl4pPr>
            <a:lvl5pPr marL="2057400" indent="-228600" eaLnBrk="0" hangingPunct="0">
              <a:defRPr sz="4200">
                <a:solidFill>
                  <a:srgbClr val="5B5648"/>
                </a:solidFill>
                <a:latin typeface="Baskerville" pitchFamily="-112" charset="0"/>
                <a:ea typeface="ヒラギノ角ゴ ProN W3" pitchFamily="-112" charset="-128"/>
                <a:sym typeface="Baskerville" pitchFamily="-112" charset="0"/>
              </a:defRPr>
            </a:lvl5pPr>
            <a:lvl6pPr marL="2514600" indent="-228600" algn="ctr" eaLnBrk="0" fontAlgn="base" hangingPunct="0">
              <a:spcBef>
                <a:spcPct val="0"/>
              </a:spcBef>
              <a:spcAft>
                <a:spcPct val="0"/>
              </a:spcAft>
              <a:defRPr sz="4200">
                <a:solidFill>
                  <a:srgbClr val="5B5648"/>
                </a:solidFill>
                <a:latin typeface="Baskerville" pitchFamily="-112" charset="0"/>
                <a:ea typeface="ヒラギノ角ゴ ProN W3" pitchFamily="-112" charset="-128"/>
                <a:sym typeface="Baskerville" pitchFamily="-112" charset="0"/>
              </a:defRPr>
            </a:lvl6pPr>
            <a:lvl7pPr marL="2971800" indent="-228600" algn="ctr" eaLnBrk="0" fontAlgn="base" hangingPunct="0">
              <a:spcBef>
                <a:spcPct val="0"/>
              </a:spcBef>
              <a:spcAft>
                <a:spcPct val="0"/>
              </a:spcAft>
              <a:defRPr sz="4200">
                <a:solidFill>
                  <a:srgbClr val="5B5648"/>
                </a:solidFill>
                <a:latin typeface="Baskerville" pitchFamily="-112" charset="0"/>
                <a:ea typeface="ヒラギノ角ゴ ProN W3" pitchFamily="-112" charset="-128"/>
                <a:sym typeface="Baskerville" pitchFamily="-112" charset="0"/>
              </a:defRPr>
            </a:lvl7pPr>
            <a:lvl8pPr marL="3429000" indent="-228600" algn="ctr" eaLnBrk="0" fontAlgn="base" hangingPunct="0">
              <a:spcBef>
                <a:spcPct val="0"/>
              </a:spcBef>
              <a:spcAft>
                <a:spcPct val="0"/>
              </a:spcAft>
              <a:defRPr sz="4200">
                <a:solidFill>
                  <a:srgbClr val="5B5648"/>
                </a:solidFill>
                <a:latin typeface="Baskerville" pitchFamily="-112" charset="0"/>
                <a:ea typeface="ヒラギノ角ゴ ProN W3" pitchFamily="-112" charset="-128"/>
                <a:sym typeface="Baskerville" pitchFamily="-112" charset="0"/>
              </a:defRPr>
            </a:lvl8pPr>
            <a:lvl9pPr marL="3886200" indent="-228600" algn="ctr" eaLnBrk="0" fontAlgn="base" hangingPunct="0">
              <a:spcBef>
                <a:spcPct val="0"/>
              </a:spcBef>
              <a:spcAft>
                <a:spcPct val="0"/>
              </a:spcAft>
              <a:defRPr sz="4200">
                <a:solidFill>
                  <a:srgbClr val="5B5648"/>
                </a:solidFill>
                <a:latin typeface="Baskerville" pitchFamily="-112" charset="0"/>
                <a:ea typeface="ヒラギノ角ゴ ProN W3" pitchFamily="-112" charset="-128"/>
                <a:sym typeface="Baskerville" pitchFamily="-112" charset="0"/>
              </a:defRPr>
            </a:lvl9pPr>
          </a:lstStyle>
          <a:p>
            <a:pPr eaLnBrk="1" hangingPunct="1">
              <a:lnSpc>
                <a:spcPct val="120000"/>
              </a:lnSpc>
              <a:spcBef>
                <a:spcPts val="1969"/>
              </a:spcBef>
              <a:buFont typeface="Copperplate" pitchFamily="-112" charset="0"/>
              <a:buAutoNum type="arabicPeriod"/>
            </a:pPr>
            <a:r>
              <a:rPr lang="en-US" altLang="en-US" sz="1800" b="1">
                <a:solidFill>
                  <a:schemeClr val="tx1"/>
                </a:solidFill>
                <a:latin typeface="Baskerville Bold" charset="0"/>
                <a:ea typeface="ヒラギノ明朝 ProN W3" pitchFamily="-112" charset="-128"/>
                <a:sym typeface="Baskerville Bold" charset="0"/>
              </a:rPr>
              <a:t>The basic mission for which the police exist is to prevent crime and disorder</a:t>
            </a:r>
          </a:p>
          <a:p>
            <a:pPr eaLnBrk="1" hangingPunct="1">
              <a:lnSpc>
                <a:spcPct val="120000"/>
              </a:lnSpc>
              <a:spcBef>
                <a:spcPts val="1969"/>
              </a:spcBef>
              <a:buFont typeface="Copperplate" pitchFamily="-112" charset="0"/>
              <a:buAutoNum type="arabicPeriod"/>
            </a:pPr>
            <a:r>
              <a:rPr lang="en-US" altLang="en-US" sz="1800" b="1">
                <a:solidFill>
                  <a:schemeClr val="tx1"/>
                </a:solidFill>
                <a:latin typeface="Baskerville Bold" charset="0"/>
                <a:ea typeface="ヒラギノ明朝 ProN W3" pitchFamily="-112" charset="-128"/>
                <a:sym typeface="Baskerville Bold" charset="0"/>
              </a:rPr>
              <a:t>The ability of the police to perform their duties is dependent upon public approval of police actions.</a:t>
            </a:r>
          </a:p>
          <a:p>
            <a:pPr eaLnBrk="1" hangingPunct="1">
              <a:lnSpc>
                <a:spcPct val="120000"/>
              </a:lnSpc>
              <a:spcBef>
                <a:spcPts val="1969"/>
              </a:spcBef>
              <a:buFont typeface="Copperplate" pitchFamily="-112" charset="0"/>
              <a:buAutoNum type="arabicPeriod"/>
            </a:pPr>
            <a:r>
              <a:rPr lang="en-US" altLang="en-US" sz="1800" b="1">
                <a:solidFill>
                  <a:schemeClr val="tx1"/>
                </a:solidFill>
                <a:latin typeface="Baskerville Bold" charset="0"/>
                <a:ea typeface="ヒラギノ明朝 ProN W3" pitchFamily="-112" charset="-128"/>
                <a:sym typeface="Baskerville Bold" charset="0"/>
              </a:rPr>
              <a:t>Police must secure the willing co-operation of the public in voluntary observance of the law to be able to secure and maintain the respect of the public.</a:t>
            </a:r>
          </a:p>
          <a:p>
            <a:pPr eaLnBrk="1" hangingPunct="1">
              <a:lnSpc>
                <a:spcPct val="120000"/>
              </a:lnSpc>
              <a:spcBef>
                <a:spcPts val="1969"/>
              </a:spcBef>
              <a:buFont typeface="Copperplate" pitchFamily="-112" charset="0"/>
              <a:buAutoNum type="arabicPeriod"/>
            </a:pPr>
            <a:r>
              <a:rPr lang="en-US" altLang="en-US" sz="1800" b="1">
                <a:solidFill>
                  <a:schemeClr val="tx1"/>
                </a:solidFill>
                <a:latin typeface="Baskerville Bold" charset="0"/>
                <a:ea typeface="ヒラギノ明朝 ProN W3" pitchFamily="-112" charset="-128"/>
                <a:sym typeface="Baskerville Bold" charset="0"/>
              </a:rPr>
              <a:t>The degree of co-operation of the public that can be secured diminishes proportionately to the necessity of the use of physical force.</a:t>
            </a:r>
          </a:p>
          <a:p>
            <a:pPr eaLnBrk="1" hangingPunct="1">
              <a:lnSpc>
                <a:spcPct val="120000"/>
              </a:lnSpc>
              <a:spcBef>
                <a:spcPts val="1969"/>
              </a:spcBef>
              <a:buFont typeface="Copperplate" pitchFamily="-112" charset="0"/>
              <a:buAutoNum type="arabicPeriod"/>
            </a:pPr>
            <a:r>
              <a:rPr lang="en-US" altLang="en-US" sz="1800" b="1">
                <a:solidFill>
                  <a:schemeClr val="tx1"/>
                </a:solidFill>
                <a:latin typeface="Baskerville Bold" charset="0"/>
                <a:ea typeface="ヒラギノ明朝 ProN W3" pitchFamily="-112" charset="-128"/>
                <a:sym typeface="Baskerville Bold" charset="0"/>
              </a:rPr>
              <a:t>Police seek and preserve public </a:t>
            </a:r>
            <a:r>
              <a:rPr lang="en-US" altLang="en-US" sz="1800" b="1" err="1">
                <a:solidFill>
                  <a:schemeClr val="tx1"/>
                </a:solidFill>
                <a:latin typeface="Baskerville Bold" charset="0"/>
                <a:ea typeface="ヒラギノ明朝 ProN W3" pitchFamily="-112" charset="-128"/>
                <a:sym typeface="Baskerville Bold" charset="0"/>
              </a:rPr>
              <a:t>favour</a:t>
            </a:r>
            <a:r>
              <a:rPr lang="en-US" altLang="en-US" sz="1800" b="1">
                <a:solidFill>
                  <a:schemeClr val="tx1"/>
                </a:solidFill>
                <a:latin typeface="Baskerville Bold" charset="0"/>
                <a:ea typeface="ヒラギノ明朝 ProN W3" pitchFamily="-112" charset="-128"/>
                <a:sym typeface="Baskerville Bold" charset="0"/>
              </a:rPr>
              <a:t> not by catering to public opinion but by constantly demonstrating absolute impartial service to the law.</a:t>
            </a:r>
          </a:p>
        </p:txBody>
      </p:sp>
      <p:sp>
        <p:nvSpPr>
          <p:cNvPr id="2" name="Title 1"/>
          <p:cNvSpPr>
            <a:spLocks noGrp="1"/>
          </p:cNvSpPr>
          <p:nvPr>
            <p:ph type="title"/>
          </p:nvPr>
        </p:nvSpPr>
        <p:spPr/>
        <p:txBody>
          <a:bodyPr/>
          <a:lstStyle/>
          <a:p>
            <a:r>
              <a:rPr lang="en-GB"/>
              <a:t>Peel’s Nine Principles of Policing</a:t>
            </a:r>
          </a:p>
        </p:txBody>
      </p:sp>
    </p:spTree>
    <p:extLst>
      <p:ext uri="{BB962C8B-B14F-4D97-AF65-F5344CB8AC3E}">
        <p14:creationId xmlns:p14="http://schemas.microsoft.com/office/powerpoint/2010/main" val="1342019916"/>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270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7270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72705">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72705">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7270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5" grpId="0" build="p"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Rectangle 1"/>
          <p:cNvSpPr>
            <a:spLocks/>
          </p:cNvSpPr>
          <p:nvPr/>
        </p:nvSpPr>
        <p:spPr bwMode="auto">
          <a:xfrm>
            <a:off x="804862" y="1497542"/>
            <a:ext cx="8770571" cy="4688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508000" indent="-508000" eaLnBrk="0" hangingPunct="0">
              <a:defRPr sz="4200">
                <a:solidFill>
                  <a:srgbClr val="5B5648"/>
                </a:solidFill>
                <a:latin typeface="Baskerville" pitchFamily="-112" charset="0"/>
                <a:ea typeface="ヒラギノ角ゴ ProN W3" pitchFamily="-112" charset="-128"/>
                <a:sym typeface="Baskerville" pitchFamily="-112" charset="0"/>
              </a:defRPr>
            </a:lvl1pPr>
            <a:lvl2pPr marL="742950" indent="-285750" eaLnBrk="0" hangingPunct="0">
              <a:defRPr sz="4200">
                <a:solidFill>
                  <a:srgbClr val="5B5648"/>
                </a:solidFill>
                <a:latin typeface="Baskerville" pitchFamily="-112" charset="0"/>
                <a:ea typeface="ヒラギノ角ゴ ProN W3" pitchFamily="-112" charset="-128"/>
                <a:sym typeface="Baskerville" pitchFamily="-112" charset="0"/>
              </a:defRPr>
            </a:lvl2pPr>
            <a:lvl3pPr marL="1143000" indent="-228600" eaLnBrk="0" hangingPunct="0">
              <a:defRPr sz="4200">
                <a:solidFill>
                  <a:srgbClr val="5B5648"/>
                </a:solidFill>
                <a:latin typeface="Baskerville" pitchFamily="-112" charset="0"/>
                <a:ea typeface="ヒラギノ角ゴ ProN W3" pitchFamily="-112" charset="-128"/>
                <a:sym typeface="Baskerville" pitchFamily="-112" charset="0"/>
              </a:defRPr>
            </a:lvl3pPr>
            <a:lvl4pPr marL="1600200" indent="-228600" eaLnBrk="0" hangingPunct="0">
              <a:defRPr sz="4200">
                <a:solidFill>
                  <a:srgbClr val="5B5648"/>
                </a:solidFill>
                <a:latin typeface="Baskerville" pitchFamily="-112" charset="0"/>
                <a:ea typeface="ヒラギノ角ゴ ProN W3" pitchFamily="-112" charset="-128"/>
                <a:sym typeface="Baskerville" pitchFamily="-112" charset="0"/>
              </a:defRPr>
            </a:lvl4pPr>
            <a:lvl5pPr marL="2057400" indent="-228600" eaLnBrk="0" hangingPunct="0">
              <a:defRPr sz="4200">
                <a:solidFill>
                  <a:srgbClr val="5B5648"/>
                </a:solidFill>
                <a:latin typeface="Baskerville" pitchFamily="-112" charset="0"/>
                <a:ea typeface="ヒラギノ角ゴ ProN W3" pitchFamily="-112" charset="-128"/>
                <a:sym typeface="Baskerville" pitchFamily="-112" charset="0"/>
              </a:defRPr>
            </a:lvl5pPr>
            <a:lvl6pPr marL="2514600" indent="-228600" algn="ctr" eaLnBrk="0" fontAlgn="base" hangingPunct="0">
              <a:spcBef>
                <a:spcPct val="0"/>
              </a:spcBef>
              <a:spcAft>
                <a:spcPct val="0"/>
              </a:spcAft>
              <a:defRPr sz="4200">
                <a:solidFill>
                  <a:srgbClr val="5B5648"/>
                </a:solidFill>
                <a:latin typeface="Baskerville" pitchFamily="-112" charset="0"/>
                <a:ea typeface="ヒラギノ角ゴ ProN W3" pitchFamily="-112" charset="-128"/>
                <a:sym typeface="Baskerville" pitchFamily="-112" charset="0"/>
              </a:defRPr>
            </a:lvl6pPr>
            <a:lvl7pPr marL="2971800" indent="-228600" algn="ctr" eaLnBrk="0" fontAlgn="base" hangingPunct="0">
              <a:spcBef>
                <a:spcPct val="0"/>
              </a:spcBef>
              <a:spcAft>
                <a:spcPct val="0"/>
              </a:spcAft>
              <a:defRPr sz="4200">
                <a:solidFill>
                  <a:srgbClr val="5B5648"/>
                </a:solidFill>
                <a:latin typeface="Baskerville" pitchFamily="-112" charset="0"/>
                <a:ea typeface="ヒラギノ角ゴ ProN W3" pitchFamily="-112" charset="-128"/>
                <a:sym typeface="Baskerville" pitchFamily="-112" charset="0"/>
              </a:defRPr>
            </a:lvl7pPr>
            <a:lvl8pPr marL="3429000" indent="-228600" algn="ctr" eaLnBrk="0" fontAlgn="base" hangingPunct="0">
              <a:spcBef>
                <a:spcPct val="0"/>
              </a:spcBef>
              <a:spcAft>
                <a:spcPct val="0"/>
              </a:spcAft>
              <a:defRPr sz="4200">
                <a:solidFill>
                  <a:srgbClr val="5B5648"/>
                </a:solidFill>
                <a:latin typeface="Baskerville" pitchFamily="-112" charset="0"/>
                <a:ea typeface="ヒラギノ角ゴ ProN W3" pitchFamily="-112" charset="-128"/>
                <a:sym typeface="Baskerville" pitchFamily="-112" charset="0"/>
              </a:defRPr>
            </a:lvl8pPr>
            <a:lvl9pPr marL="3886200" indent="-228600" algn="ctr" eaLnBrk="0" fontAlgn="base" hangingPunct="0">
              <a:spcBef>
                <a:spcPct val="0"/>
              </a:spcBef>
              <a:spcAft>
                <a:spcPct val="0"/>
              </a:spcAft>
              <a:defRPr sz="4200">
                <a:solidFill>
                  <a:srgbClr val="5B5648"/>
                </a:solidFill>
                <a:latin typeface="Baskerville" pitchFamily="-112" charset="0"/>
                <a:ea typeface="ヒラギノ角ゴ ProN W3" pitchFamily="-112" charset="-128"/>
                <a:sym typeface="Baskerville" pitchFamily="-112" charset="0"/>
              </a:defRPr>
            </a:lvl9pPr>
          </a:lstStyle>
          <a:p>
            <a:pPr marL="627063" indent="-627063" eaLnBrk="1" hangingPunct="1">
              <a:lnSpc>
                <a:spcPct val="120000"/>
              </a:lnSpc>
              <a:spcBef>
                <a:spcPts val="1969"/>
              </a:spcBef>
            </a:pPr>
            <a:r>
              <a:rPr lang="en-US" altLang="en-US" sz="1400">
                <a:solidFill>
                  <a:srgbClr val="FF2712"/>
                </a:solidFill>
                <a:latin typeface="Baskerville Bold" charset="0"/>
                <a:ea typeface="ヒラギノ明朝 ProN W3" pitchFamily="-112" charset="-128"/>
                <a:sym typeface="Baskerville Bold" charset="0"/>
              </a:rPr>
              <a:t>6.          </a:t>
            </a:r>
            <a:r>
              <a:rPr lang="en-US" altLang="en-US" sz="1800" b="1">
                <a:solidFill>
                  <a:schemeClr val="tx1"/>
                </a:solidFill>
                <a:latin typeface="Baskerville Bold" charset="0"/>
                <a:ea typeface="ヒラギノ明朝 ProN W3" pitchFamily="-112" charset="-128"/>
                <a:sym typeface="Baskerville Bold" charset="0"/>
              </a:rPr>
              <a:t>Police use physical force to the extent necessary to secure observance of the law or to restore order only when the exercise of persuasion, advice and warning is found to be insufficient.</a:t>
            </a:r>
          </a:p>
          <a:p>
            <a:pPr marL="627063" indent="-627063" eaLnBrk="1" hangingPunct="1">
              <a:lnSpc>
                <a:spcPct val="120000"/>
              </a:lnSpc>
              <a:spcBef>
                <a:spcPts val="1969"/>
              </a:spcBef>
            </a:pPr>
            <a:r>
              <a:rPr lang="en-US" altLang="en-US" sz="1800" b="1">
                <a:solidFill>
                  <a:schemeClr val="tx1"/>
                </a:solidFill>
                <a:latin typeface="Baskerville Bold" charset="0"/>
                <a:ea typeface="ヒラギノ明朝 ProN W3" pitchFamily="-112" charset="-128"/>
                <a:sym typeface="Baskerville Bold" charset="0"/>
              </a:rPr>
              <a:t>7.          Police, at all times, should maintain a relationship with the public that gives reality to the historic tradition that the police are the public and the public are the police; the police being only members of the public who are paid to give full-time attention to duties which are incumbent on every citizen in the interests of community welfare and existence </a:t>
            </a:r>
          </a:p>
          <a:p>
            <a:pPr marL="627063" indent="-627063" eaLnBrk="1" hangingPunct="1">
              <a:lnSpc>
                <a:spcPct val="120000"/>
              </a:lnSpc>
              <a:spcBef>
                <a:spcPts val="1969"/>
              </a:spcBef>
            </a:pPr>
            <a:r>
              <a:rPr lang="en-US" altLang="en-US" sz="1800" b="1">
                <a:solidFill>
                  <a:schemeClr val="tx1"/>
                </a:solidFill>
                <a:latin typeface="Baskerville Bold" charset="0"/>
                <a:ea typeface="ヒラギノ明朝 ProN W3" pitchFamily="-112" charset="-128"/>
                <a:sym typeface="Baskerville Bold" charset="0"/>
              </a:rPr>
              <a:t>8.          Police should always direct their action strictly towards their functions and never appear to usurp the powers of the judiciary.</a:t>
            </a:r>
          </a:p>
          <a:p>
            <a:pPr marL="627063" indent="-627063" eaLnBrk="1" hangingPunct="1">
              <a:lnSpc>
                <a:spcPct val="120000"/>
              </a:lnSpc>
              <a:spcBef>
                <a:spcPts val="1969"/>
              </a:spcBef>
            </a:pPr>
            <a:r>
              <a:rPr lang="en-US" altLang="en-US" sz="1800" b="1">
                <a:solidFill>
                  <a:schemeClr val="tx1"/>
                </a:solidFill>
                <a:latin typeface="Baskerville Bold" charset="0"/>
                <a:ea typeface="ヒラギノ明朝 ProN W3" pitchFamily="-112" charset="-128"/>
                <a:sym typeface="Baskerville Bold" charset="0"/>
              </a:rPr>
              <a:t>9.          The test of police efficiency is the absence of crime and disorder, not the visible evidence of police action in dealing with it.</a:t>
            </a:r>
          </a:p>
        </p:txBody>
      </p:sp>
      <p:pic>
        <p:nvPicPr>
          <p:cNvPr id="4" name="Picture 3"/>
          <p:cNvPicPr>
            <a:picLocks noChangeAspect="1"/>
          </p:cNvPicPr>
          <p:nvPr/>
        </p:nvPicPr>
        <p:blipFill>
          <a:blip r:embed="rId3"/>
          <a:stretch>
            <a:fillRect/>
          </a:stretch>
        </p:blipFill>
        <p:spPr>
          <a:xfrm>
            <a:off x="0" y="0"/>
            <a:ext cx="1097375" cy="463336"/>
          </a:xfrm>
          <a:prstGeom prst="rect">
            <a:avLst/>
          </a:prstGeom>
        </p:spPr>
      </p:pic>
      <p:sp>
        <p:nvSpPr>
          <p:cNvPr id="2" name="Title 1"/>
          <p:cNvSpPr>
            <a:spLocks noGrp="1"/>
          </p:cNvSpPr>
          <p:nvPr>
            <p:ph type="title"/>
          </p:nvPr>
        </p:nvSpPr>
        <p:spPr/>
        <p:txBody>
          <a:bodyPr/>
          <a:lstStyle/>
          <a:p>
            <a:r>
              <a:rPr lang="en-GB"/>
              <a:t>Peel’s Nine Principles of Policing</a:t>
            </a:r>
          </a:p>
        </p:txBody>
      </p:sp>
    </p:spTree>
    <p:extLst>
      <p:ext uri="{BB962C8B-B14F-4D97-AF65-F5344CB8AC3E}">
        <p14:creationId xmlns:p14="http://schemas.microsoft.com/office/powerpoint/2010/main" val="298522141"/>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270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7270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72705">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7270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5" grpId="0" build="p"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bwMode="auto">
          <a:xfrm>
            <a:off x="1981648" y="391163"/>
            <a:ext cx="8228707" cy="810090"/>
          </a:xfrm>
        </p:spPr>
        <p:txBody>
          <a:bodyPr vert="horz" wrap="square" lIns="64294" tIns="32147" rIns="64294" bIns="32147" numCol="1" rtlCol="0" anchor="t" anchorCtr="0" compatLnSpc="1">
            <a:prstTxWarp prst="textNoShape">
              <a:avLst/>
            </a:prstTxWarp>
            <a:normAutofit/>
          </a:bodyPr>
          <a:lstStyle/>
          <a:p>
            <a:pPr algn="ctr">
              <a:defRPr/>
            </a:pPr>
            <a:r>
              <a:rPr lang="en-GB" altLang="en-US" sz="3375" u="sng"/>
              <a:t>Exercise</a:t>
            </a:r>
          </a:p>
        </p:txBody>
      </p:sp>
      <p:sp>
        <p:nvSpPr>
          <p:cNvPr id="46082" name="Content Placeholder 2"/>
          <p:cNvSpPr>
            <a:spLocks noGrp="1"/>
          </p:cNvSpPr>
          <p:nvPr>
            <p:ph idx="1"/>
          </p:nvPr>
        </p:nvSpPr>
        <p:spPr>
          <a:xfrm>
            <a:off x="610048" y="1570037"/>
            <a:ext cx="10538794" cy="3941367"/>
          </a:xfrm>
        </p:spPr>
        <p:txBody>
          <a:bodyPr vert="horz" wrap="square" lIns="64294" tIns="32147" rIns="64294" bIns="32147" numCol="1" rtlCol="0" anchor="t" anchorCtr="0" compatLnSpc="1">
            <a:prstTxWarp prst="textNoShape">
              <a:avLst/>
            </a:prstTxWarp>
            <a:noAutofit/>
          </a:bodyPr>
          <a:lstStyle/>
          <a:p>
            <a:pPr algn="ctr" eaLnBrk="1" hangingPunct="1">
              <a:buFont typeface="Baskerville" pitchFamily="-112" charset="0"/>
              <a:buNone/>
            </a:pPr>
            <a:endParaRPr lang="en-GB" altLang="en-US"/>
          </a:p>
          <a:p>
            <a:pPr algn="ctr">
              <a:buNone/>
            </a:pPr>
            <a:r>
              <a:rPr lang="en-GB" altLang="en-US" sz="2000"/>
              <a:t>What is the relevance of Peel’s principles to modern day Policing?  </a:t>
            </a:r>
          </a:p>
          <a:p>
            <a:pPr algn="ctr" eaLnBrk="1" hangingPunct="1">
              <a:buFont typeface="Baskerville" pitchFamily="-112" charset="0"/>
              <a:buNone/>
            </a:pPr>
            <a:r>
              <a:rPr lang="en-GB" altLang="en-US" sz="2000" b="1"/>
              <a:t>Some questions to guide your thinking</a:t>
            </a:r>
          </a:p>
          <a:p>
            <a:pPr eaLnBrk="1" hangingPunct="1">
              <a:buFont typeface="Arial" panose="020B0604020202020204" pitchFamily="34" charset="0"/>
              <a:buChar char="•"/>
            </a:pPr>
            <a:endParaRPr lang="en-GB" altLang="en-US" sz="2000"/>
          </a:p>
          <a:p>
            <a:pPr eaLnBrk="1" hangingPunct="1">
              <a:buFont typeface="Arial" panose="020B0604020202020204" pitchFamily="34" charset="0"/>
              <a:buChar char="•"/>
            </a:pPr>
            <a:r>
              <a:rPr lang="en-GB" altLang="en-US" sz="2000" b="1"/>
              <a:t>Have the tasks of the Police changed? If so, do the Principles still apply today?</a:t>
            </a:r>
          </a:p>
          <a:p>
            <a:pPr>
              <a:buFont typeface="Arial" panose="020B0604020202020204" pitchFamily="34" charset="0"/>
              <a:buChar char="•"/>
            </a:pPr>
            <a:r>
              <a:rPr lang="en-GB" altLang="en-US" sz="2000" b="1"/>
              <a:t>How does society view the Police? Has a change in attitude affected the ability of the Police to adhere to the principles?</a:t>
            </a:r>
            <a:endParaRPr lang="en-GB" sz="2000"/>
          </a:p>
          <a:p>
            <a:pPr eaLnBrk="1" hangingPunct="1">
              <a:buFont typeface="Arial" panose="020B0604020202020204" pitchFamily="34" charset="0"/>
              <a:buChar char="•"/>
            </a:pPr>
            <a:r>
              <a:rPr lang="en-GB" altLang="en-US" sz="2000" b="1"/>
              <a:t>What about the efficiency of the Police, how is this measured today?</a:t>
            </a:r>
          </a:p>
          <a:p>
            <a:pPr marL="0" indent="0" algn="ctr">
              <a:buNone/>
            </a:pPr>
            <a:endParaRPr lang="en-GB" altLang="en-US" sz="2000" b="1">
              <a:solidFill>
                <a:srgbClr val="FF0000"/>
              </a:solidFill>
            </a:endParaRPr>
          </a:p>
          <a:p>
            <a:pPr marL="0" indent="0" algn="ctr">
              <a:buNone/>
            </a:pPr>
            <a:r>
              <a:rPr lang="en-GB" altLang="en-US" sz="2000" b="1">
                <a:solidFill>
                  <a:srgbClr val="FF0000"/>
                </a:solidFill>
              </a:rPr>
              <a:t>Again consider this question for tomorrows lecture</a:t>
            </a:r>
          </a:p>
          <a:p>
            <a:pPr marL="0" indent="0" algn="ctr">
              <a:buNone/>
            </a:pPr>
            <a:r>
              <a:rPr lang="en-GB" altLang="en-US" sz="2000" b="1">
                <a:solidFill>
                  <a:srgbClr val="FF0000"/>
                </a:solidFill>
              </a:rPr>
              <a:t>Be prepared to answer or debate the question</a:t>
            </a:r>
          </a:p>
          <a:p>
            <a:pPr algn="ctr">
              <a:buNone/>
            </a:pPr>
            <a:endParaRPr lang="en-GB" altLang="en-US" sz="2000"/>
          </a:p>
        </p:txBody>
      </p:sp>
    </p:spTree>
    <p:extLst>
      <p:ext uri="{BB962C8B-B14F-4D97-AF65-F5344CB8AC3E}">
        <p14:creationId xmlns:p14="http://schemas.microsoft.com/office/powerpoint/2010/main" val="663014589"/>
      </p:ext>
    </p:extLst>
  </p:cSld>
  <p:clrMapOvr>
    <a:masterClrMapping/>
  </p:clrMapOvr>
  <p:transition spd="slow"/>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28588" y="695256"/>
            <a:ext cx="12320587" cy="2376558"/>
          </a:xfrm>
        </p:spPr>
        <p:txBody>
          <a:bodyPr>
            <a:normAutofit fontScale="90000"/>
          </a:bodyPr>
          <a:lstStyle/>
          <a:p>
            <a:pPr algn="ctr">
              <a:defRPr/>
            </a:pPr>
            <a:r>
              <a:rPr lang="en-GB" altLang="en-US">
                <a:latin typeface="Verdana" panose="020B0604030504040204" pitchFamily="34" charset="0"/>
              </a:rPr>
              <a:t>Understanding Policing</a:t>
            </a:r>
            <a:br>
              <a:rPr lang="en-GB" altLang="en-US">
                <a:latin typeface="Verdana" panose="020B0604030504040204" pitchFamily="34" charset="0"/>
              </a:rPr>
            </a:br>
            <a:r>
              <a:rPr lang="en-GB" altLang="en-US">
                <a:latin typeface="Verdana" panose="020B0604030504040204" pitchFamily="34" charset="0"/>
              </a:rPr>
              <a:t>Lecture 1 (Contd.)</a:t>
            </a:r>
            <a:br>
              <a:rPr lang="en-GB" altLang="en-US">
                <a:latin typeface="Verdana" panose="020B0604030504040204" pitchFamily="34" charset="0"/>
              </a:rPr>
            </a:br>
            <a:br>
              <a:rPr lang="en-GB" altLang="en-US">
                <a:latin typeface="Verdana" panose="020B0604030504040204" pitchFamily="34" charset="0"/>
              </a:rPr>
            </a:br>
            <a:r>
              <a:rPr lang="en-GB" altLang="en-US">
                <a:latin typeface="Verdana" panose="020B0604030504040204" pitchFamily="34" charset="0"/>
              </a:rPr>
              <a:t>Statement of Mission and Values</a:t>
            </a:r>
            <a:endParaRPr lang="en-US" altLang="en-US"/>
          </a:p>
        </p:txBody>
      </p:sp>
      <p:sp>
        <p:nvSpPr>
          <p:cNvPr id="6147" name="Rectangle 3"/>
          <p:cNvSpPr>
            <a:spLocks noGrp="1" noChangeArrowheads="1"/>
          </p:cNvSpPr>
          <p:nvPr>
            <p:ph type="subTitle" idx="1"/>
          </p:nvPr>
        </p:nvSpPr>
        <p:spPr>
          <a:xfrm>
            <a:off x="1774826" y="4959351"/>
            <a:ext cx="8607425" cy="1463675"/>
          </a:xfrm>
        </p:spPr>
        <p:txBody>
          <a:bodyPr>
            <a:normAutofit lnSpcReduction="10000"/>
          </a:bodyPr>
          <a:lstStyle/>
          <a:p>
            <a:pPr algn="ctr" eaLnBrk="1" hangingPunct="1"/>
            <a:r>
              <a:rPr lang="en-GB" altLang="en-US" sz="2500"/>
              <a:t>Understanding Policing</a:t>
            </a:r>
          </a:p>
          <a:p>
            <a:pPr algn="ctr" eaLnBrk="1" hangingPunct="1"/>
            <a:endParaRPr lang="en-GB" altLang="en-US" sz="2500"/>
          </a:p>
          <a:p>
            <a:pPr algn="ctr" eaLnBrk="1" hangingPunct="1"/>
            <a:r>
              <a:rPr lang="en-US" altLang="en-US" sz="2500"/>
              <a:t>Peter Doyle, M.A.</a:t>
            </a:r>
          </a:p>
        </p:txBody>
      </p:sp>
    </p:spTree>
    <p:extLst>
      <p:ext uri="{BB962C8B-B14F-4D97-AF65-F5344CB8AC3E}">
        <p14:creationId xmlns:p14="http://schemas.microsoft.com/office/powerpoint/2010/main" val="18284708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4459" y="2160589"/>
            <a:ext cx="10881254" cy="1839911"/>
          </a:xfrm>
        </p:spPr>
        <p:txBody>
          <a:bodyPr/>
          <a:lstStyle/>
          <a:p>
            <a:pPr algn="ctr"/>
            <a:br>
              <a:rPr lang="en-GB"/>
            </a:br>
            <a:r>
              <a:rPr lang="en-GB"/>
              <a:t>Want to be in the Police?</a:t>
            </a:r>
          </a:p>
        </p:txBody>
      </p:sp>
      <p:sp>
        <p:nvSpPr>
          <p:cNvPr id="6" name="Content Placeholder 5">
            <a:extLst>
              <a:ext uri="{FF2B5EF4-FFF2-40B4-BE49-F238E27FC236}">
                <a16:creationId xmlns:a16="http://schemas.microsoft.com/office/drawing/2014/main" id="{9F34CD07-35A3-4722-9605-A59E4C221716}"/>
              </a:ext>
            </a:extLst>
          </p:cNvPr>
          <p:cNvSpPr>
            <a:spLocks noGrp="1"/>
          </p:cNvSpPr>
          <p:nvPr>
            <p:ph idx="1"/>
          </p:nvPr>
        </p:nvSpPr>
        <p:spPr>
          <a:xfrm flipV="1">
            <a:off x="677334" y="942976"/>
            <a:ext cx="8596668" cy="1217614"/>
          </a:xfrm>
        </p:spPr>
        <p:txBody>
          <a:bodyPr/>
          <a:lstStyle/>
          <a:p>
            <a:endParaRPr lang="en-GB"/>
          </a:p>
        </p:txBody>
      </p:sp>
    </p:spTree>
    <p:extLst>
      <p:ext uri="{BB962C8B-B14F-4D97-AF65-F5344CB8AC3E}">
        <p14:creationId xmlns:p14="http://schemas.microsoft.com/office/powerpoint/2010/main" val="26593554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220CE5-1FC4-460E-AD10-AAF297AF6B07}"/>
              </a:ext>
            </a:extLst>
          </p:cNvPr>
          <p:cNvSpPr>
            <a:spLocks noGrp="1"/>
          </p:cNvSpPr>
          <p:nvPr>
            <p:ph type="title"/>
          </p:nvPr>
        </p:nvSpPr>
        <p:spPr/>
        <p:txBody>
          <a:bodyPr/>
          <a:lstStyle/>
          <a:p>
            <a:endParaRPr lang="en-GB"/>
          </a:p>
        </p:txBody>
      </p:sp>
      <p:pic>
        <p:nvPicPr>
          <p:cNvPr id="4" name="I know this is pretty uncool but I wanted to talk about how amazing the British police are">
            <a:hlinkClick r:id="" action="ppaction://media"/>
            <a:extLst>
              <a:ext uri="{FF2B5EF4-FFF2-40B4-BE49-F238E27FC236}">
                <a16:creationId xmlns:a16="http://schemas.microsoft.com/office/drawing/2014/main" id="{780963F1-C5F6-4DA0-A528-EE152B552CCF}"/>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0" y="0"/>
            <a:ext cx="12191999" cy="6858000"/>
          </a:xfrm>
        </p:spPr>
      </p:pic>
    </p:spTree>
    <p:extLst>
      <p:ext uri="{BB962C8B-B14F-4D97-AF65-F5344CB8AC3E}">
        <p14:creationId xmlns:p14="http://schemas.microsoft.com/office/powerpoint/2010/main" val="272230153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54088" y="611208"/>
            <a:ext cx="9193107" cy="1150388"/>
          </a:xfrm>
        </p:spPr>
        <p:txBody>
          <a:bodyPr>
            <a:normAutofit fontScale="90000"/>
          </a:bodyPr>
          <a:lstStyle/>
          <a:p>
            <a:r>
              <a:rPr lang="en-GB" altLang="en-US" b="1">
                <a:solidFill>
                  <a:schemeClr val="tx1"/>
                </a:solidFill>
                <a:latin typeface="Arial" panose="020B0604020202020204" pitchFamily="34" charset="0"/>
                <a:ea typeface="Times New Roman" panose="02020603050405020304" pitchFamily="18" charset="0"/>
                <a:cs typeface="Arial" panose="020B0604020202020204" pitchFamily="34" charset="0"/>
              </a:rPr>
              <a:t>Statement of Police Mission and Values ACPO 2011</a:t>
            </a:r>
            <a:br>
              <a:rPr lang="en-GB" altLang="en-US" b="1">
                <a:solidFill>
                  <a:schemeClr val="tx1"/>
                </a:solidFill>
                <a:latin typeface="Arial" panose="020B0604020202020204" pitchFamily="34" charset="0"/>
                <a:ea typeface="Times New Roman" panose="02020603050405020304" pitchFamily="18" charset="0"/>
                <a:cs typeface="Arial" panose="020B0604020202020204" pitchFamily="34" charset="0"/>
              </a:rPr>
            </a:br>
            <a:br>
              <a:rPr lang="en-GB" altLang="en-US" b="1">
                <a:solidFill>
                  <a:schemeClr val="tx1"/>
                </a:solidFill>
                <a:latin typeface="Arial" panose="020B0604020202020204" pitchFamily="34" charset="0"/>
                <a:ea typeface="Times New Roman" panose="02020603050405020304" pitchFamily="18" charset="0"/>
                <a:cs typeface="Arial" panose="020B0604020202020204" pitchFamily="34" charset="0"/>
              </a:rPr>
            </a:br>
            <a:r>
              <a:rPr lang="en-GB" altLang="en-US" sz="2200">
                <a:solidFill>
                  <a:schemeClr val="tx1"/>
                </a:solidFill>
                <a:latin typeface="Arial" panose="020B0604020202020204" pitchFamily="34" charset="0"/>
                <a:ea typeface="Times New Roman" panose="02020603050405020304" pitchFamily="18" charset="0"/>
                <a:cs typeface="Arial" panose="020B0604020202020204" pitchFamily="34" charset="0"/>
              </a:rPr>
              <a:t>The mission of the Police Service is to make communities safer by:</a:t>
            </a:r>
            <a:br>
              <a:rPr lang="en-GB" altLang="en-US" sz="2200">
                <a:solidFill>
                  <a:schemeClr val="tx1"/>
                </a:solidFill>
              </a:rPr>
            </a:br>
            <a:br>
              <a:rPr lang="en-GB" altLang="en-US" sz="1400">
                <a:solidFill>
                  <a:schemeClr val="tx1"/>
                </a:solidFill>
              </a:rPr>
            </a:br>
            <a:endParaRPr lang="en-GB"/>
          </a:p>
        </p:txBody>
      </p:sp>
      <p:sp>
        <p:nvSpPr>
          <p:cNvPr id="4" name="Rectangle 1"/>
          <p:cNvSpPr>
            <a:spLocks noGrp="1" noChangeArrowheads="1"/>
          </p:cNvSpPr>
          <p:nvPr>
            <p:ph idx="1"/>
          </p:nvPr>
        </p:nvSpPr>
        <p:spPr bwMode="auto">
          <a:xfrm>
            <a:off x="954088" y="2087462"/>
            <a:ext cx="10661650" cy="42473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None/>
              <a:tabLst>
                <a:tab pos="457200" algn="l"/>
              </a:tabLst>
            </a:pPr>
            <a:endParaRPr lang="en-GB" altLang="en-US">
              <a:ea typeface="Times New Roman" panose="02020603050405020304" pitchFamily="18"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endParaRPr lang="en-GB" altLang="en-US">
              <a:ea typeface="Times New Roman" panose="02020603050405020304" pitchFamily="18"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endParaRPr lang="en-GB" altLang="en-US">
              <a:ea typeface="Times New Roman" panose="02020603050405020304" pitchFamily="18"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lang="en-GB" altLang="en-US">
                <a:ea typeface="Times New Roman" panose="02020603050405020304" pitchFamily="18" charset="0"/>
                <a:cs typeface="Arial" panose="020B0604020202020204" pitchFamily="34" charset="0"/>
              </a:rPr>
              <a:t> U</a:t>
            </a:r>
            <a:r>
              <a:rPr kumimoji="0" lang="en-GB" altLang="en-US" b="0" i="0" u="none" strike="noStrike" cap="none" normalizeH="0" baseline="0">
                <a:ln>
                  <a:noFill/>
                </a:ln>
                <a:solidFill>
                  <a:schemeClr val="tx1"/>
                </a:solidFill>
                <a:effectLst/>
                <a:ea typeface="Times New Roman" panose="02020603050405020304" pitchFamily="18" charset="0"/>
                <a:cs typeface="Arial" panose="020B0604020202020204" pitchFamily="34" charset="0"/>
              </a:rPr>
              <a:t>pholding the law fairly and firmly</a:t>
            </a:r>
          </a:p>
          <a:p>
            <a:pPr marL="0" marR="0" lvl="0" indent="0" algn="l" defTabSz="914400" rtl="0" eaLnBrk="0" fontAlgn="base" latinLnBrk="0" hangingPunct="0">
              <a:lnSpc>
                <a:spcPct val="100000"/>
              </a:lnSpc>
              <a:spcBef>
                <a:spcPct val="0"/>
              </a:spcBef>
              <a:spcAft>
                <a:spcPct val="0"/>
              </a:spcAft>
              <a:buClrTx/>
              <a:buSzTx/>
              <a:buNone/>
              <a:tabLst>
                <a:tab pos="457200" algn="l"/>
              </a:tabLst>
            </a:pPr>
            <a:endParaRPr kumimoji="0" lang="en-GB" altLang="en-US"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lang="en-GB" altLang="en-US">
                <a:ea typeface="Times New Roman" panose="02020603050405020304" pitchFamily="18" charset="0"/>
                <a:cs typeface="Arial" panose="020B0604020202020204" pitchFamily="34" charset="0"/>
              </a:rPr>
              <a:t> P</a:t>
            </a:r>
            <a:r>
              <a:rPr kumimoji="0" lang="en-GB" altLang="en-US" b="0" i="0" u="none" strike="noStrike" cap="none" normalizeH="0" baseline="0">
                <a:ln>
                  <a:noFill/>
                </a:ln>
                <a:solidFill>
                  <a:schemeClr val="tx1"/>
                </a:solidFill>
                <a:effectLst/>
                <a:ea typeface="Times New Roman" panose="02020603050405020304" pitchFamily="18" charset="0"/>
                <a:cs typeface="Arial" panose="020B0604020202020204" pitchFamily="34" charset="0"/>
              </a:rPr>
              <a:t>reventing crime and antisocial behaviour</a:t>
            </a: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endParaRPr kumimoji="0" lang="en-GB" altLang="en-US"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lang="en-GB" altLang="en-US">
                <a:ea typeface="Times New Roman" panose="02020603050405020304" pitchFamily="18" charset="0"/>
                <a:cs typeface="Arial" panose="020B0604020202020204" pitchFamily="34" charset="0"/>
              </a:rPr>
              <a:t> K</a:t>
            </a:r>
            <a:r>
              <a:rPr kumimoji="0" lang="en-GB" altLang="en-US" b="0" i="0" u="none" strike="noStrike" cap="none" normalizeH="0" baseline="0">
                <a:ln>
                  <a:noFill/>
                </a:ln>
                <a:solidFill>
                  <a:schemeClr val="tx1"/>
                </a:solidFill>
                <a:effectLst/>
                <a:ea typeface="Times New Roman" panose="02020603050405020304" pitchFamily="18" charset="0"/>
                <a:cs typeface="Arial" panose="020B0604020202020204" pitchFamily="34" charset="0"/>
              </a:rPr>
              <a:t>eeping the Queen’s Peace</a:t>
            </a: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endParaRPr kumimoji="0" lang="en-GB" altLang="en-US"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lang="en-GB" altLang="en-US">
                <a:ea typeface="Times New Roman" panose="02020603050405020304" pitchFamily="18" charset="0"/>
                <a:cs typeface="Arial" panose="020B0604020202020204" pitchFamily="34" charset="0"/>
              </a:rPr>
              <a:t> P</a:t>
            </a:r>
            <a:r>
              <a:rPr kumimoji="0" lang="en-GB" altLang="en-US" b="0" i="0" u="none" strike="noStrike" cap="none" normalizeH="0" baseline="0">
                <a:ln>
                  <a:noFill/>
                </a:ln>
                <a:solidFill>
                  <a:schemeClr val="tx1"/>
                </a:solidFill>
                <a:effectLst/>
                <a:ea typeface="Times New Roman" panose="02020603050405020304" pitchFamily="18" charset="0"/>
                <a:cs typeface="Arial" panose="020B0604020202020204" pitchFamily="34" charset="0"/>
              </a:rPr>
              <a:t>rotecting and reassuring communities</a:t>
            </a: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endParaRPr kumimoji="0" lang="en-GB" altLang="en-US"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en-GB" altLang="en-US" b="0" i="0" u="none" strike="noStrike" cap="none" normalizeH="0" baseline="0">
                <a:ln>
                  <a:noFill/>
                </a:ln>
                <a:solidFill>
                  <a:schemeClr val="tx1"/>
                </a:solidFill>
                <a:effectLst/>
                <a:ea typeface="Times New Roman" panose="02020603050405020304" pitchFamily="18" charset="0"/>
                <a:cs typeface="Arial" panose="020B0604020202020204" pitchFamily="34" charset="0"/>
              </a:rPr>
              <a:t> Investigating crime and bringing offenders to justice</a:t>
            </a: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endParaRPr kumimoji="0" lang="en-GB" altLang="en-US" b="0" i="0" u="none" strike="noStrike" cap="none" normalizeH="0" baseline="0">
              <a:ln>
                <a:noFill/>
              </a:ln>
              <a:solidFill>
                <a:schemeClr val="tx1"/>
              </a:solidFill>
              <a:effectLst/>
            </a:endParaRPr>
          </a:p>
          <a:p>
            <a:pPr marL="177800" marR="0" lvl="0" indent="-177800" algn="l" defTabSz="914400" rtl="0" eaLnBrk="0" fontAlgn="base" latinLnBrk="0" hangingPunct="0">
              <a:lnSpc>
                <a:spcPct val="100000"/>
              </a:lnSpc>
              <a:spcBef>
                <a:spcPct val="0"/>
              </a:spcBef>
              <a:spcAft>
                <a:spcPct val="0"/>
              </a:spcAft>
              <a:buClrTx/>
              <a:buSzTx/>
              <a:buFontTx/>
              <a:buChar char="•"/>
              <a:tabLst>
                <a:tab pos="457200" algn="l"/>
              </a:tabLst>
            </a:pPr>
            <a:r>
              <a:rPr kumimoji="0" lang="en-GB" altLang="en-US" b="0" i="0" u="none" strike="noStrike" cap="none" normalizeH="0" baseline="0">
                <a:ln>
                  <a:noFill/>
                </a:ln>
                <a:solidFill>
                  <a:schemeClr val="tx1"/>
                </a:solidFill>
                <a:effectLst/>
                <a:ea typeface="Times New Roman" panose="02020603050405020304" pitchFamily="18" charset="0"/>
                <a:cs typeface="Arial" panose="020B0604020202020204" pitchFamily="34" charset="0"/>
              </a:rPr>
              <a:t>Act with integrity, compassion, courtesy and patience, showing neither fear nor favour</a:t>
            </a:r>
            <a:r>
              <a:rPr kumimoji="0" lang="en-GB" altLang="en-US" b="0" i="0" u="none" strike="noStrike" cap="none" normalizeH="0">
                <a:ln>
                  <a:noFill/>
                </a:ln>
                <a:solidFill>
                  <a:schemeClr val="tx1"/>
                </a:solidFill>
                <a:effectLst/>
                <a:ea typeface="Times New Roman" panose="02020603050405020304" pitchFamily="18" charset="0"/>
                <a:cs typeface="Arial" panose="020B0604020202020204" pitchFamily="34" charset="0"/>
              </a:rPr>
              <a:t> </a:t>
            </a:r>
            <a:endParaRPr kumimoji="0" lang="en-GB" altLang="en-US"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95466439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3119" y="625495"/>
            <a:ext cx="9167708" cy="1560716"/>
          </a:xfrm>
        </p:spPr>
        <p:txBody>
          <a:bodyPr>
            <a:normAutofit fontScale="90000"/>
          </a:bodyPr>
          <a:lstStyle/>
          <a:p>
            <a:r>
              <a:rPr lang="en-GB" altLang="en-US" b="1">
                <a:solidFill>
                  <a:schemeClr val="tx1"/>
                </a:solidFill>
                <a:latin typeface="Arial" panose="020B0604020202020204" pitchFamily="34" charset="0"/>
                <a:ea typeface="Times New Roman" panose="02020603050405020304" pitchFamily="18" charset="0"/>
                <a:cs typeface="Arial" panose="020B0604020202020204" pitchFamily="34" charset="0"/>
              </a:rPr>
              <a:t>Statement of Police Mission and Values</a:t>
            </a:r>
            <a:br>
              <a:rPr lang="en-GB" altLang="en-US" b="1">
                <a:solidFill>
                  <a:schemeClr val="tx1"/>
                </a:solidFill>
                <a:latin typeface="Arial" panose="020B0604020202020204" pitchFamily="34" charset="0"/>
                <a:ea typeface="Times New Roman" panose="02020603050405020304" pitchFamily="18" charset="0"/>
                <a:cs typeface="Arial" panose="020B0604020202020204" pitchFamily="34" charset="0"/>
              </a:rPr>
            </a:br>
            <a:br>
              <a:rPr lang="en-GB" altLang="en-US" b="1">
                <a:solidFill>
                  <a:schemeClr val="tx1"/>
                </a:solidFill>
                <a:latin typeface="Arial" panose="020B0604020202020204" pitchFamily="34" charset="0"/>
                <a:ea typeface="Times New Roman" panose="02020603050405020304" pitchFamily="18" charset="0"/>
                <a:cs typeface="Arial" panose="020B0604020202020204" pitchFamily="34" charset="0"/>
              </a:rPr>
            </a:br>
            <a:br>
              <a:rPr lang="en-GB" altLang="en-US" sz="2200">
                <a:solidFill>
                  <a:schemeClr val="tx1"/>
                </a:solidFill>
                <a:latin typeface="Arial" panose="020B0604020202020204" pitchFamily="34" charset="0"/>
                <a:ea typeface="Times New Roman" panose="02020603050405020304" pitchFamily="18" charset="0"/>
                <a:cs typeface="Arial" panose="020B0604020202020204" pitchFamily="34" charset="0"/>
              </a:rPr>
            </a:br>
            <a:br>
              <a:rPr lang="en-GB" altLang="en-US" sz="2200">
                <a:solidFill>
                  <a:schemeClr val="tx1"/>
                </a:solidFill>
                <a:latin typeface="Arial" panose="020B0604020202020204" pitchFamily="34" charset="0"/>
                <a:ea typeface="Times New Roman" panose="02020603050405020304" pitchFamily="18" charset="0"/>
                <a:cs typeface="Arial" panose="020B0604020202020204" pitchFamily="34" charset="0"/>
              </a:rPr>
            </a:br>
            <a:br>
              <a:rPr lang="en-GB" altLang="en-US" sz="2200">
                <a:solidFill>
                  <a:schemeClr val="tx1"/>
                </a:solidFill>
              </a:rPr>
            </a:br>
            <a:br>
              <a:rPr lang="en-GB" altLang="en-US" sz="1400">
                <a:solidFill>
                  <a:schemeClr val="tx1"/>
                </a:solidFill>
              </a:rPr>
            </a:br>
            <a:endParaRPr lang="en-GB"/>
          </a:p>
        </p:txBody>
      </p:sp>
      <p:sp>
        <p:nvSpPr>
          <p:cNvPr id="4" name="Rectangle 1"/>
          <p:cNvSpPr>
            <a:spLocks noGrp="1" noChangeArrowheads="1"/>
          </p:cNvSpPr>
          <p:nvPr>
            <p:ph idx="1"/>
          </p:nvPr>
        </p:nvSpPr>
        <p:spPr bwMode="auto">
          <a:xfrm>
            <a:off x="1120245" y="2567064"/>
            <a:ext cx="8932577"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177800" marR="0" lvl="0" indent="-177800" algn="l" defTabSz="914400" rtl="0" eaLnBrk="0" fontAlgn="base" latinLnBrk="0" hangingPunct="0">
              <a:lnSpc>
                <a:spcPct val="100000"/>
              </a:lnSpc>
              <a:spcBef>
                <a:spcPct val="0"/>
              </a:spcBef>
              <a:spcAft>
                <a:spcPct val="0"/>
              </a:spcAft>
              <a:buClrTx/>
              <a:buSzTx/>
              <a:buFontTx/>
              <a:buChar char="•"/>
              <a:tabLst>
                <a:tab pos="457200" algn="l"/>
              </a:tabLst>
            </a:pPr>
            <a:r>
              <a:rPr kumimoji="0" lang="en-GB" altLang="en-US" sz="1800" b="0" i="0" u="none" strike="noStrike" cap="none" normalizeH="0" baseline="0">
                <a:ln>
                  <a:noFill/>
                </a:ln>
                <a:solidFill>
                  <a:schemeClr val="tx1"/>
                </a:solidFill>
                <a:effectLst/>
                <a:ea typeface="Times New Roman" panose="02020603050405020304" pitchFamily="18" charset="0"/>
                <a:cs typeface="Arial" panose="020B0604020202020204" pitchFamily="34" charset="0"/>
              </a:rPr>
              <a:t> Being sensitive to the needs and dignity of victims and demonstrate respect for the human rights of all.</a:t>
            </a: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endParaRPr kumimoji="0" lang="en-GB" altLang="en-US" sz="1800" b="0" i="0" u="none" strike="noStrike" cap="none" normalizeH="0" baseline="0">
              <a:ln>
                <a:noFill/>
              </a:ln>
              <a:solidFill>
                <a:schemeClr val="tx1"/>
              </a:solidFill>
              <a:effectLst/>
            </a:endParaRPr>
          </a:p>
          <a:p>
            <a:pPr marL="177800" marR="0" lvl="0" indent="-177800" algn="l" defTabSz="914400" rtl="0" eaLnBrk="0" fontAlgn="base" latinLnBrk="0" hangingPunct="0">
              <a:lnSpc>
                <a:spcPct val="100000"/>
              </a:lnSpc>
              <a:spcBef>
                <a:spcPct val="0"/>
              </a:spcBef>
              <a:spcAft>
                <a:spcPct val="0"/>
              </a:spcAft>
              <a:buClrTx/>
              <a:buSzTx/>
              <a:buFontTx/>
              <a:buChar char="•"/>
              <a:tabLst>
                <a:tab pos="457200" algn="l"/>
              </a:tabLst>
            </a:pPr>
            <a:r>
              <a:rPr kumimoji="0" lang="en-GB" altLang="en-US" sz="1800" b="0" i="0" u="none" strike="noStrike" cap="none" normalizeH="0" baseline="0">
                <a:ln>
                  <a:noFill/>
                </a:ln>
                <a:solidFill>
                  <a:schemeClr val="tx1"/>
                </a:solidFill>
                <a:effectLst/>
                <a:ea typeface="Times New Roman" panose="02020603050405020304" pitchFamily="18" charset="0"/>
                <a:cs typeface="Arial" panose="020B0604020202020204" pitchFamily="34" charset="0"/>
              </a:rPr>
              <a:t> Using discretion, professional judgement and common sense to guide us and will be accountable for our decisions and actions</a:t>
            </a: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endParaRPr kumimoji="0" lang="en-GB" altLang="en-US" sz="1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en-GB" altLang="en-US" sz="1800" b="0" i="0" u="none" strike="noStrike" cap="none" normalizeH="0" baseline="0">
                <a:ln>
                  <a:noFill/>
                </a:ln>
                <a:solidFill>
                  <a:schemeClr val="tx1"/>
                </a:solidFill>
                <a:effectLst/>
                <a:ea typeface="Times New Roman" panose="02020603050405020304" pitchFamily="18" charset="0"/>
                <a:cs typeface="Arial" panose="020B0604020202020204" pitchFamily="34" charset="0"/>
              </a:rPr>
              <a:t> Responding to well-founded criticism with a willingness to learn and change.</a:t>
            </a:r>
            <a:endParaRPr kumimoji="0" lang="en-GB" altLang="en-US" sz="1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18179147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5969" y="668358"/>
            <a:ext cx="9167708" cy="1560716"/>
          </a:xfrm>
        </p:spPr>
        <p:txBody>
          <a:bodyPr>
            <a:normAutofit fontScale="90000"/>
          </a:bodyPr>
          <a:lstStyle/>
          <a:p>
            <a:r>
              <a:rPr lang="en-GB" altLang="en-US" b="1">
                <a:solidFill>
                  <a:schemeClr val="tx1"/>
                </a:solidFill>
                <a:latin typeface="Arial" panose="020B0604020202020204" pitchFamily="34" charset="0"/>
                <a:ea typeface="Times New Roman" panose="02020603050405020304" pitchFamily="18" charset="0"/>
                <a:cs typeface="Arial" panose="020B0604020202020204" pitchFamily="34" charset="0"/>
              </a:rPr>
              <a:t>Statement of Police Mission and Values</a:t>
            </a:r>
            <a:br>
              <a:rPr lang="en-GB" altLang="en-US" b="1">
                <a:solidFill>
                  <a:schemeClr val="tx1"/>
                </a:solidFill>
                <a:latin typeface="Arial" panose="020B0604020202020204" pitchFamily="34" charset="0"/>
                <a:ea typeface="Times New Roman" panose="02020603050405020304" pitchFamily="18" charset="0"/>
                <a:cs typeface="Arial" panose="020B0604020202020204" pitchFamily="34" charset="0"/>
              </a:rPr>
            </a:br>
            <a:br>
              <a:rPr lang="en-GB" altLang="en-US" b="1">
                <a:solidFill>
                  <a:schemeClr val="tx1"/>
                </a:solidFill>
                <a:latin typeface="Arial" panose="020B0604020202020204" pitchFamily="34" charset="0"/>
                <a:ea typeface="Times New Roman" panose="02020603050405020304" pitchFamily="18" charset="0"/>
                <a:cs typeface="Arial" panose="020B0604020202020204" pitchFamily="34" charset="0"/>
              </a:rPr>
            </a:br>
            <a:br>
              <a:rPr lang="en-GB" altLang="en-US" sz="2200">
                <a:solidFill>
                  <a:schemeClr val="tx1"/>
                </a:solidFill>
                <a:latin typeface="Arial" panose="020B0604020202020204" pitchFamily="34" charset="0"/>
                <a:ea typeface="Times New Roman" panose="02020603050405020304" pitchFamily="18" charset="0"/>
                <a:cs typeface="Arial" panose="020B0604020202020204" pitchFamily="34" charset="0"/>
              </a:rPr>
            </a:br>
            <a:br>
              <a:rPr lang="en-GB" altLang="en-US" sz="2200">
                <a:solidFill>
                  <a:schemeClr val="tx1"/>
                </a:solidFill>
                <a:latin typeface="Arial" panose="020B0604020202020204" pitchFamily="34" charset="0"/>
                <a:ea typeface="Times New Roman" panose="02020603050405020304" pitchFamily="18" charset="0"/>
                <a:cs typeface="Arial" panose="020B0604020202020204" pitchFamily="34" charset="0"/>
              </a:rPr>
            </a:br>
            <a:br>
              <a:rPr lang="en-GB" altLang="en-US" sz="2200">
                <a:solidFill>
                  <a:schemeClr val="tx1"/>
                </a:solidFill>
              </a:rPr>
            </a:br>
            <a:br>
              <a:rPr lang="en-GB" altLang="en-US" sz="1400">
                <a:solidFill>
                  <a:schemeClr val="tx1"/>
                </a:solidFill>
              </a:rPr>
            </a:br>
            <a:endParaRPr lang="en-GB"/>
          </a:p>
        </p:txBody>
      </p:sp>
      <p:sp>
        <p:nvSpPr>
          <p:cNvPr id="4" name="Rectangle 1"/>
          <p:cNvSpPr>
            <a:spLocks noGrp="1" noChangeArrowheads="1"/>
          </p:cNvSpPr>
          <p:nvPr>
            <p:ph idx="1"/>
          </p:nvPr>
        </p:nvSpPr>
        <p:spPr bwMode="auto">
          <a:xfrm>
            <a:off x="1205969" y="2409901"/>
            <a:ext cx="8932577"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177800" marR="0" lvl="0" indent="-177800" algn="l" defTabSz="914400" rtl="0" eaLnBrk="0" fontAlgn="base" latinLnBrk="0" hangingPunct="0">
              <a:lnSpc>
                <a:spcPct val="100000"/>
              </a:lnSpc>
              <a:spcBef>
                <a:spcPct val="0"/>
              </a:spcBef>
              <a:spcAft>
                <a:spcPct val="0"/>
              </a:spcAft>
              <a:buClrTx/>
              <a:buSzTx/>
              <a:buFontTx/>
              <a:buChar char="•"/>
              <a:tabLst>
                <a:tab pos="457200" algn="l"/>
              </a:tabLst>
            </a:pPr>
            <a:r>
              <a:rPr kumimoji="0" lang="en-GB" altLang="en-US" sz="1800" b="0" i="0" u="none" strike="noStrike" cap="none" normalizeH="0" baseline="0">
                <a:ln>
                  <a:noFill/>
                </a:ln>
                <a:solidFill>
                  <a:schemeClr val="tx1"/>
                </a:solidFill>
                <a:effectLst/>
                <a:ea typeface="Times New Roman" panose="02020603050405020304" pitchFamily="18" charset="0"/>
                <a:cs typeface="Arial" panose="020B0604020202020204" pitchFamily="34" charset="0"/>
              </a:rPr>
              <a:t>Work with communities and partners, listening to their views, building their trust and confidence, making every effort to understand and meet their needs.</a:t>
            </a: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endParaRPr kumimoji="0" lang="en-GB" altLang="en-US" sz="1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en-GB" altLang="en-US" sz="1800" b="0" i="0" u="none" strike="noStrike" cap="none" normalizeH="0" baseline="0">
                <a:ln>
                  <a:noFill/>
                </a:ln>
                <a:solidFill>
                  <a:schemeClr val="tx1"/>
                </a:solidFill>
                <a:effectLst/>
                <a:ea typeface="Times New Roman" panose="02020603050405020304" pitchFamily="18" charset="0"/>
                <a:cs typeface="Arial" panose="020B0604020202020204" pitchFamily="34" charset="0"/>
              </a:rPr>
              <a:t> Not being distracted from our mission through fear of being criticised. </a:t>
            </a: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endParaRPr kumimoji="0" lang="en-GB" altLang="en-US" sz="1800" b="0" i="0" u="none" strike="noStrike" cap="none" normalizeH="0" baseline="0">
              <a:ln>
                <a:noFill/>
              </a:ln>
              <a:solidFill>
                <a:schemeClr val="tx1"/>
              </a:solidFill>
              <a:effectLst/>
            </a:endParaRPr>
          </a:p>
          <a:p>
            <a:pPr marL="177800" marR="0" lvl="0" indent="-177800" algn="l" defTabSz="914400" rtl="0" eaLnBrk="0" fontAlgn="base" latinLnBrk="0" hangingPunct="0">
              <a:lnSpc>
                <a:spcPct val="100000"/>
              </a:lnSpc>
              <a:spcBef>
                <a:spcPct val="0"/>
              </a:spcBef>
              <a:spcAft>
                <a:spcPct val="0"/>
              </a:spcAft>
              <a:buClrTx/>
              <a:buSzTx/>
              <a:buFontTx/>
              <a:buChar char="•"/>
              <a:tabLst>
                <a:tab pos="457200" algn="l"/>
              </a:tabLst>
            </a:pPr>
            <a:r>
              <a:rPr kumimoji="0" lang="en-GB" altLang="en-US" sz="1800" b="0" i="0" u="none" strike="noStrike" cap="none" normalizeH="0" baseline="0">
                <a:ln>
                  <a:noFill/>
                </a:ln>
                <a:solidFill>
                  <a:schemeClr val="tx1"/>
                </a:solidFill>
                <a:effectLst/>
                <a:ea typeface="Times New Roman" panose="02020603050405020304" pitchFamily="18" charset="0"/>
                <a:cs typeface="Arial" panose="020B0604020202020204" pitchFamily="34" charset="0"/>
              </a:rPr>
              <a:t>Identifying and managing risk we will seek to achieve successful outcomes and to  reduce the risk of harm to individuals and communities </a:t>
            </a:r>
            <a:endParaRPr kumimoji="0" lang="en-GB" altLang="en-US" sz="1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32890241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1352550" y="684657"/>
            <a:ext cx="7772400" cy="1609344"/>
          </a:xfrm>
        </p:spPr>
        <p:txBody>
          <a:bodyPr/>
          <a:lstStyle/>
          <a:p>
            <a:pPr algn="ctr">
              <a:defRPr/>
            </a:pPr>
            <a:r>
              <a:rPr lang="en-GB" altLang="en-US"/>
              <a:t>Who are the Police?</a:t>
            </a:r>
          </a:p>
        </p:txBody>
      </p:sp>
      <p:sp>
        <p:nvSpPr>
          <p:cNvPr id="14339" name="Rectangle 3"/>
          <p:cNvSpPr>
            <a:spLocks noGrp="1" noChangeArrowheads="1"/>
          </p:cNvSpPr>
          <p:nvPr>
            <p:ph idx="1"/>
          </p:nvPr>
        </p:nvSpPr>
        <p:spPr>
          <a:xfrm>
            <a:off x="1095375" y="1712913"/>
            <a:ext cx="7783512" cy="4114800"/>
          </a:xfrm>
        </p:spPr>
        <p:txBody>
          <a:bodyPr rtlCol="0">
            <a:normAutofit/>
          </a:bodyPr>
          <a:lstStyle/>
          <a:p>
            <a:pPr marL="182880" indent="-182880">
              <a:buClr>
                <a:schemeClr val="accent1">
                  <a:lumMod val="75000"/>
                </a:schemeClr>
              </a:buClr>
              <a:buNone/>
              <a:defRPr/>
            </a:pPr>
            <a:endParaRPr lang="en-GB" altLang="en-US" sz="2400"/>
          </a:p>
          <a:p>
            <a:pPr marL="182880" indent="-182880">
              <a:buClr>
                <a:schemeClr val="accent1">
                  <a:lumMod val="75000"/>
                </a:schemeClr>
              </a:buClr>
              <a:defRPr/>
            </a:pPr>
            <a:endParaRPr lang="en-GB" altLang="en-US" sz="2400"/>
          </a:p>
          <a:p>
            <a:pPr>
              <a:buClr>
                <a:schemeClr val="accent1">
                  <a:lumMod val="75000"/>
                </a:schemeClr>
              </a:buClr>
              <a:buFont typeface="Wingdings" panose="05000000000000000000" pitchFamily="2" charset="2"/>
              <a:buChar char="Ø"/>
              <a:defRPr/>
            </a:pPr>
            <a:r>
              <a:rPr lang="en-GB" altLang="en-US" sz="2400"/>
              <a:t>In 1856 - It became Compulsory for each County to have a Police ‘force’.</a:t>
            </a:r>
          </a:p>
          <a:p>
            <a:pPr marL="182880" indent="-182880">
              <a:buClr>
                <a:schemeClr val="accent1">
                  <a:lumMod val="75000"/>
                </a:schemeClr>
              </a:buClr>
              <a:defRPr/>
            </a:pPr>
            <a:endParaRPr lang="en-GB" altLang="en-US" sz="2400"/>
          </a:p>
          <a:p>
            <a:pPr>
              <a:buClr>
                <a:schemeClr val="accent1">
                  <a:lumMod val="75000"/>
                </a:schemeClr>
              </a:buClr>
              <a:buFont typeface="Wingdings" panose="05000000000000000000" pitchFamily="2" charset="2"/>
              <a:buChar char="Ø"/>
              <a:defRPr/>
            </a:pPr>
            <a:r>
              <a:rPr lang="en-GB" altLang="en-US" sz="2400"/>
              <a:t>The Post War 1950’s saw a ‘Golden era’ of ‘Policing’ when no one questioned the authority of the Police, however</a:t>
            </a:r>
          </a:p>
          <a:p>
            <a:pPr marL="0" indent="0">
              <a:buClr>
                <a:schemeClr val="accent1">
                  <a:lumMod val="75000"/>
                </a:schemeClr>
              </a:buClr>
              <a:buNone/>
              <a:defRPr/>
            </a:pPr>
            <a:endParaRPr lang="en-GB" altLang="en-US" sz="2500"/>
          </a:p>
        </p:txBody>
      </p:sp>
    </p:spTree>
    <p:extLst>
      <p:ext uri="{BB962C8B-B14F-4D97-AF65-F5344CB8AC3E}">
        <p14:creationId xmlns:p14="http://schemas.microsoft.com/office/powerpoint/2010/main" val="411916649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5298" name="Rectangle 1"/>
          <p:cNvSpPr>
            <a:spLocks noGrp="1" noChangeArrowheads="1"/>
          </p:cNvSpPr>
          <p:nvPr>
            <p:ph type="title"/>
          </p:nvPr>
        </p:nvSpPr>
        <p:spPr>
          <a:xfrm>
            <a:off x="2238375" y="383978"/>
            <a:ext cx="7715250" cy="513457"/>
          </a:xfrm>
        </p:spPr>
        <p:txBody>
          <a:bodyPr>
            <a:noAutofit/>
          </a:bodyPr>
          <a:lstStyle/>
          <a:p>
            <a:pPr>
              <a:defRPr/>
            </a:pPr>
            <a:r>
              <a:rPr lang="en-US" altLang="en-US" sz="4000">
                <a:latin typeface="Copperplate Bold" charset="0"/>
                <a:sym typeface="Copperplate Bold" charset="0"/>
              </a:rPr>
              <a:t>Merging Police Forces</a:t>
            </a:r>
            <a:endParaRPr lang="en-US" altLang="en-US" sz="4000">
              <a:latin typeface="Copperplate Bold" charset="0"/>
              <a:ea typeface="ヒラギノ明朝 ProN W6" pitchFamily="-112" charset="-128"/>
              <a:sym typeface="Copperplate Bold" charset="0"/>
            </a:endParaRPr>
          </a:p>
        </p:txBody>
      </p:sp>
      <p:sp>
        <p:nvSpPr>
          <p:cNvPr id="90114" name="Rectangle 2"/>
          <p:cNvSpPr>
            <a:spLocks noGrp="1" noChangeArrowheads="1"/>
          </p:cNvSpPr>
          <p:nvPr>
            <p:ph idx="1"/>
          </p:nvPr>
        </p:nvSpPr>
        <p:spPr>
          <a:xfrm>
            <a:off x="1368954" y="2133071"/>
            <a:ext cx="9454092" cy="3789100"/>
          </a:xfrm>
        </p:spPr>
        <p:txBody>
          <a:bodyPr>
            <a:normAutofit/>
          </a:bodyPr>
          <a:lstStyle/>
          <a:p>
            <a:pPr eaLnBrk="1" hangingPunct="1">
              <a:buFont typeface="Wingdings" panose="05000000000000000000" pitchFamily="2" charset="2"/>
              <a:buChar char="Ø"/>
            </a:pPr>
            <a:r>
              <a:rPr lang="en-US" altLang="en-US" sz="2400">
                <a:latin typeface="Baskerville Bold" charset="0"/>
                <a:sym typeface="Baskerville Bold" charset="0"/>
              </a:rPr>
              <a:t>In 1900 - 46,800 officers working in 243 separate forces</a:t>
            </a:r>
            <a:endParaRPr lang="en-US" altLang="en-US" sz="2400">
              <a:latin typeface="Baskerville Bold" charset="0"/>
              <a:ea typeface="ヒラギノ明朝 ProN W6" pitchFamily="-112" charset="-128"/>
              <a:sym typeface="Baskerville Bold" charset="0"/>
            </a:endParaRPr>
          </a:p>
          <a:p>
            <a:pPr>
              <a:spcBef>
                <a:spcPts val="1687"/>
              </a:spcBef>
              <a:buFont typeface="Wingdings" panose="05000000000000000000" pitchFamily="2" charset="2"/>
              <a:buChar char="Ø"/>
            </a:pPr>
            <a:r>
              <a:rPr lang="en-US" altLang="en-US" sz="2400">
                <a:latin typeface="Baskerville Bold" charset="0"/>
                <a:sym typeface="Baskerville Bold" charset="0"/>
              </a:rPr>
              <a:t>Police Act 1946 - began process of merging smaller town forces with county constabularies - result 117 forces</a:t>
            </a:r>
            <a:endParaRPr lang="en-US" altLang="en-US" sz="2400">
              <a:latin typeface="Baskerville Bold" charset="0"/>
              <a:ea typeface="ヒラギノ明朝 ProN W6" pitchFamily="-112" charset="-128"/>
              <a:sym typeface="Baskerville Bold" charset="0"/>
            </a:endParaRPr>
          </a:p>
          <a:p>
            <a:pPr>
              <a:spcBef>
                <a:spcPts val="1687"/>
              </a:spcBef>
              <a:buFont typeface="Wingdings" panose="05000000000000000000" pitchFamily="2" charset="2"/>
              <a:buChar char="Ø"/>
            </a:pPr>
            <a:r>
              <a:rPr lang="en-US" altLang="en-US" sz="2400">
                <a:latin typeface="Baskerville Bold" charset="0"/>
                <a:sym typeface="Baskerville Bold" charset="0"/>
              </a:rPr>
              <a:t>Police Act 1964 - further efficiency measures resulted in number of forces being reduced to 47 in England and Wales</a:t>
            </a:r>
            <a:endParaRPr lang="en-US" altLang="en-US" sz="2400">
              <a:latin typeface="Baskerville Bold" charset="0"/>
              <a:ea typeface="ヒラギノ明朝 ProN W6" pitchFamily="-112" charset="-128"/>
              <a:sym typeface="Baskerville Bold" charset="0"/>
            </a:endParaRPr>
          </a:p>
          <a:p>
            <a:pPr>
              <a:spcBef>
                <a:spcPts val="1687"/>
              </a:spcBef>
              <a:buFont typeface="Wingdings" panose="05000000000000000000" pitchFamily="2" charset="2"/>
              <a:buChar char="Ø"/>
            </a:pPr>
            <a:r>
              <a:rPr lang="en-US" altLang="en-US" sz="2400">
                <a:latin typeface="Baskerville Bold" charset="0"/>
                <a:sym typeface="Baskerville Bold" charset="0"/>
              </a:rPr>
              <a:t>1974 - The police service was re-</a:t>
            </a:r>
            <a:r>
              <a:rPr lang="en-US" altLang="en-US" sz="2400" err="1">
                <a:latin typeface="Baskerville Bold" charset="0"/>
                <a:sym typeface="Baskerville Bold" charset="0"/>
              </a:rPr>
              <a:t>organised</a:t>
            </a:r>
            <a:r>
              <a:rPr lang="en-US" altLang="en-US" sz="2400">
                <a:latin typeface="Baskerville Bold" charset="0"/>
                <a:sym typeface="Baskerville Bold" charset="0"/>
              </a:rPr>
              <a:t> into 43 forces in England and Wales.</a:t>
            </a:r>
          </a:p>
          <a:p>
            <a:pPr>
              <a:spcBef>
                <a:spcPts val="1687"/>
              </a:spcBef>
              <a:buNone/>
            </a:pPr>
            <a:endParaRPr lang="en-US" altLang="en-US" sz="1687">
              <a:latin typeface="Baskerville Bold" charset="0"/>
              <a:ea typeface="ヒラギノ明朝 ProN W6" pitchFamily="-112" charset="-128"/>
              <a:sym typeface="Baskerville Bold" charset="0"/>
            </a:endParaRPr>
          </a:p>
        </p:txBody>
      </p:sp>
    </p:spTree>
    <p:extLst>
      <p:ext uri="{BB962C8B-B14F-4D97-AF65-F5344CB8AC3E}">
        <p14:creationId xmlns:p14="http://schemas.microsoft.com/office/powerpoint/2010/main" val="913163676"/>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9011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90114">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90114">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9011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4" grpId="0" build="p" bldLvl="5"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5298" name="Rectangle 1"/>
          <p:cNvSpPr>
            <a:spLocks noGrp="1" noChangeArrowheads="1"/>
          </p:cNvSpPr>
          <p:nvPr>
            <p:ph type="title"/>
          </p:nvPr>
        </p:nvSpPr>
        <p:spPr>
          <a:xfrm>
            <a:off x="0" y="829732"/>
            <a:ext cx="12192000" cy="897467"/>
          </a:xfrm>
        </p:spPr>
        <p:txBody>
          <a:bodyPr>
            <a:noAutofit/>
          </a:bodyPr>
          <a:lstStyle/>
          <a:p>
            <a:pPr algn="ctr">
              <a:defRPr/>
            </a:pPr>
            <a:r>
              <a:rPr lang="en-US" altLang="en-US" sz="3200">
                <a:latin typeface="Copperplate Bold" charset="0"/>
                <a:sym typeface="Copperplate Bold" charset="0"/>
              </a:rPr>
              <a:t>Merging Forces</a:t>
            </a:r>
            <a:endParaRPr lang="en-US" altLang="en-US" sz="3200">
              <a:latin typeface="Copperplate Bold" charset="0"/>
              <a:ea typeface="ヒラギノ明朝 ProN W6" pitchFamily="-112" charset="-128"/>
              <a:sym typeface="Copperplate Bold" charset="0"/>
            </a:endParaRPr>
          </a:p>
        </p:txBody>
      </p:sp>
      <p:sp>
        <p:nvSpPr>
          <p:cNvPr id="90114" name="Rectangle 2"/>
          <p:cNvSpPr>
            <a:spLocks noGrp="1" noChangeArrowheads="1"/>
          </p:cNvSpPr>
          <p:nvPr>
            <p:ph idx="1"/>
          </p:nvPr>
        </p:nvSpPr>
        <p:spPr>
          <a:xfrm>
            <a:off x="2238375" y="2167467"/>
            <a:ext cx="9479492" cy="3797566"/>
          </a:xfrm>
        </p:spPr>
        <p:txBody>
          <a:bodyPr>
            <a:normAutofit/>
          </a:bodyPr>
          <a:lstStyle/>
          <a:p>
            <a:pPr marL="0" indent="0" eaLnBrk="1" hangingPunct="1">
              <a:buNone/>
            </a:pPr>
            <a:endParaRPr lang="en-US" altLang="en-US" sz="1687">
              <a:latin typeface="Baskerville Bold" charset="0"/>
              <a:sym typeface="Baskerville Bold" charset="0"/>
            </a:endParaRPr>
          </a:p>
          <a:p>
            <a:pPr marL="0" indent="0">
              <a:spcBef>
                <a:spcPts val="1687"/>
              </a:spcBef>
              <a:buNone/>
            </a:pPr>
            <a:r>
              <a:rPr lang="en-US" altLang="en-US" sz="2400" err="1">
                <a:latin typeface="Baskerville Bold" charset="0"/>
                <a:ea typeface="ヒラギノ明朝 ProN W6" pitchFamily="-112" charset="-128"/>
                <a:sym typeface="Baskerville Bold" charset="0"/>
              </a:rPr>
              <a:t>Whats</a:t>
            </a:r>
            <a:r>
              <a:rPr lang="en-US" altLang="en-US" sz="2400">
                <a:latin typeface="Baskerville Bold" charset="0"/>
                <a:ea typeface="ヒラギノ明朝 ProN W6" pitchFamily="-112" charset="-128"/>
                <a:sym typeface="Baskerville Bold" charset="0"/>
              </a:rPr>
              <a:t> your view on merging police forces?</a:t>
            </a:r>
          </a:p>
          <a:p>
            <a:pPr marL="0" indent="0">
              <a:spcBef>
                <a:spcPts val="1687"/>
              </a:spcBef>
              <a:buNone/>
            </a:pPr>
            <a:r>
              <a:rPr lang="en-US" altLang="en-US" sz="2400">
                <a:latin typeface="Baskerville Bold" charset="0"/>
                <a:ea typeface="ヒラギノ明朝 ProN W6" pitchFamily="-112" charset="-128"/>
                <a:sym typeface="Baskerville Bold" charset="0"/>
              </a:rPr>
              <a:t>Or</a:t>
            </a:r>
          </a:p>
          <a:p>
            <a:pPr marL="0" indent="0">
              <a:spcBef>
                <a:spcPts val="1687"/>
              </a:spcBef>
              <a:buNone/>
            </a:pPr>
            <a:r>
              <a:rPr lang="en-US" altLang="en-US" sz="2400">
                <a:latin typeface="Baskerville Bold" charset="0"/>
                <a:ea typeface="ヒラギノ明朝 ProN W6" pitchFamily="-112" charset="-128"/>
                <a:sym typeface="Baskerville Bold" charset="0"/>
              </a:rPr>
              <a:t>Having just one national police force</a:t>
            </a:r>
          </a:p>
          <a:p>
            <a:pPr>
              <a:spcBef>
                <a:spcPts val="1687"/>
              </a:spcBef>
              <a:buNone/>
            </a:pPr>
            <a:endParaRPr lang="en-US" altLang="en-US" sz="1687">
              <a:latin typeface="Baskerville Bold" charset="0"/>
              <a:ea typeface="ヒラギノ明朝 ProN W6" pitchFamily="-112" charset="-128"/>
              <a:sym typeface="Baskerville Bold" charset="0"/>
            </a:endParaRPr>
          </a:p>
        </p:txBody>
      </p:sp>
    </p:spTree>
    <p:extLst>
      <p:ext uri="{BB962C8B-B14F-4D97-AF65-F5344CB8AC3E}">
        <p14:creationId xmlns:p14="http://schemas.microsoft.com/office/powerpoint/2010/main" val="466959734"/>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9011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9011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9011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4" grpId="0" build="p" bldLvl="5"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a:ea typeface="ＭＳ Ｐゴシック" panose="020B0600070205080204" pitchFamily="34" charset="-128"/>
              </a:rPr>
              <a:t>Police Governance</a:t>
            </a:r>
            <a:endParaRPr lang="en-GB"/>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116874844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en-GB" altLang="en-US">
                <a:ea typeface="ＭＳ Ｐゴシック" panose="020B0600070205080204" pitchFamily="34" charset="-128"/>
              </a:rPr>
              <a:t>Background - Police Accountability</a:t>
            </a:r>
          </a:p>
        </p:txBody>
      </p:sp>
      <p:sp>
        <p:nvSpPr>
          <p:cNvPr id="4099" name="Rectangle 3"/>
          <p:cNvSpPr>
            <a:spLocks noGrp="1" noChangeArrowheads="1"/>
          </p:cNvSpPr>
          <p:nvPr>
            <p:ph idx="1"/>
          </p:nvPr>
        </p:nvSpPr>
        <p:spPr/>
        <p:txBody>
          <a:bodyPr/>
          <a:lstStyle/>
          <a:p>
            <a:pPr eaLnBrk="1" hangingPunct="1"/>
            <a:endParaRPr lang="en-GB" altLang="en-US">
              <a:ea typeface="ＭＳ Ｐゴシック" panose="020B0600070205080204" pitchFamily="34" charset="-128"/>
            </a:endParaRPr>
          </a:p>
          <a:p>
            <a:pPr eaLnBrk="1" hangingPunct="1"/>
            <a:endParaRPr lang="en-GB" altLang="en-US">
              <a:ea typeface="ＭＳ Ｐゴシック" panose="020B0600070205080204" pitchFamily="34" charset="-128"/>
            </a:endParaRPr>
          </a:p>
          <a:p>
            <a:pPr eaLnBrk="1" hangingPunct="1">
              <a:buFont typeface="Arial" panose="020B0604020202020204" pitchFamily="34" charset="0"/>
              <a:buChar char="•"/>
            </a:pPr>
            <a:r>
              <a:rPr lang="en-GB" altLang="en-US" sz="2400">
                <a:ea typeface="ＭＳ Ｐゴシック" panose="020B0600070205080204" pitchFamily="34" charset="-128"/>
              </a:rPr>
              <a:t>To political authority</a:t>
            </a:r>
          </a:p>
          <a:p>
            <a:pPr eaLnBrk="1" hangingPunct="1">
              <a:buFont typeface="Arial" panose="020B0604020202020204" pitchFamily="34" charset="0"/>
              <a:buChar char="•"/>
            </a:pPr>
            <a:r>
              <a:rPr lang="en-GB" altLang="en-US" sz="2400">
                <a:ea typeface="ＭＳ Ｐゴシック" panose="020B0600070205080204" pitchFamily="34" charset="-128"/>
              </a:rPr>
              <a:t>Internal and disciplinary accountability</a:t>
            </a:r>
          </a:p>
          <a:p>
            <a:pPr eaLnBrk="1" hangingPunct="1">
              <a:buFont typeface="Arial" panose="020B0604020202020204" pitchFamily="34" charset="0"/>
              <a:buChar char="•"/>
            </a:pPr>
            <a:r>
              <a:rPr lang="en-GB" altLang="en-US" sz="2400">
                <a:ea typeface="ＭＳ Ｐゴシック" panose="020B0600070205080204" pitchFamily="34" charset="-128"/>
              </a:rPr>
              <a:t>Accountability to the law</a:t>
            </a:r>
          </a:p>
        </p:txBody>
      </p:sp>
    </p:spTree>
    <p:extLst>
      <p:ext uri="{BB962C8B-B14F-4D97-AF65-F5344CB8AC3E}">
        <p14:creationId xmlns:p14="http://schemas.microsoft.com/office/powerpoint/2010/main" val="170013628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GB" altLang="en-US">
                <a:ea typeface="ＭＳ Ｐゴシック" panose="020B0600070205080204" pitchFamily="34" charset="-128"/>
              </a:rPr>
              <a:t>Accountability to political authority – police governance</a:t>
            </a:r>
          </a:p>
        </p:txBody>
      </p:sp>
      <p:sp>
        <p:nvSpPr>
          <p:cNvPr id="5123" name="Rectangle 3"/>
          <p:cNvSpPr>
            <a:spLocks noGrp="1" noChangeArrowheads="1"/>
          </p:cNvSpPr>
          <p:nvPr>
            <p:ph idx="1"/>
          </p:nvPr>
        </p:nvSpPr>
        <p:spPr/>
        <p:txBody>
          <a:bodyPr>
            <a:normAutofit/>
          </a:bodyPr>
          <a:lstStyle/>
          <a:p>
            <a:pPr eaLnBrk="1" hangingPunct="1"/>
            <a:r>
              <a:rPr lang="en-GB" altLang="en-US" sz="2400">
                <a:ea typeface="ＭＳ Ｐゴシック" panose="020B0600070205080204" pitchFamily="34" charset="-128"/>
              </a:rPr>
              <a:t>Constabulary independence from direct political control</a:t>
            </a:r>
          </a:p>
          <a:p>
            <a:pPr lvl="1" eaLnBrk="1" hangingPunct="1"/>
            <a:r>
              <a:rPr lang="en-GB" altLang="en-US" sz="2400">
                <a:ea typeface="ＭＳ Ｐゴシック" panose="020B0600070205080204" pitchFamily="34" charset="-128"/>
              </a:rPr>
              <a:t>Police Act 1964</a:t>
            </a:r>
          </a:p>
          <a:p>
            <a:pPr lvl="1" eaLnBrk="1" hangingPunct="1"/>
            <a:r>
              <a:rPr lang="en-GB" altLang="en-US" sz="2400">
                <a:ea typeface="ＭＳ Ｐゴシック" panose="020B0600070205080204" pitchFamily="34" charset="-128"/>
              </a:rPr>
              <a:t>“Tripartite System”</a:t>
            </a:r>
          </a:p>
          <a:p>
            <a:pPr lvl="2" eaLnBrk="1" hangingPunct="1"/>
            <a:r>
              <a:rPr lang="en-GB" altLang="en-US" sz="2400">
                <a:ea typeface="ＭＳ Ｐゴシック" panose="020B0600070205080204" pitchFamily="34" charset="-128"/>
              </a:rPr>
              <a:t>Chief Constables - direction and control</a:t>
            </a:r>
          </a:p>
          <a:p>
            <a:pPr lvl="2" eaLnBrk="1" hangingPunct="1"/>
            <a:r>
              <a:rPr lang="en-GB" altLang="en-US" sz="2400">
                <a:ea typeface="ＭＳ Ｐゴシック" panose="020B0600070205080204" pitchFamily="34" charset="-128"/>
              </a:rPr>
              <a:t>Police Authorities – adequate (now effective) and efficient</a:t>
            </a:r>
          </a:p>
          <a:p>
            <a:pPr lvl="2" eaLnBrk="1" hangingPunct="1"/>
            <a:r>
              <a:rPr lang="en-GB" altLang="en-US" sz="2400">
                <a:ea typeface="ＭＳ Ｐゴシック" panose="020B0600070205080204" pitchFamily="34" charset="-128"/>
              </a:rPr>
              <a:t>Home Secretary - national oversight</a:t>
            </a:r>
          </a:p>
        </p:txBody>
      </p:sp>
    </p:spTree>
    <p:extLst>
      <p:ext uri="{BB962C8B-B14F-4D97-AF65-F5344CB8AC3E}">
        <p14:creationId xmlns:p14="http://schemas.microsoft.com/office/powerpoint/2010/main" val="210644272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US" altLang="en-US">
                <a:ea typeface="ＭＳ Ｐゴシック" panose="020B0600070205080204" pitchFamily="34" charset="-128"/>
              </a:rPr>
              <a:t>Tripartite System</a:t>
            </a:r>
          </a:p>
        </p:txBody>
      </p:sp>
      <p:grpSp>
        <p:nvGrpSpPr>
          <p:cNvPr id="6147" name="Group 3"/>
          <p:cNvGrpSpPr>
            <a:grpSpLocks noChangeAspect="1"/>
          </p:cNvGrpSpPr>
          <p:nvPr/>
        </p:nvGrpSpPr>
        <p:grpSpPr bwMode="auto">
          <a:xfrm>
            <a:off x="712789" y="1417638"/>
            <a:ext cx="8208963" cy="4068763"/>
            <a:chOff x="272" y="999"/>
            <a:chExt cx="5171" cy="2812"/>
          </a:xfrm>
        </p:grpSpPr>
        <p:sp>
          <p:nvSpPr>
            <p:cNvPr id="6151" name="AutoShape 4"/>
            <p:cNvSpPr>
              <a:spLocks noChangeAspect="1" noChangeArrowheads="1" noTextEdit="1"/>
            </p:cNvSpPr>
            <p:nvPr/>
          </p:nvSpPr>
          <p:spPr bwMode="auto">
            <a:xfrm>
              <a:off x="272" y="999"/>
              <a:ext cx="5171" cy="2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sp>
          <p:nvSpPr>
            <p:cNvPr id="6152" name="_s5125"/>
            <p:cNvSpPr>
              <a:spLocks noChangeArrowheads="1"/>
            </p:cNvSpPr>
            <p:nvPr/>
          </p:nvSpPr>
          <p:spPr bwMode="auto">
            <a:xfrm flipV="1">
              <a:off x="2412" y="1248"/>
              <a:ext cx="891" cy="771"/>
            </a:xfrm>
            <a:custGeom>
              <a:avLst/>
              <a:gdLst>
                <a:gd name="T0" fmla="*/ 1 w 21600"/>
                <a:gd name="T1" fmla="*/ 0 h 21600"/>
                <a:gd name="T2" fmla="*/ 1 w 21600"/>
                <a:gd name="T3" fmla="*/ 1 h 21600"/>
                <a:gd name="T4" fmla="*/ 0 w 21600"/>
                <a:gd name="T5" fmla="*/ 0 h 21600"/>
                <a:gd name="T6" fmla="*/ 1 w 21600"/>
                <a:gd name="T7" fmla="*/ 0 h 21600"/>
                <a:gd name="T8" fmla="*/ 0 60000 65536"/>
                <a:gd name="T9" fmla="*/ 0 60000 65536"/>
                <a:gd name="T10" fmla="*/ 0 60000 65536"/>
                <a:gd name="T11" fmla="*/ 0 60000 65536"/>
                <a:gd name="T12" fmla="*/ 7200 w 21600"/>
                <a:gd name="T13" fmla="*/ 7200 h 21600"/>
                <a:gd name="T14" fmla="*/ 14400 w 21600"/>
                <a:gd name="T15" fmla="*/ 14400 h 21600"/>
              </a:gdLst>
              <a:ahLst/>
              <a:cxnLst>
                <a:cxn ang="T8">
                  <a:pos x="T0" y="T1"/>
                </a:cxn>
                <a:cxn ang="T9">
                  <a:pos x="T2" y="T3"/>
                </a:cxn>
                <a:cxn ang="T10">
                  <a:pos x="T4" y="T5"/>
                </a:cxn>
                <a:cxn ang="T11">
                  <a:pos x="T6" y="T7"/>
                </a:cxn>
              </a:cxnLst>
              <a:rect l="T12" t="T13" r="T14" b="T15"/>
              <a:pathLst>
                <a:path w="21600" h="21600">
                  <a:moveTo>
                    <a:pt x="0" y="0"/>
                  </a:moveTo>
                  <a:lnTo>
                    <a:pt x="10800" y="21600"/>
                  </a:lnTo>
                  <a:lnTo>
                    <a:pt x="21600" y="0"/>
                  </a:lnTo>
                  <a:lnTo>
                    <a:pt x="0" y="0"/>
                  </a:lnTo>
                  <a:close/>
                </a:path>
              </a:pathLst>
            </a:custGeom>
            <a:solidFill>
              <a:schemeClr val="accent1"/>
            </a:solidFill>
            <a:ln w="4670">
              <a:solidFill>
                <a:schemeClr val="tx1"/>
              </a:solidFill>
              <a:miter lim="800000"/>
              <a:headEnd/>
              <a:tailEnd/>
            </a:ln>
          </p:spPr>
          <p:txBody>
            <a:bodyPr rot="10800000" wrap="none" lIns="0" tIns="0" rIns="0" bIns="0" anchor="ctr"/>
            <a:lstStyle/>
            <a:p>
              <a:endParaRPr lang="en-GB"/>
            </a:p>
          </p:txBody>
        </p:sp>
        <p:sp>
          <p:nvSpPr>
            <p:cNvPr id="6153" name="_s5126"/>
            <p:cNvSpPr>
              <a:spLocks noChangeArrowheads="1"/>
            </p:cNvSpPr>
            <p:nvPr/>
          </p:nvSpPr>
          <p:spPr bwMode="auto">
            <a:xfrm flipV="1">
              <a:off x="1967" y="2019"/>
              <a:ext cx="1781" cy="771"/>
            </a:xfrm>
            <a:custGeom>
              <a:avLst/>
              <a:gdLst>
                <a:gd name="T0" fmla="*/ 11 w 21600"/>
                <a:gd name="T1" fmla="*/ 0 h 21600"/>
                <a:gd name="T2" fmla="*/ 6 w 21600"/>
                <a:gd name="T3" fmla="*/ 1 h 21600"/>
                <a:gd name="T4" fmla="*/ 1 w 21600"/>
                <a:gd name="T5" fmla="*/ 0 h 21600"/>
                <a:gd name="T6" fmla="*/ 6 w 21600"/>
                <a:gd name="T7" fmla="*/ 0 h 21600"/>
                <a:gd name="T8" fmla="*/ 0 60000 65536"/>
                <a:gd name="T9" fmla="*/ 0 60000 65536"/>
                <a:gd name="T10" fmla="*/ 0 60000 65536"/>
                <a:gd name="T11" fmla="*/ 0 60000 65536"/>
                <a:gd name="T12" fmla="*/ 4499 w 21600"/>
                <a:gd name="T13" fmla="*/ 4511 h 21600"/>
                <a:gd name="T14" fmla="*/ 17101 w 21600"/>
                <a:gd name="T15" fmla="*/ 17089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chemeClr val="accent1"/>
            </a:solidFill>
            <a:ln w="4670">
              <a:solidFill>
                <a:schemeClr val="tx1"/>
              </a:solidFill>
              <a:miter lim="800000"/>
              <a:headEnd/>
              <a:tailEnd/>
            </a:ln>
          </p:spPr>
          <p:txBody>
            <a:bodyPr rot="10800000" wrap="none" lIns="0" tIns="0" rIns="0" bIns="0" anchor="ctr"/>
            <a:lstStyle/>
            <a:p>
              <a:endParaRPr lang="en-GB"/>
            </a:p>
          </p:txBody>
        </p:sp>
        <p:sp>
          <p:nvSpPr>
            <p:cNvPr id="6154" name="_s5127"/>
            <p:cNvSpPr>
              <a:spLocks noChangeArrowheads="1"/>
            </p:cNvSpPr>
            <p:nvPr/>
          </p:nvSpPr>
          <p:spPr bwMode="auto">
            <a:xfrm flipV="1">
              <a:off x="1522" y="2790"/>
              <a:ext cx="2671" cy="771"/>
            </a:xfrm>
            <a:custGeom>
              <a:avLst/>
              <a:gdLst>
                <a:gd name="T0" fmla="*/ 37 w 21600"/>
                <a:gd name="T1" fmla="*/ 0 h 21600"/>
                <a:gd name="T2" fmla="*/ 20 w 21600"/>
                <a:gd name="T3" fmla="*/ 1 h 21600"/>
                <a:gd name="T4" fmla="*/ 3 w 21600"/>
                <a:gd name="T5" fmla="*/ 0 h 21600"/>
                <a:gd name="T6" fmla="*/ 20 w 21600"/>
                <a:gd name="T7" fmla="*/ 0 h 21600"/>
                <a:gd name="T8" fmla="*/ 0 60000 65536"/>
                <a:gd name="T9" fmla="*/ 0 60000 65536"/>
                <a:gd name="T10" fmla="*/ 0 60000 65536"/>
                <a:gd name="T11" fmla="*/ 0 60000 65536"/>
                <a:gd name="T12" fmla="*/ 3599 w 21600"/>
                <a:gd name="T13" fmla="*/ 3614 h 21600"/>
                <a:gd name="T14" fmla="*/ 18001 w 21600"/>
                <a:gd name="T15" fmla="*/ 18014 h 21600"/>
              </a:gdLst>
              <a:ahLst/>
              <a:cxnLst>
                <a:cxn ang="T8">
                  <a:pos x="T0" y="T1"/>
                </a:cxn>
                <a:cxn ang="T9">
                  <a:pos x="T2" y="T3"/>
                </a:cxn>
                <a:cxn ang="T10">
                  <a:pos x="T4" y="T5"/>
                </a:cxn>
                <a:cxn ang="T11">
                  <a:pos x="T6" y="T7"/>
                </a:cxn>
              </a:cxnLst>
              <a:rect l="T12" t="T13" r="T14" b="T15"/>
              <a:pathLst>
                <a:path w="21600" h="21600">
                  <a:moveTo>
                    <a:pt x="0" y="0"/>
                  </a:moveTo>
                  <a:lnTo>
                    <a:pt x="3600" y="21600"/>
                  </a:lnTo>
                  <a:lnTo>
                    <a:pt x="18000" y="21600"/>
                  </a:lnTo>
                  <a:lnTo>
                    <a:pt x="21600" y="0"/>
                  </a:lnTo>
                  <a:lnTo>
                    <a:pt x="0" y="0"/>
                  </a:lnTo>
                  <a:close/>
                </a:path>
              </a:pathLst>
            </a:custGeom>
            <a:solidFill>
              <a:schemeClr val="accent1"/>
            </a:solidFill>
            <a:ln w="4670">
              <a:solidFill>
                <a:schemeClr val="tx1"/>
              </a:solidFill>
              <a:miter lim="800000"/>
              <a:headEnd/>
              <a:tailEnd/>
            </a:ln>
          </p:spPr>
          <p:txBody>
            <a:bodyPr rot="10800000" wrap="none" lIns="0" tIns="0" rIns="0" bIns="0" anchor="ctr"/>
            <a:lstStyle/>
            <a:p>
              <a:endParaRPr lang="en-GB"/>
            </a:p>
          </p:txBody>
        </p:sp>
      </p:grpSp>
      <p:sp>
        <p:nvSpPr>
          <p:cNvPr id="6148" name="Rectangle 8"/>
          <p:cNvSpPr>
            <a:spLocks noChangeArrowheads="1"/>
          </p:cNvSpPr>
          <p:nvPr/>
        </p:nvSpPr>
        <p:spPr bwMode="auto">
          <a:xfrm>
            <a:off x="7007228" y="5107097"/>
            <a:ext cx="201771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GB" altLang="en-US" sz="2000">
                <a:cs typeface="Arial" panose="020B0604020202020204" pitchFamily="34" charset="0"/>
              </a:rPr>
              <a:t>Home Secretary</a:t>
            </a:r>
          </a:p>
        </p:txBody>
      </p:sp>
      <p:sp>
        <p:nvSpPr>
          <p:cNvPr id="6149" name="Rectangle 9"/>
          <p:cNvSpPr>
            <a:spLocks noChangeArrowheads="1"/>
          </p:cNvSpPr>
          <p:nvPr/>
        </p:nvSpPr>
        <p:spPr bwMode="auto">
          <a:xfrm>
            <a:off x="3967162" y="1342594"/>
            <a:ext cx="19494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GB" altLang="en-US" sz="2000">
                <a:cs typeface="Arial" panose="020B0604020202020204" pitchFamily="34" charset="0"/>
              </a:rPr>
              <a:t>Police Authority</a:t>
            </a:r>
          </a:p>
        </p:txBody>
      </p:sp>
      <p:sp>
        <p:nvSpPr>
          <p:cNvPr id="6150" name="Rectangle 10"/>
          <p:cNvSpPr>
            <a:spLocks noChangeArrowheads="1"/>
          </p:cNvSpPr>
          <p:nvPr/>
        </p:nvSpPr>
        <p:spPr bwMode="auto">
          <a:xfrm>
            <a:off x="708820" y="5124669"/>
            <a:ext cx="199231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GB" altLang="en-US" sz="2000">
                <a:cs typeface="Arial" panose="020B0604020202020204" pitchFamily="34" charset="0"/>
              </a:rPr>
              <a:t>Chief Constable</a:t>
            </a:r>
          </a:p>
        </p:txBody>
      </p:sp>
    </p:spTree>
    <p:extLst>
      <p:ext uri="{BB962C8B-B14F-4D97-AF65-F5344CB8AC3E}">
        <p14:creationId xmlns:p14="http://schemas.microsoft.com/office/powerpoint/2010/main" val="141600478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2904066" y="274638"/>
            <a:ext cx="8678333" cy="1143000"/>
          </a:xfrm>
        </p:spPr>
        <p:txBody>
          <a:bodyPr>
            <a:normAutofit fontScale="90000"/>
          </a:bodyPr>
          <a:lstStyle/>
          <a:p>
            <a:pPr eaLnBrk="1" hangingPunct="1"/>
            <a:r>
              <a:rPr lang="en-GB" altLang="en-US" sz="4000">
                <a:ea typeface="ＭＳ Ｐゴシック" panose="020B0600070205080204" pitchFamily="34" charset="-128"/>
              </a:rPr>
              <a:t>Chief Constables – </a:t>
            </a:r>
            <a:br>
              <a:rPr lang="en-GB" altLang="en-US" sz="4000">
                <a:ea typeface="ＭＳ Ｐゴシック" panose="020B0600070205080204" pitchFamily="34" charset="-128"/>
              </a:rPr>
            </a:br>
            <a:r>
              <a:rPr lang="en-GB" altLang="en-US" sz="4000">
                <a:ea typeface="ＭＳ Ｐゴシック" panose="020B0600070205080204" pitchFamily="34" charset="-128"/>
              </a:rPr>
              <a:t>Direction and control</a:t>
            </a:r>
          </a:p>
        </p:txBody>
      </p:sp>
      <p:sp>
        <p:nvSpPr>
          <p:cNvPr id="7171" name="Rectangle 3"/>
          <p:cNvSpPr>
            <a:spLocks noGrp="1" noChangeArrowheads="1"/>
          </p:cNvSpPr>
          <p:nvPr>
            <p:ph type="body" sz="half" idx="1"/>
          </p:nvPr>
        </p:nvSpPr>
        <p:spPr>
          <a:xfrm>
            <a:off x="1112307" y="2033058"/>
            <a:ext cx="6130925" cy="3772431"/>
          </a:xfrm>
        </p:spPr>
        <p:txBody>
          <a:bodyPr>
            <a:normAutofit/>
          </a:bodyPr>
          <a:lstStyle/>
          <a:p>
            <a:pPr eaLnBrk="1" hangingPunct="1">
              <a:lnSpc>
                <a:spcPct val="90000"/>
              </a:lnSpc>
            </a:pPr>
            <a:r>
              <a:rPr lang="en-GB" altLang="en-US">
                <a:ea typeface="ＭＳ Ｐゴシック" panose="020B0600070205080204" pitchFamily="34" charset="-128"/>
              </a:rPr>
              <a:t>S.10 Police Act 1996</a:t>
            </a:r>
          </a:p>
          <a:p>
            <a:pPr lvl="1" eaLnBrk="1" hangingPunct="1">
              <a:lnSpc>
                <a:spcPct val="90000"/>
              </a:lnSpc>
            </a:pPr>
            <a:r>
              <a:rPr lang="en-GB" altLang="en-US" sz="2000">
                <a:ea typeface="ＭＳ Ｐゴシック" panose="020B0600070205080204" pitchFamily="34" charset="-128"/>
              </a:rPr>
              <a:t>Appointment, conditions of employment, discipline and dismissal</a:t>
            </a:r>
          </a:p>
          <a:p>
            <a:pPr lvl="1" eaLnBrk="1" hangingPunct="1">
              <a:lnSpc>
                <a:spcPct val="90000"/>
              </a:lnSpc>
            </a:pPr>
            <a:r>
              <a:rPr lang="en-GB" altLang="en-US" sz="2000">
                <a:ea typeface="ＭＳ Ｐゴシック" panose="020B0600070205080204" pitchFamily="34" charset="-128"/>
              </a:rPr>
              <a:t>Operational deployment</a:t>
            </a:r>
          </a:p>
          <a:p>
            <a:pPr lvl="1" eaLnBrk="1" hangingPunct="1">
              <a:lnSpc>
                <a:spcPct val="90000"/>
              </a:lnSpc>
            </a:pPr>
            <a:r>
              <a:rPr lang="en-GB" altLang="en-US" sz="2000">
                <a:ea typeface="ＭＳ Ｐゴシック" panose="020B0600070205080204" pitchFamily="34" charset="-128"/>
              </a:rPr>
              <a:t>Financial management</a:t>
            </a:r>
          </a:p>
          <a:p>
            <a:pPr eaLnBrk="1" hangingPunct="1">
              <a:lnSpc>
                <a:spcPct val="90000"/>
              </a:lnSpc>
            </a:pPr>
            <a:r>
              <a:rPr lang="en-GB" altLang="en-US">
                <a:ea typeface="ＭＳ Ｐゴシック" panose="020B0600070205080204" pitchFamily="34" charset="-128"/>
              </a:rPr>
              <a:t>Operational independence</a:t>
            </a:r>
          </a:p>
          <a:p>
            <a:pPr lvl="1" eaLnBrk="1" hangingPunct="1">
              <a:lnSpc>
                <a:spcPct val="90000"/>
              </a:lnSpc>
            </a:pPr>
            <a:r>
              <a:rPr lang="en-GB" altLang="en-US" sz="2000">
                <a:ea typeface="ＭＳ Ｐゴシック" panose="020B0600070205080204" pitchFamily="34" charset="-128"/>
              </a:rPr>
              <a:t>no direct control by police authority or Home Office</a:t>
            </a:r>
          </a:p>
          <a:p>
            <a:pPr lvl="1" eaLnBrk="1" hangingPunct="1">
              <a:lnSpc>
                <a:spcPct val="90000"/>
              </a:lnSpc>
            </a:pPr>
            <a:r>
              <a:rPr lang="en-GB" altLang="en-US" sz="2000">
                <a:ea typeface="ＭＳ Ｐゴシック" panose="020B0600070205080204" pitchFamily="34" charset="-128"/>
              </a:rPr>
              <a:t>dismissible only in interests of efficiency or effectiveness</a:t>
            </a:r>
          </a:p>
        </p:txBody>
      </p:sp>
      <p:sp>
        <p:nvSpPr>
          <p:cNvPr id="7173" name="Content Placeholder 7"/>
          <p:cNvSpPr>
            <a:spLocks noGrp="1"/>
          </p:cNvSpPr>
          <p:nvPr>
            <p:ph sz="half" idx="2"/>
          </p:nvPr>
        </p:nvSpPr>
        <p:spPr>
          <a:xfrm>
            <a:off x="10633075" y="5661026"/>
            <a:ext cx="215900" cy="144463"/>
          </a:xfrm>
        </p:spPr>
        <p:txBody>
          <a:bodyPr>
            <a:normAutofit fontScale="25000" lnSpcReduction="20000"/>
          </a:bodyPr>
          <a:lstStyle/>
          <a:p>
            <a:pPr eaLnBrk="1" hangingPunct="1"/>
            <a:endParaRPr lang="en-US" altLang="en-US">
              <a:ea typeface="ＭＳ Ｐゴシック" panose="020B0600070205080204" pitchFamily="34" charset="-128"/>
            </a:endParaRPr>
          </a:p>
        </p:txBody>
      </p:sp>
    </p:spTree>
    <p:extLst>
      <p:ext uri="{BB962C8B-B14F-4D97-AF65-F5344CB8AC3E}">
        <p14:creationId xmlns:p14="http://schemas.microsoft.com/office/powerpoint/2010/main" val="202544691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368689" y="303213"/>
            <a:ext cx="8644467" cy="1143000"/>
          </a:xfrm>
        </p:spPr>
        <p:txBody>
          <a:bodyPr>
            <a:normAutofit fontScale="90000"/>
          </a:bodyPr>
          <a:lstStyle/>
          <a:p>
            <a:pPr eaLnBrk="1" hangingPunct="1"/>
            <a:r>
              <a:rPr lang="en-GB" altLang="en-US" sz="4000">
                <a:ea typeface="ＭＳ Ｐゴシック" panose="020B0600070205080204" pitchFamily="34" charset="-128"/>
              </a:rPr>
              <a:t>Police authority – maintain effective and efficient force </a:t>
            </a:r>
          </a:p>
        </p:txBody>
      </p:sp>
      <p:sp>
        <p:nvSpPr>
          <p:cNvPr id="8195" name="Rectangle 3"/>
          <p:cNvSpPr>
            <a:spLocks noGrp="1" noChangeArrowheads="1"/>
          </p:cNvSpPr>
          <p:nvPr>
            <p:ph type="body" sz="half" idx="1"/>
          </p:nvPr>
        </p:nvSpPr>
        <p:spPr>
          <a:xfrm>
            <a:off x="1366839" y="2444220"/>
            <a:ext cx="5338763" cy="3924831"/>
          </a:xfrm>
        </p:spPr>
        <p:txBody>
          <a:bodyPr/>
          <a:lstStyle/>
          <a:p>
            <a:pPr eaLnBrk="1" hangingPunct="1"/>
            <a:r>
              <a:rPr lang="en-GB" altLang="en-US" sz="2800">
                <a:ea typeface="ＭＳ Ｐゴシック" panose="020B0600070205080204" pitchFamily="34" charset="-128"/>
              </a:rPr>
              <a:t>Police Act 1964</a:t>
            </a:r>
          </a:p>
          <a:p>
            <a:pPr lvl="1" eaLnBrk="1" hangingPunct="1"/>
            <a:r>
              <a:rPr lang="en-GB" altLang="en-US" sz="2400">
                <a:ea typeface="ＭＳ Ｐゴシック" panose="020B0600070205080204" pitchFamily="34" charset="-128"/>
              </a:rPr>
              <a:t>2/3 democratically elected councillors</a:t>
            </a:r>
          </a:p>
          <a:p>
            <a:pPr lvl="1" eaLnBrk="1" hangingPunct="1"/>
            <a:r>
              <a:rPr lang="en-GB" altLang="en-US" sz="2400">
                <a:ea typeface="ＭＳ Ｐゴシック" panose="020B0600070205080204" pitchFamily="34" charset="-128"/>
              </a:rPr>
              <a:t>1/3 magistrates</a:t>
            </a:r>
          </a:p>
          <a:p>
            <a:pPr lvl="1" eaLnBrk="1" hangingPunct="1"/>
            <a:r>
              <a:rPr lang="en-GB" altLang="en-US" sz="2400">
                <a:ea typeface="ＭＳ Ｐゴシック" panose="020B0600070205080204" pitchFamily="34" charset="-128"/>
              </a:rPr>
              <a:t>considerable differences in size</a:t>
            </a:r>
          </a:p>
          <a:p>
            <a:pPr lvl="1" eaLnBrk="1" hangingPunct="1"/>
            <a:r>
              <a:rPr lang="en-GB" altLang="en-US" sz="2400">
                <a:ea typeface="ＭＳ Ｐゴシック" panose="020B0600070205080204" pitchFamily="34" charset="-128"/>
              </a:rPr>
              <a:t>6-40 members</a:t>
            </a:r>
          </a:p>
        </p:txBody>
      </p:sp>
      <p:pic>
        <p:nvPicPr>
          <p:cNvPr id="8196" name="Picture 4" descr="police authority"/>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8443913" y="1957389"/>
            <a:ext cx="3138486" cy="2700336"/>
          </a:xfrm>
          <a:noFill/>
        </p:spPr>
      </p:pic>
    </p:spTree>
    <p:extLst>
      <p:ext uri="{BB962C8B-B14F-4D97-AF65-F5344CB8AC3E}">
        <p14:creationId xmlns:p14="http://schemas.microsoft.com/office/powerpoint/2010/main" val="352661296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3"/>
          <p:cNvSpPr>
            <a:spLocks noGrp="1"/>
          </p:cNvSpPr>
          <p:nvPr>
            <p:ph type="title"/>
          </p:nvPr>
        </p:nvSpPr>
        <p:spPr>
          <a:xfrm>
            <a:off x="677334" y="609600"/>
            <a:ext cx="8596668" cy="4376738"/>
          </a:xfrm>
        </p:spPr>
        <p:txBody>
          <a:bodyPr/>
          <a:lstStyle/>
          <a:p>
            <a:pPr eaLnBrk="1" hangingPunct="1"/>
            <a:br>
              <a:rPr lang="en-US" altLang="en-US">
                <a:ea typeface="ＭＳ Ｐゴシック" panose="020B0600070205080204" pitchFamily="34" charset="-128"/>
              </a:rPr>
            </a:br>
            <a:br>
              <a:rPr lang="en-US" altLang="en-US">
                <a:ea typeface="ＭＳ Ｐゴシック" panose="020B0600070205080204" pitchFamily="34" charset="-128"/>
              </a:rPr>
            </a:br>
            <a:br>
              <a:rPr lang="en-US" altLang="en-US">
                <a:ea typeface="ＭＳ Ｐゴシック" panose="020B0600070205080204" pitchFamily="34" charset="-128"/>
              </a:rPr>
            </a:br>
            <a:br>
              <a:rPr lang="en-US" altLang="en-US">
                <a:ea typeface="ＭＳ Ｐゴシック" panose="020B0600070205080204" pitchFamily="34" charset="-128"/>
              </a:rPr>
            </a:br>
            <a:r>
              <a:rPr lang="en-US" altLang="en-US">
                <a:ea typeface="ＭＳ Ｐゴシック" panose="020B0600070205080204" pitchFamily="34" charset="-128"/>
              </a:rPr>
              <a:t>All change…</a:t>
            </a:r>
          </a:p>
        </p:txBody>
      </p:sp>
      <p:sp>
        <p:nvSpPr>
          <p:cNvPr id="4" name="Content Placeholder 3">
            <a:extLst>
              <a:ext uri="{FF2B5EF4-FFF2-40B4-BE49-F238E27FC236}">
                <a16:creationId xmlns:a16="http://schemas.microsoft.com/office/drawing/2014/main" id="{920C71DA-5B14-4496-92A9-44055228D908}"/>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3345493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D12AE6-1F63-4051-BA2B-5F6E89BAEC14}"/>
              </a:ext>
            </a:extLst>
          </p:cNvPr>
          <p:cNvSpPr>
            <a:spLocks noGrp="1"/>
          </p:cNvSpPr>
          <p:nvPr>
            <p:ph type="title"/>
          </p:nvPr>
        </p:nvSpPr>
        <p:spPr/>
        <p:txBody>
          <a:bodyPr/>
          <a:lstStyle/>
          <a:p>
            <a:endParaRPr lang="en-GB"/>
          </a:p>
        </p:txBody>
      </p:sp>
      <p:pic>
        <p:nvPicPr>
          <p:cNvPr id="4" name="Police and crime commissioners online advert">
            <a:hlinkClick r:id="" action="ppaction://media"/>
            <a:extLst>
              <a:ext uri="{FF2B5EF4-FFF2-40B4-BE49-F238E27FC236}">
                <a16:creationId xmlns:a16="http://schemas.microsoft.com/office/drawing/2014/main" id="{FE1EF07D-436D-44F4-A5A7-FE0161286ED5}"/>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p:spPr>
      </p:pic>
    </p:spTree>
    <p:extLst>
      <p:ext uri="{BB962C8B-B14F-4D97-AF65-F5344CB8AC3E}">
        <p14:creationId xmlns:p14="http://schemas.microsoft.com/office/powerpoint/2010/main" val="269071206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Turnout…..</a:t>
            </a:r>
          </a:p>
        </p:txBody>
      </p:sp>
      <p:sp>
        <p:nvSpPr>
          <p:cNvPr id="3" name="Content Placeholder 2"/>
          <p:cNvSpPr>
            <a:spLocks noGrp="1"/>
          </p:cNvSpPr>
          <p:nvPr>
            <p:ph idx="1"/>
          </p:nvPr>
        </p:nvSpPr>
        <p:spPr/>
        <p:txBody>
          <a:bodyPr/>
          <a:lstStyle/>
          <a:p>
            <a:endParaRPr lang="en-GB" b="1"/>
          </a:p>
          <a:p>
            <a:endParaRPr lang="en-GB" b="1"/>
          </a:p>
          <a:p>
            <a:r>
              <a:rPr lang="en-GB" sz="2400"/>
              <a:t>Police and crime commissioner elections around England and Wales have seen a record low in terms of national turnout - less than 15% in 41 areas. </a:t>
            </a:r>
          </a:p>
          <a:p>
            <a:endParaRPr lang="en-GB"/>
          </a:p>
        </p:txBody>
      </p:sp>
    </p:spTree>
    <p:extLst>
      <p:ext uri="{BB962C8B-B14F-4D97-AF65-F5344CB8AC3E}">
        <p14:creationId xmlns:p14="http://schemas.microsoft.com/office/powerpoint/2010/main" val="371156329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PCC’s 	</a:t>
            </a:r>
          </a:p>
        </p:txBody>
      </p:sp>
      <p:sp>
        <p:nvSpPr>
          <p:cNvPr id="3" name="Content Placeholder 2"/>
          <p:cNvSpPr>
            <a:spLocks noGrp="1"/>
          </p:cNvSpPr>
          <p:nvPr>
            <p:ph idx="1"/>
          </p:nvPr>
        </p:nvSpPr>
        <p:spPr>
          <a:xfrm>
            <a:off x="876300" y="1930400"/>
            <a:ext cx="8770571" cy="4445000"/>
          </a:xfrm>
        </p:spPr>
        <p:txBody>
          <a:bodyPr>
            <a:normAutofit/>
          </a:bodyPr>
          <a:lstStyle/>
          <a:p>
            <a:r>
              <a:rPr lang="en-GB" sz="2400" b="1"/>
              <a:t>Designed to ensure the policing needs of communities are met as effectively as possible and to oversee how crime is tackled in your area.</a:t>
            </a:r>
            <a:endParaRPr lang="en-GB" sz="2400"/>
          </a:p>
          <a:p>
            <a:r>
              <a:rPr lang="en-GB" sz="2400"/>
              <a:t>PCC’s are elected to hold police forces to account for delivering the kind of policing communities want to see. Their aim is to cut crime and to ensure police forces are effective. PCCs bring a public voice to policing and they do this by:</a:t>
            </a:r>
          </a:p>
          <a:p>
            <a:endParaRPr lang="en-GB"/>
          </a:p>
        </p:txBody>
      </p:sp>
    </p:spTree>
    <p:extLst>
      <p:ext uri="{BB962C8B-B14F-4D97-AF65-F5344CB8AC3E}">
        <p14:creationId xmlns:p14="http://schemas.microsoft.com/office/powerpoint/2010/main" val="354726313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PCC’s 	</a:t>
            </a:r>
          </a:p>
        </p:txBody>
      </p:sp>
      <p:sp>
        <p:nvSpPr>
          <p:cNvPr id="3" name="Content Placeholder 2"/>
          <p:cNvSpPr>
            <a:spLocks noGrp="1"/>
          </p:cNvSpPr>
          <p:nvPr>
            <p:ph idx="1"/>
          </p:nvPr>
        </p:nvSpPr>
        <p:spPr>
          <a:xfrm>
            <a:off x="819150" y="1821392"/>
            <a:ext cx="8770571" cy="4445000"/>
          </a:xfrm>
        </p:spPr>
        <p:txBody>
          <a:bodyPr>
            <a:normAutofit/>
          </a:bodyPr>
          <a:lstStyle/>
          <a:p>
            <a:endParaRPr lang="en-GB" sz="2400"/>
          </a:p>
          <a:p>
            <a:r>
              <a:rPr lang="en-GB" sz="2400"/>
              <a:t>engaging with the public and victims of crime to help set police and crime plans;</a:t>
            </a:r>
          </a:p>
          <a:p>
            <a:r>
              <a:rPr lang="en-GB" sz="2400"/>
              <a:t>ensuring the police force budget is spent where it matters most; and</a:t>
            </a:r>
          </a:p>
          <a:p>
            <a:r>
              <a:rPr lang="en-GB" sz="2400"/>
              <a:t>appointing, and where necessary dismissing, the chief constable.</a:t>
            </a:r>
          </a:p>
          <a:p>
            <a:endParaRPr lang="en-GB"/>
          </a:p>
        </p:txBody>
      </p:sp>
    </p:spTree>
    <p:extLst>
      <p:ext uri="{BB962C8B-B14F-4D97-AF65-F5344CB8AC3E}">
        <p14:creationId xmlns:p14="http://schemas.microsoft.com/office/powerpoint/2010/main" val="319541130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September 4</a:t>
            </a:r>
            <a:r>
              <a:rPr lang="en-GB" baseline="30000"/>
              <a:t>th</a:t>
            </a:r>
            <a:r>
              <a:rPr lang="en-GB"/>
              <a:t> 2017</a:t>
            </a:r>
          </a:p>
        </p:txBody>
      </p:sp>
      <p:sp>
        <p:nvSpPr>
          <p:cNvPr id="3" name="Content Placeholder 2"/>
          <p:cNvSpPr>
            <a:spLocks noGrp="1"/>
          </p:cNvSpPr>
          <p:nvPr>
            <p:ph idx="1"/>
          </p:nvPr>
        </p:nvSpPr>
        <p:spPr>
          <a:xfrm>
            <a:off x="809065" y="1743579"/>
            <a:ext cx="8770571" cy="4568072"/>
          </a:xfrm>
        </p:spPr>
        <p:txBody>
          <a:bodyPr>
            <a:normAutofit/>
          </a:bodyPr>
          <a:lstStyle/>
          <a:p>
            <a:r>
              <a:rPr lang="en-GB" sz="2400"/>
              <a:t>Rt. Hon Alun Michael, Police and Crime Commissioner for South Wales, has today announced his intention to appoint Matt Jukes as Chief Constable of South Wales Police from 1st January 2018. </a:t>
            </a:r>
          </a:p>
          <a:p>
            <a:r>
              <a:rPr lang="en-GB" sz="2400"/>
              <a:t>The decision is subject to scrutiny by the Police and Crime Panel. </a:t>
            </a:r>
          </a:p>
          <a:p>
            <a:r>
              <a:rPr lang="en-GB" sz="2400"/>
              <a:t> The vacancy was widely advertised across policing in England and Wales. </a:t>
            </a:r>
          </a:p>
          <a:p>
            <a:r>
              <a:rPr lang="en-GB" sz="2400"/>
              <a:t>It was drawn to the attention of all eligible officers of senior rank, and at the closing date in July </a:t>
            </a:r>
            <a:r>
              <a:rPr lang="en-GB" sz="2400" b="1">
                <a:solidFill>
                  <a:srgbClr val="FF0000"/>
                </a:solidFill>
              </a:rPr>
              <a:t>one highly experienced and qualified applicant had emerged.</a:t>
            </a:r>
          </a:p>
        </p:txBody>
      </p:sp>
    </p:spTree>
    <p:extLst>
      <p:ext uri="{BB962C8B-B14F-4D97-AF65-F5344CB8AC3E}">
        <p14:creationId xmlns:p14="http://schemas.microsoft.com/office/powerpoint/2010/main" val="93711892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C.C. Matthew Jukes</a:t>
            </a:r>
          </a:p>
        </p:txBody>
      </p:sp>
      <p:sp>
        <p:nvSpPr>
          <p:cNvPr id="3" name="Content Placeholder 2"/>
          <p:cNvSpPr>
            <a:spLocks noGrp="1"/>
          </p:cNvSpPr>
          <p:nvPr>
            <p:ph idx="1"/>
          </p:nvPr>
        </p:nvSpPr>
        <p:spPr/>
        <p:txBody>
          <a:bodyPr>
            <a:normAutofit lnSpcReduction="10000"/>
          </a:bodyPr>
          <a:lstStyle/>
          <a:p>
            <a:r>
              <a:rPr lang="en-GB" sz="1600"/>
              <a:t>Matt joined South Yorkshire Police in 1995 as a police constable on the streets of Sheffield, soon after being commended for his tenacity and courage in the arrest of a suspect following a post office robbery.</a:t>
            </a:r>
          </a:p>
          <a:p>
            <a:endParaRPr lang="en-GB" sz="1600"/>
          </a:p>
          <a:p>
            <a:r>
              <a:rPr lang="en-GB" sz="1600"/>
              <a:t>He worked for the forerunner of the National Counter Terrorism Policing network and represented United Kingdom policing at G8 meetings in the United States in 2004. Matt remains involved strategically in counter terrorism and has had a leading role in a number of high profile operations across England and Wales.</a:t>
            </a:r>
          </a:p>
          <a:p>
            <a:endParaRPr lang="en-GB" sz="1600"/>
          </a:p>
          <a:p>
            <a:r>
              <a:rPr lang="en-GB" sz="1600"/>
              <a:t>In 2006 Matt returned to local policing as a divisional Chief Superintendent in the former coalfields and industrial areas of South Yorkshire.</a:t>
            </a:r>
          </a:p>
          <a:p>
            <a:endParaRPr lang="en-GB" sz="1600"/>
          </a:p>
          <a:p>
            <a:r>
              <a:rPr lang="en-GB" sz="1600"/>
              <a:t>Matt was awarded a Queens Police Medal in the New Year Honours List 2018. </a:t>
            </a:r>
          </a:p>
        </p:txBody>
      </p:sp>
      <p:sp>
        <p:nvSpPr>
          <p:cNvPr id="5" name="AutoShape 4" descr="Image result for matt juke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a:blip r:embed="rId2"/>
          <a:stretch>
            <a:fillRect/>
          </a:stretch>
        </p:blipFill>
        <p:spPr>
          <a:xfrm>
            <a:off x="9334500" y="0"/>
            <a:ext cx="2857500" cy="3800475"/>
          </a:xfrm>
          <a:prstGeom prst="rect">
            <a:avLst/>
          </a:prstGeom>
        </p:spPr>
      </p:pic>
    </p:spTree>
    <p:extLst>
      <p:ext uri="{BB962C8B-B14F-4D97-AF65-F5344CB8AC3E}">
        <p14:creationId xmlns:p14="http://schemas.microsoft.com/office/powerpoint/2010/main" val="16892620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2750" y="599873"/>
            <a:ext cx="9748471" cy="1560716"/>
          </a:xfrm>
        </p:spPr>
        <p:txBody>
          <a:bodyPr/>
          <a:lstStyle/>
          <a:p>
            <a:r>
              <a:rPr lang="en-GB"/>
              <a:t>Police Legitimacy-Procedural Justice</a:t>
            </a:r>
          </a:p>
        </p:txBody>
      </p:sp>
      <p:sp>
        <p:nvSpPr>
          <p:cNvPr id="3" name="Content Placeholder 2"/>
          <p:cNvSpPr>
            <a:spLocks noGrp="1"/>
          </p:cNvSpPr>
          <p:nvPr>
            <p:ph idx="1"/>
          </p:nvPr>
        </p:nvSpPr>
        <p:spPr/>
        <p:txBody>
          <a:bodyPr/>
          <a:lstStyle/>
          <a:p>
            <a:endParaRPr lang="en-GB"/>
          </a:p>
          <a:p>
            <a:endParaRPr lang="en-GB"/>
          </a:p>
          <a:p>
            <a:r>
              <a:rPr lang="en-GB" sz="2400"/>
              <a:t>Procedural justice focuses on the way police and other legal authorities interact with the public, and how the characteristics of those interactions shape the public’s views of the police, their willingness to obey the law, and the effect of interactions on crime rates.</a:t>
            </a:r>
          </a:p>
          <a:p>
            <a:pPr marL="0" indent="0">
              <a:buNone/>
            </a:pPr>
            <a:endParaRPr lang="en-GB"/>
          </a:p>
        </p:txBody>
      </p:sp>
    </p:spTree>
    <p:extLst>
      <p:ext uri="{BB962C8B-B14F-4D97-AF65-F5344CB8AC3E}">
        <p14:creationId xmlns:p14="http://schemas.microsoft.com/office/powerpoint/2010/main" val="174760018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33700" y="568345"/>
            <a:ext cx="9258299" cy="1560716"/>
          </a:xfrm>
        </p:spPr>
        <p:txBody>
          <a:bodyPr/>
          <a:lstStyle/>
          <a:p>
            <a:r>
              <a:rPr lang="en-GB"/>
              <a:t>Procedural justice  </a:t>
            </a:r>
            <a:br>
              <a:rPr lang="en-GB"/>
            </a:br>
            <a:r>
              <a:rPr lang="en-GB"/>
              <a:t>Four central Principles</a:t>
            </a:r>
          </a:p>
        </p:txBody>
      </p:sp>
      <p:sp>
        <p:nvSpPr>
          <p:cNvPr id="3" name="Content Placeholder 2"/>
          <p:cNvSpPr>
            <a:spLocks noGrp="1"/>
          </p:cNvSpPr>
          <p:nvPr>
            <p:ph idx="1"/>
          </p:nvPr>
        </p:nvSpPr>
        <p:spPr/>
        <p:txBody>
          <a:bodyPr>
            <a:normAutofit/>
          </a:bodyPr>
          <a:lstStyle/>
          <a:p>
            <a:endParaRPr lang="en-GB" sz="2400"/>
          </a:p>
          <a:p>
            <a:r>
              <a:rPr lang="en-GB" sz="2400"/>
              <a:t>"treating people with dignity and respect, </a:t>
            </a:r>
          </a:p>
          <a:p>
            <a:r>
              <a:rPr lang="en-GB" sz="2400"/>
              <a:t>giving citizens 'voice' during encounters, </a:t>
            </a:r>
          </a:p>
          <a:p>
            <a:r>
              <a:rPr lang="en-GB" sz="2400"/>
              <a:t>being neutral in decision making, </a:t>
            </a:r>
          </a:p>
          <a:p>
            <a:r>
              <a:rPr lang="en-GB" sz="2400"/>
              <a:t>conveying trustworthy motives."  </a:t>
            </a:r>
          </a:p>
        </p:txBody>
      </p:sp>
    </p:spTree>
    <p:extLst>
      <p:ext uri="{BB962C8B-B14F-4D97-AF65-F5344CB8AC3E}">
        <p14:creationId xmlns:p14="http://schemas.microsoft.com/office/powerpoint/2010/main" val="109831396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Effects of Procedural Justice</a:t>
            </a:r>
          </a:p>
        </p:txBody>
      </p:sp>
      <p:sp>
        <p:nvSpPr>
          <p:cNvPr id="3" name="Content Placeholder 2"/>
          <p:cNvSpPr>
            <a:spLocks noGrp="1"/>
          </p:cNvSpPr>
          <p:nvPr>
            <p:ph idx="1"/>
          </p:nvPr>
        </p:nvSpPr>
        <p:spPr/>
        <p:txBody>
          <a:bodyPr/>
          <a:lstStyle/>
          <a:p>
            <a:pPr marL="0" indent="0">
              <a:buNone/>
            </a:pPr>
            <a:r>
              <a:rPr lang="en-GB"/>
              <a:t>Research demonstrates that these principles contribute to relationships between authorities and the community in which </a:t>
            </a:r>
          </a:p>
          <a:p>
            <a:pPr marL="457200" indent="-457200">
              <a:buAutoNum type="arabicParenR"/>
            </a:pPr>
            <a:r>
              <a:rPr lang="en-GB"/>
              <a:t>the community has trust and confidence in the police as honest, unbiased, benevolent, and lawful; </a:t>
            </a:r>
          </a:p>
          <a:p>
            <a:pPr marL="457200" indent="-457200">
              <a:buAutoNum type="arabicParenR"/>
            </a:pPr>
            <a:r>
              <a:rPr lang="en-GB"/>
              <a:t>the community feels obligated to follow the law and the dictates of legal authorities, and </a:t>
            </a:r>
          </a:p>
          <a:p>
            <a:pPr marL="457200" indent="-457200">
              <a:buAutoNum type="arabicParenR"/>
            </a:pPr>
            <a:r>
              <a:rPr lang="en-GB"/>
              <a:t>the community feels that it shares a common set of interests and values with the police.</a:t>
            </a:r>
          </a:p>
          <a:p>
            <a:endParaRPr lang="en-GB"/>
          </a:p>
        </p:txBody>
      </p:sp>
    </p:spTree>
    <p:extLst>
      <p:ext uri="{BB962C8B-B14F-4D97-AF65-F5344CB8AC3E}">
        <p14:creationId xmlns:p14="http://schemas.microsoft.com/office/powerpoint/2010/main" val="101128279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endParaRPr lang="en-US" altLang="en-US">
              <a:ea typeface="ＭＳ Ｐゴシック" panose="020B0600070205080204" pitchFamily="34" charset="-128"/>
            </a:endParaRPr>
          </a:p>
        </p:txBody>
      </p:sp>
      <p:sp>
        <p:nvSpPr>
          <p:cNvPr id="15363" name="Rectangle 3"/>
          <p:cNvSpPr>
            <a:spLocks noGrp="1" noChangeArrowheads="1"/>
          </p:cNvSpPr>
          <p:nvPr>
            <p:ph idx="1"/>
          </p:nvPr>
        </p:nvSpPr>
        <p:spPr/>
        <p:txBody>
          <a:bodyPr>
            <a:normAutofit lnSpcReduction="10000"/>
          </a:bodyPr>
          <a:lstStyle/>
          <a:p>
            <a:pPr eaLnBrk="1" hangingPunct="1">
              <a:lnSpc>
                <a:spcPct val="90000"/>
              </a:lnSpc>
            </a:pPr>
            <a:r>
              <a:rPr lang="en-GB" altLang="en-US" sz="2400">
                <a:ea typeface="ＭＳ Ｐゴシック" panose="020B0600070205080204" pitchFamily="34" charset="-128"/>
              </a:rPr>
              <a:t>Jones, T. (2008) ‘The governance and accountability of policing’ in T. </a:t>
            </a:r>
            <a:r>
              <a:rPr lang="en-GB" altLang="en-US" sz="2400" err="1">
                <a:ea typeface="ＭＳ Ｐゴシック" panose="020B0600070205080204" pitchFamily="34" charset="-128"/>
              </a:rPr>
              <a:t>Newburn</a:t>
            </a:r>
            <a:r>
              <a:rPr lang="en-GB" altLang="en-US" sz="2400">
                <a:ea typeface="ＭＳ Ｐゴシック" panose="020B0600070205080204" pitchFamily="34" charset="-128"/>
              </a:rPr>
              <a:t> (</a:t>
            </a:r>
            <a:r>
              <a:rPr lang="en-GB" altLang="en-US" sz="2400" err="1">
                <a:ea typeface="ＭＳ Ｐゴシック" panose="020B0600070205080204" pitchFamily="34" charset="-128"/>
              </a:rPr>
              <a:t>ed</a:t>
            </a:r>
            <a:r>
              <a:rPr lang="en-GB" altLang="en-US" sz="2400">
                <a:ea typeface="ＭＳ Ｐゴシック" panose="020B0600070205080204" pitchFamily="34" charset="-128"/>
              </a:rPr>
              <a:t>) </a:t>
            </a:r>
            <a:r>
              <a:rPr lang="en-GB" altLang="en-US" sz="2400" i="1">
                <a:ea typeface="ＭＳ Ｐゴシック" panose="020B0600070205080204" pitchFamily="34" charset="-128"/>
              </a:rPr>
              <a:t>The Handbook of Policing</a:t>
            </a:r>
            <a:r>
              <a:rPr lang="en-GB" altLang="en-US" sz="2400">
                <a:ea typeface="ＭＳ Ｐゴシック" panose="020B0600070205080204" pitchFamily="34" charset="-128"/>
              </a:rPr>
              <a:t> </a:t>
            </a:r>
            <a:r>
              <a:rPr lang="en-GB" altLang="en-US" sz="2400" err="1">
                <a:ea typeface="ＭＳ Ｐゴシック" panose="020B0600070205080204" pitchFamily="34" charset="-128"/>
              </a:rPr>
              <a:t>Cullompton</a:t>
            </a:r>
            <a:r>
              <a:rPr lang="en-GB" altLang="en-US" sz="2400">
                <a:ea typeface="ＭＳ Ｐゴシック" panose="020B0600070205080204" pitchFamily="34" charset="-128"/>
              </a:rPr>
              <a:t>: </a:t>
            </a:r>
            <a:r>
              <a:rPr lang="en-GB" altLang="en-US" sz="2400" err="1">
                <a:ea typeface="ＭＳ Ｐゴシック" panose="020B0600070205080204" pitchFamily="34" charset="-128"/>
              </a:rPr>
              <a:t>Willan</a:t>
            </a:r>
            <a:r>
              <a:rPr lang="en-GB" altLang="en-US" sz="2400">
                <a:ea typeface="ＭＳ Ｐゴシック" panose="020B0600070205080204" pitchFamily="34" charset="-128"/>
              </a:rPr>
              <a:t> pp 603-627</a:t>
            </a:r>
          </a:p>
          <a:p>
            <a:pPr eaLnBrk="1" hangingPunct="1">
              <a:lnSpc>
                <a:spcPct val="90000"/>
              </a:lnSpc>
            </a:pPr>
            <a:endParaRPr lang="en-GB" altLang="en-US" sz="2400">
              <a:ea typeface="ＭＳ Ｐゴシック" panose="020B0600070205080204" pitchFamily="34" charset="-128"/>
            </a:endParaRPr>
          </a:p>
          <a:p>
            <a:pPr eaLnBrk="1" hangingPunct="1">
              <a:lnSpc>
                <a:spcPct val="90000"/>
              </a:lnSpc>
            </a:pPr>
            <a:r>
              <a:rPr lang="en-GB" altLang="en-US" sz="2400">
                <a:ea typeface="ＭＳ Ｐゴシック" panose="020B0600070205080204" pitchFamily="34" charset="-128"/>
              </a:rPr>
              <a:t>Loveday, B. (2006) </a:t>
            </a:r>
            <a:r>
              <a:rPr lang="en-GB" altLang="en-US" sz="2400" i="1">
                <a:ea typeface="ＭＳ Ｐゴシック" panose="020B0600070205080204" pitchFamily="34" charset="-128"/>
              </a:rPr>
              <a:t>Size isn’t everything: restructuring policing in England and Wales</a:t>
            </a:r>
            <a:r>
              <a:rPr lang="en-GB" altLang="en-US" sz="2400">
                <a:ea typeface="ＭＳ Ｐゴシック" panose="020B0600070205080204" pitchFamily="34" charset="-128"/>
              </a:rPr>
              <a:t> London: Policy Exchange</a:t>
            </a:r>
          </a:p>
          <a:p>
            <a:pPr eaLnBrk="1" hangingPunct="1">
              <a:lnSpc>
                <a:spcPct val="90000"/>
              </a:lnSpc>
              <a:buFontTx/>
              <a:buNone/>
            </a:pPr>
            <a:r>
              <a:rPr lang="en-GB" altLang="en-US">
                <a:ea typeface="ＭＳ Ｐゴシック" panose="020B0600070205080204" pitchFamily="34" charset="-128"/>
              </a:rPr>
              <a:t>      </a:t>
            </a:r>
            <a:r>
              <a:rPr lang="en-GB" altLang="en-US">
                <a:ea typeface="ＭＳ Ｐゴシック" panose="020B0600070205080204" pitchFamily="34" charset="-128"/>
                <a:hlinkClick r:id="rId2"/>
              </a:rPr>
              <a:t>http://www.policyexchange.org.uk/images/libimages/136.pdf</a:t>
            </a:r>
            <a:r>
              <a:rPr lang="en-GB" altLang="en-US">
                <a:ea typeface="ＭＳ Ｐゴシック" panose="020B0600070205080204" pitchFamily="34" charset="-128"/>
              </a:rPr>
              <a:t> </a:t>
            </a:r>
          </a:p>
          <a:p>
            <a:pPr eaLnBrk="1" hangingPunct="1">
              <a:lnSpc>
                <a:spcPct val="90000"/>
              </a:lnSpc>
              <a:buFontTx/>
              <a:buNone/>
            </a:pPr>
            <a:r>
              <a:rPr lang="en-GB" altLang="en-US" sz="2400">
                <a:ea typeface="ＭＳ Ｐゴシック" panose="020B0600070205080204" pitchFamily="34" charset="-128"/>
              </a:rPr>
              <a:t>	</a:t>
            </a:r>
          </a:p>
          <a:p>
            <a:pPr eaLnBrk="1" hangingPunct="1">
              <a:lnSpc>
                <a:spcPct val="90000"/>
              </a:lnSpc>
            </a:pPr>
            <a:r>
              <a:rPr lang="en-GB" altLang="en-US" sz="2400" err="1">
                <a:ea typeface="ＭＳ Ｐゴシック" panose="020B0600070205080204" pitchFamily="34" charset="-128"/>
              </a:rPr>
              <a:t>Mawby</a:t>
            </a:r>
            <a:r>
              <a:rPr lang="en-GB" altLang="en-US" sz="2400">
                <a:ea typeface="ＭＳ Ｐゴシック" panose="020B0600070205080204" pitchFamily="34" charset="-128"/>
              </a:rPr>
              <a:t>, C &amp; Wright, A. (2008) ‘The police organisation’ in T. </a:t>
            </a:r>
            <a:r>
              <a:rPr lang="en-GB" altLang="en-US" sz="2400" err="1">
                <a:ea typeface="ＭＳ Ｐゴシック" panose="020B0600070205080204" pitchFamily="34" charset="-128"/>
              </a:rPr>
              <a:t>Newburn</a:t>
            </a:r>
            <a:r>
              <a:rPr lang="en-GB" altLang="en-US" sz="2400">
                <a:ea typeface="ＭＳ Ｐゴシック" panose="020B0600070205080204" pitchFamily="34" charset="-128"/>
              </a:rPr>
              <a:t> (ed.) </a:t>
            </a:r>
            <a:r>
              <a:rPr lang="en-GB" altLang="en-US" sz="2400" i="1">
                <a:ea typeface="ＭＳ Ｐゴシック" panose="020B0600070205080204" pitchFamily="34" charset="-128"/>
              </a:rPr>
              <a:t>Handbook of Policing</a:t>
            </a:r>
            <a:r>
              <a:rPr lang="en-GB" altLang="en-US" sz="2400">
                <a:ea typeface="ＭＳ Ｐゴシック" panose="020B0600070205080204" pitchFamily="34" charset="-128"/>
              </a:rPr>
              <a:t>, </a:t>
            </a:r>
            <a:r>
              <a:rPr lang="en-GB" altLang="en-US" sz="2400" err="1">
                <a:ea typeface="ＭＳ Ｐゴシック" panose="020B0600070205080204" pitchFamily="34" charset="-128"/>
              </a:rPr>
              <a:t>Cullompton</a:t>
            </a:r>
            <a:r>
              <a:rPr lang="en-GB" altLang="en-US" sz="2400">
                <a:ea typeface="ＭＳ Ｐゴシック" panose="020B0600070205080204" pitchFamily="34" charset="-128"/>
              </a:rPr>
              <a:t>: </a:t>
            </a:r>
            <a:r>
              <a:rPr lang="en-GB" altLang="en-US" sz="2400" err="1">
                <a:ea typeface="ＭＳ Ｐゴシック" panose="020B0600070205080204" pitchFamily="34" charset="-128"/>
              </a:rPr>
              <a:t>Willan</a:t>
            </a:r>
            <a:r>
              <a:rPr lang="en-GB" altLang="en-US" sz="2400">
                <a:ea typeface="ＭＳ Ｐゴシック" panose="020B0600070205080204" pitchFamily="34" charset="-128"/>
              </a:rPr>
              <a:t>.</a:t>
            </a:r>
          </a:p>
        </p:txBody>
      </p:sp>
    </p:spTree>
    <p:extLst>
      <p:ext uri="{BB962C8B-B14F-4D97-AF65-F5344CB8AC3E}">
        <p14:creationId xmlns:p14="http://schemas.microsoft.com/office/powerpoint/2010/main" val="418191093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3</TotalTime>
  <Words>2443</Words>
  <Application>Microsoft Office PowerPoint</Application>
  <PresentationFormat>Widescreen</PresentationFormat>
  <Paragraphs>315</Paragraphs>
  <Slides>59</Slides>
  <Notes>15</Notes>
  <HiddenSlides>0</HiddenSlides>
  <MMClips>2</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59</vt:i4>
      </vt:variant>
    </vt:vector>
  </HeadingPairs>
  <TitlesOfParts>
    <vt:vector size="75" baseType="lpstr">
      <vt:lpstr>ＭＳ Ｐゴシック</vt:lpstr>
      <vt:lpstr>Arial</vt:lpstr>
      <vt:lpstr>Baskerville</vt:lpstr>
      <vt:lpstr>Baskerville Bold</vt:lpstr>
      <vt:lpstr>Calibri</vt:lpstr>
      <vt:lpstr>Copperplate</vt:lpstr>
      <vt:lpstr>Copperplate Bold</vt:lpstr>
      <vt:lpstr>Lucida Grande</vt:lpstr>
      <vt:lpstr>Times New Roman</vt:lpstr>
      <vt:lpstr>Trebuchet MS</vt:lpstr>
      <vt:lpstr>Verdana</vt:lpstr>
      <vt:lpstr>Wingdings</vt:lpstr>
      <vt:lpstr>Wingdings 3</vt:lpstr>
      <vt:lpstr>ヒラギノ明朝 ProN W3</vt:lpstr>
      <vt:lpstr>ヒラギノ明朝 ProN W6</vt:lpstr>
      <vt:lpstr>Facet</vt:lpstr>
      <vt:lpstr>General Information &amp; Ground Rules</vt:lpstr>
      <vt:lpstr>General Information</vt:lpstr>
      <vt:lpstr>General Information</vt:lpstr>
      <vt:lpstr>General Information</vt:lpstr>
      <vt:lpstr>My availability to you?</vt:lpstr>
      <vt:lpstr>My availability to you…</vt:lpstr>
      <vt:lpstr>Attendance</vt:lpstr>
      <vt:lpstr>Mobile Phones &amp; Social Media</vt:lpstr>
      <vt:lpstr>PowerPoint Presentation</vt:lpstr>
      <vt:lpstr>Who am I?</vt:lpstr>
      <vt:lpstr>What’s this module all about?</vt:lpstr>
      <vt:lpstr>Understanding Policing Lecture 1 The History of  the British Police</vt:lpstr>
      <vt:lpstr>Aims &amp; Objectives</vt:lpstr>
      <vt:lpstr>The Police Service</vt:lpstr>
      <vt:lpstr>What is Policing &amp; Who are the Police ? </vt:lpstr>
      <vt:lpstr>What does police and policing mean to you? </vt:lpstr>
      <vt:lpstr>Who are the Police &amp; What is Policing?</vt:lpstr>
      <vt:lpstr>‘Policing’</vt:lpstr>
      <vt:lpstr>Who are the Police?</vt:lpstr>
      <vt:lpstr>Who are the Police?</vt:lpstr>
      <vt:lpstr>Who are the Police?</vt:lpstr>
      <vt:lpstr>Before the Police</vt:lpstr>
      <vt:lpstr>PowerPoint Presentation</vt:lpstr>
      <vt:lpstr>PowerPoint Presentation</vt:lpstr>
      <vt:lpstr>PowerPoint Presentation</vt:lpstr>
      <vt:lpstr>The Need for Reform</vt:lpstr>
      <vt:lpstr>Lets Continue…..</vt:lpstr>
      <vt:lpstr>1748 - Bow Street Runners Henry Fielding  </vt:lpstr>
      <vt:lpstr> </vt:lpstr>
      <vt:lpstr> 1829 Sir Robert Peel – Formed the Met Police Peel’s Nine Principles of Policing</vt:lpstr>
      <vt:lpstr>Peel’s Nine Principles of Policing</vt:lpstr>
      <vt:lpstr>Peel’s Nine Principles of Policing</vt:lpstr>
      <vt:lpstr>Exercise</vt:lpstr>
      <vt:lpstr>Understanding Policing Lecture 1 (Contd.)  Statement of Mission and Values</vt:lpstr>
      <vt:lpstr> Want to be in the Police?</vt:lpstr>
      <vt:lpstr>PowerPoint Presentation</vt:lpstr>
      <vt:lpstr>Statement of Police Mission and Values ACPO 2011  The mission of the Police Service is to make communities safer by:  </vt:lpstr>
      <vt:lpstr>Statement of Police Mission and Values      </vt:lpstr>
      <vt:lpstr>Statement of Police Mission and Values      </vt:lpstr>
      <vt:lpstr>Who are the Police?</vt:lpstr>
      <vt:lpstr>Merging Police Forces</vt:lpstr>
      <vt:lpstr>Merging Forces</vt:lpstr>
      <vt:lpstr>Police Governance</vt:lpstr>
      <vt:lpstr>Background - Police Accountability</vt:lpstr>
      <vt:lpstr>Accountability to political authority – police governance</vt:lpstr>
      <vt:lpstr>Tripartite System</vt:lpstr>
      <vt:lpstr>Chief Constables –  Direction and control</vt:lpstr>
      <vt:lpstr>Police authority – maintain effective and efficient force </vt:lpstr>
      <vt:lpstr>    All change…</vt:lpstr>
      <vt:lpstr>PowerPoint Presentation</vt:lpstr>
      <vt:lpstr>Turnout…..</vt:lpstr>
      <vt:lpstr>PCC’s  </vt:lpstr>
      <vt:lpstr>PCC’s  </vt:lpstr>
      <vt:lpstr>September 4th 2017</vt:lpstr>
      <vt:lpstr>C.C. Matthew Jukes</vt:lpstr>
      <vt:lpstr>Police Legitimacy-Procedural Justice</vt:lpstr>
      <vt:lpstr>Procedural justice   Four central Principles</vt:lpstr>
      <vt:lpstr>Effects of Procedural Justice</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Wynne Jones (Business &amp; Management)</dc:creator>
  <cp:lastModifiedBy>Peter Doyle</cp:lastModifiedBy>
  <cp:revision>4</cp:revision>
  <cp:lastPrinted>2017-07-04T11:22:23Z</cp:lastPrinted>
  <dcterms:created xsi:type="dcterms:W3CDTF">2017-07-04T09:22:41Z</dcterms:created>
  <dcterms:modified xsi:type="dcterms:W3CDTF">2019-10-01T07:19:23Z</dcterms:modified>
</cp:coreProperties>
</file>