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" y="1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3D949A-6E89-4312-A80A-F9523449E58A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14752C8-9DD1-4781-B312-60F866A12512}">
      <dgm:prSet/>
      <dgm:spPr/>
      <dgm:t>
        <a:bodyPr/>
        <a:lstStyle/>
        <a:p>
          <a:r>
            <a:rPr lang="en-GB"/>
            <a:t>Neurotransmitters are chemical messengers that transmit signals from a neuron to a target cell across asynapse.</a:t>
          </a:r>
          <a:endParaRPr lang="en-US"/>
        </a:p>
      </dgm:t>
    </dgm:pt>
    <dgm:pt modelId="{B5324248-1042-418B-9C28-F00976E96C89}" type="parTrans" cxnId="{6308293A-3852-4565-8809-4A972EE57DDD}">
      <dgm:prSet/>
      <dgm:spPr/>
      <dgm:t>
        <a:bodyPr/>
        <a:lstStyle/>
        <a:p>
          <a:endParaRPr lang="en-US"/>
        </a:p>
      </dgm:t>
    </dgm:pt>
    <dgm:pt modelId="{3073DDDB-72A0-45B4-8614-6AA099238BE8}" type="sibTrans" cxnId="{6308293A-3852-4565-8809-4A972EE57DDD}">
      <dgm:prSet/>
      <dgm:spPr/>
      <dgm:t>
        <a:bodyPr/>
        <a:lstStyle/>
        <a:p>
          <a:endParaRPr lang="en-US"/>
        </a:p>
      </dgm:t>
    </dgm:pt>
    <dgm:pt modelId="{E5647F1B-83C4-4BD3-A8FC-EB0F62F5B08E}">
      <dgm:prSet/>
      <dgm:spPr/>
      <dgm:t>
        <a:bodyPr/>
        <a:lstStyle/>
        <a:p>
          <a:r>
            <a:rPr lang="en-GB"/>
            <a:t>Target cell may be a neuron or some other kind of cell like a muscle or gland cell.</a:t>
          </a:r>
          <a:endParaRPr lang="en-US"/>
        </a:p>
      </dgm:t>
    </dgm:pt>
    <dgm:pt modelId="{2344F98C-B13E-49C5-9754-CA86523CFB7B}" type="parTrans" cxnId="{2780132B-15ED-4315-B0BB-2A29C02DE91D}">
      <dgm:prSet/>
      <dgm:spPr/>
      <dgm:t>
        <a:bodyPr/>
        <a:lstStyle/>
        <a:p>
          <a:endParaRPr lang="en-US"/>
        </a:p>
      </dgm:t>
    </dgm:pt>
    <dgm:pt modelId="{ECADCB90-2051-47F3-A23A-E09E4722801D}" type="sibTrans" cxnId="{2780132B-15ED-4315-B0BB-2A29C02DE91D}">
      <dgm:prSet/>
      <dgm:spPr/>
      <dgm:t>
        <a:bodyPr/>
        <a:lstStyle/>
        <a:p>
          <a:endParaRPr lang="en-US"/>
        </a:p>
      </dgm:t>
    </dgm:pt>
    <dgm:pt modelId="{D7703615-E49D-4FE4-950D-808DB98FE65F}">
      <dgm:prSet/>
      <dgm:spPr/>
      <dgm:t>
        <a:bodyPr/>
        <a:lstStyle/>
        <a:p>
          <a:r>
            <a:rPr lang="en-GB"/>
            <a:t>Necessary for  rapid communication in synapse.</a:t>
          </a:r>
          <a:endParaRPr lang="en-US"/>
        </a:p>
      </dgm:t>
    </dgm:pt>
    <dgm:pt modelId="{D7F59A56-D956-4710-8D77-8A0A1BDF4C03}" type="parTrans" cxnId="{57F03C18-6212-47B4-BDC8-9CDFCD26AF34}">
      <dgm:prSet/>
      <dgm:spPr/>
      <dgm:t>
        <a:bodyPr/>
        <a:lstStyle/>
        <a:p>
          <a:endParaRPr lang="en-US"/>
        </a:p>
      </dgm:t>
    </dgm:pt>
    <dgm:pt modelId="{3505A292-6603-4992-8E45-A9B0EE575CBC}" type="sibTrans" cxnId="{57F03C18-6212-47B4-BDC8-9CDFCD26AF34}">
      <dgm:prSet/>
      <dgm:spPr/>
      <dgm:t>
        <a:bodyPr/>
        <a:lstStyle/>
        <a:p>
          <a:endParaRPr lang="en-US"/>
        </a:p>
      </dgm:t>
    </dgm:pt>
    <dgm:pt modelId="{B9DA1609-CA10-416F-9B94-C268C54163BB}">
      <dgm:prSet/>
      <dgm:spPr/>
      <dgm:t>
        <a:bodyPr/>
        <a:lstStyle/>
        <a:p>
          <a:r>
            <a:rPr lang="en-GB"/>
            <a:t>Neurotransmitters are packaged into synaptic vesicles presynaptic side of a synapse.</a:t>
          </a:r>
          <a:endParaRPr lang="en-US"/>
        </a:p>
      </dgm:t>
    </dgm:pt>
    <dgm:pt modelId="{0BCBB391-C96E-45C4-A7FF-193622DF880E}" type="parTrans" cxnId="{4C3C6365-5A07-4CD9-B8E9-21680EAC4D8E}">
      <dgm:prSet/>
      <dgm:spPr/>
      <dgm:t>
        <a:bodyPr/>
        <a:lstStyle/>
        <a:p>
          <a:endParaRPr lang="en-US"/>
        </a:p>
      </dgm:t>
    </dgm:pt>
    <dgm:pt modelId="{73BC5746-E868-4F1A-A30A-002C4FBEFEAD}" type="sibTrans" cxnId="{4C3C6365-5A07-4CD9-B8E9-21680EAC4D8E}">
      <dgm:prSet/>
      <dgm:spPr/>
      <dgm:t>
        <a:bodyPr/>
        <a:lstStyle/>
        <a:p>
          <a:endParaRPr lang="en-US"/>
        </a:p>
      </dgm:t>
    </dgm:pt>
    <dgm:pt modelId="{E0E91710-C094-4A9A-B1E2-B99DF9C0560A}" type="pres">
      <dgm:prSet presAssocID="{1A3D949A-6E89-4312-A80A-F9523449E58A}" presName="linear" presStyleCnt="0">
        <dgm:presLayoutVars>
          <dgm:animLvl val="lvl"/>
          <dgm:resizeHandles val="exact"/>
        </dgm:presLayoutVars>
      </dgm:prSet>
      <dgm:spPr/>
    </dgm:pt>
    <dgm:pt modelId="{84AFAA3F-CF3B-4469-A916-17C11E36AD17}" type="pres">
      <dgm:prSet presAssocID="{E14752C8-9DD1-4781-B312-60F866A1251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E251C52-4DA8-468A-B648-D99221CA4915}" type="pres">
      <dgm:prSet presAssocID="{3073DDDB-72A0-45B4-8614-6AA099238BE8}" presName="spacer" presStyleCnt="0"/>
      <dgm:spPr/>
    </dgm:pt>
    <dgm:pt modelId="{931E63EB-D800-49BF-A133-D5664B28EF93}" type="pres">
      <dgm:prSet presAssocID="{E5647F1B-83C4-4BD3-A8FC-EB0F62F5B08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F8D6A90-F246-44E5-8509-71BFB8F86BB8}" type="pres">
      <dgm:prSet presAssocID="{ECADCB90-2051-47F3-A23A-E09E4722801D}" presName="spacer" presStyleCnt="0"/>
      <dgm:spPr/>
    </dgm:pt>
    <dgm:pt modelId="{7A485439-1F48-4A80-AC2D-F7530D30A813}" type="pres">
      <dgm:prSet presAssocID="{D7703615-E49D-4FE4-950D-808DB98FE65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D4EDB03-73E1-40FF-9573-7987680C47A5}" type="pres">
      <dgm:prSet presAssocID="{3505A292-6603-4992-8E45-A9B0EE575CBC}" presName="spacer" presStyleCnt="0"/>
      <dgm:spPr/>
    </dgm:pt>
    <dgm:pt modelId="{1FC684FE-6ADA-455B-9DFD-28893586E49E}" type="pres">
      <dgm:prSet presAssocID="{B9DA1609-CA10-416F-9B94-C268C54163B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7F03C18-6212-47B4-BDC8-9CDFCD26AF34}" srcId="{1A3D949A-6E89-4312-A80A-F9523449E58A}" destId="{D7703615-E49D-4FE4-950D-808DB98FE65F}" srcOrd="2" destOrd="0" parTransId="{D7F59A56-D956-4710-8D77-8A0A1BDF4C03}" sibTransId="{3505A292-6603-4992-8E45-A9B0EE575CBC}"/>
    <dgm:cxn modelId="{2780132B-15ED-4315-B0BB-2A29C02DE91D}" srcId="{1A3D949A-6E89-4312-A80A-F9523449E58A}" destId="{E5647F1B-83C4-4BD3-A8FC-EB0F62F5B08E}" srcOrd="1" destOrd="0" parTransId="{2344F98C-B13E-49C5-9754-CA86523CFB7B}" sibTransId="{ECADCB90-2051-47F3-A23A-E09E4722801D}"/>
    <dgm:cxn modelId="{6308293A-3852-4565-8809-4A972EE57DDD}" srcId="{1A3D949A-6E89-4312-A80A-F9523449E58A}" destId="{E14752C8-9DD1-4781-B312-60F866A12512}" srcOrd="0" destOrd="0" parTransId="{B5324248-1042-418B-9C28-F00976E96C89}" sibTransId="{3073DDDB-72A0-45B4-8614-6AA099238BE8}"/>
    <dgm:cxn modelId="{4C3C6365-5A07-4CD9-B8E9-21680EAC4D8E}" srcId="{1A3D949A-6E89-4312-A80A-F9523449E58A}" destId="{B9DA1609-CA10-416F-9B94-C268C54163BB}" srcOrd="3" destOrd="0" parTransId="{0BCBB391-C96E-45C4-A7FF-193622DF880E}" sibTransId="{73BC5746-E868-4F1A-A30A-002C4FBEFEAD}"/>
    <dgm:cxn modelId="{99E3356C-6969-4AC5-8BA2-97324170AA73}" type="presOf" srcId="{E14752C8-9DD1-4781-B312-60F866A12512}" destId="{84AFAA3F-CF3B-4469-A916-17C11E36AD17}" srcOrd="0" destOrd="0" presId="urn:microsoft.com/office/officeart/2005/8/layout/vList2"/>
    <dgm:cxn modelId="{38692E70-F80B-4B13-921A-19FE1AA06DCA}" type="presOf" srcId="{1A3D949A-6E89-4312-A80A-F9523449E58A}" destId="{E0E91710-C094-4A9A-B1E2-B99DF9C0560A}" srcOrd="0" destOrd="0" presId="urn:microsoft.com/office/officeart/2005/8/layout/vList2"/>
    <dgm:cxn modelId="{62ABCD75-A204-48B4-8AF7-7A815CA55D10}" type="presOf" srcId="{D7703615-E49D-4FE4-950D-808DB98FE65F}" destId="{7A485439-1F48-4A80-AC2D-F7530D30A813}" srcOrd="0" destOrd="0" presId="urn:microsoft.com/office/officeart/2005/8/layout/vList2"/>
    <dgm:cxn modelId="{BF3707B3-FEDF-43AB-B4F7-F678DBE1F95F}" type="presOf" srcId="{E5647F1B-83C4-4BD3-A8FC-EB0F62F5B08E}" destId="{931E63EB-D800-49BF-A133-D5664B28EF93}" srcOrd="0" destOrd="0" presId="urn:microsoft.com/office/officeart/2005/8/layout/vList2"/>
    <dgm:cxn modelId="{972BA0FA-7FED-4D78-9A40-C3AC2706DE04}" type="presOf" srcId="{B9DA1609-CA10-416F-9B94-C268C54163BB}" destId="{1FC684FE-6ADA-455B-9DFD-28893586E49E}" srcOrd="0" destOrd="0" presId="urn:microsoft.com/office/officeart/2005/8/layout/vList2"/>
    <dgm:cxn modelId="{809FA908-6C59-4154-A422-5D691669CC28}" type="presParOf" srcId="{E0E91710-C094-4A9A-B1E2-B99DF9C0560A}" destId="{84AFAA3F-CF3B-4469-A916-17C11E36AD17}" srcOrd="0" destOrd="0" presId="urn:microsoft.com/office/officeart/2005/8/layout/vList2"/>
    <dgm:cxn modelId="{A28B5024-44AB-488F-BA7E-8971A413D65F}" type="presParOf" srcId="{E0E91710-C094-4A9A-B1E2-B99DF9C0560A}" destId="{AE251C52-4DA8-468A-B648-D99221CA4915}" srcOrd="1" destOrd="0" presId="urn:microsoft.com/office/officeart/2005/8/layout/vList2"/>
    <dgm:cxn modelId="{B66E307A-1420-4C85-8AE6-987AB45E101E}" type="presParOf" srcId="{E0E91710-C094-4A9A-B1E2-B99DF9C0560A}" destId="{931E63EB-D800-49BF-A133-D5664B28EF93}" srcOrd="2" destOrd="0" presId="urn:microsoft.com/office/officeart/2005/8/layout/vList2"/>
    <dgm:cxn modelId="{3CE54690-D7EB-4CA4-AF3C-8F8A4592EE1E}" type="presParOf" srcId="{E0E91710-C094-4A9A-B1E2-B99DF9C0560A}" destId="{7F8D6A90-F246-44E5-8509-71BFB8F86BB8}" srcOrd="3" destOrd="0" presId="urn:microsoft.com/office/officeart/2005/8/layout/vList2"/>
    <dgm:cxn modelId="{BB7CA2F6-55B0-4B38-8A77-27884E6C55DA}" type="presParOf" srcId="{E0E91710-C094-4A9A-B1E2-B99DF9C0560A}" destId="{7A485439-1F48-4A80-AC2D-F7530D30A813}" srcOrd="4" destOrd="0" presId="urn:microsoft.com/office/officeart/2005/8/layout/vList2"/>
    <dgm:cxn modelId="{A16E099F-1FD1-4168-AA6B-D593414F67BE}" type="presParOf" srcId="{E0E91710-C094-4A9A-B1E2-B99DF9C0560A}" destId="{CD4EDB03-73E1-40FF-9573-7987680C47A5}" srcOrd="5" destOrd="0" presId="urn:microsoft.com/office/officeart/2005/8/layout/vList2"/>
    <dgm:cxn modelId="{E4FFEF36-0162-4B0E-90F0-1BE776F715A3}" type="presParOf" srcId="{E0E91710-C094-4A9A-B1E2-B99DF9C0560A}" destId="{1FC684FE-6ADA-455B-9DFD-28893586E49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B0D1951-D561-4A86-ABB1-F3EF9C3381D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5121630C-888C-463D-B35D-961288F6F5CD}">
      <dgm:prSet/>
      <dgm:spPr/>
      <dgm:t>
        <a:bodyPr/>
        <a:lstStyle/>
        <a:p>
          <a:r>
            <a:rPr lang="en-US"/>
            <a:t>Synthesized in the presynaptic neuron</a:t>
          </a:r>
        </a:p>
      </dgm:t>
    </dgm:pt>
    <dgm:pt modelId="{BEE9AF3F-2B5B-4172-930C-B059DC821FDD}" type="parTrans" cxnId="{5F45A8BF-58EC-4ACA-91A8-4C31819F7991}">
      <dgm:prSet/>
      <dgm:spPr/>
      <dgm:t>
        <a:bodyPr/>
        <a:lstStyle/>
        <a:p>
          <a:endParaRPr lang="en-US"/>
        </a:p>
      </dgm:t>
    </dgm:pt>
    <dgm:pt modelId="{A161B06C-7E8E-486A-ADF0-B569C3B567D4}" type="sibTrans" cxnId="{5F45A8BF-58EC-4ACA-91A8-4C31819F7991}">
      <dgm:prSet/>
      <dgm:spPr/>
      <dgm:t>
        <a:bodyPr/>
        <a:lstStyle/>
        <a:p>
          <a:endParaRPr lang="en-US"/>
        </a:p>
      </dgm:t>
    </dgm:pt>
    <dgm:pt modelId="{62C312CC-82C8-49A0-B3BD-178E096E6BB6}">
      <dgm:prSet/>
      <dgm:spPr/>
      <dgm:t>
        <a:bodyPr/>
        <a:lstStyle/>
        <a:p>
          <a:r>
            <a:rPr lang="en-US"/>
            <a:t>2 Localized to vesicles in the pre synaptic neuron</a:t>
          </a:r>
        </a:p>
      </dgm:t>
    </dgm:pt>
    <dgm:pt modelId="{66B8FAEC-760D-4CB7-A432-D67FBACFF328}" type="parTrans" cxnId="{2D58D522-BE93-4B39-AC20-8065B6B9D64A}">
      <dgm:prSet/>
      <dgm:spPr/>
      <dgm:t>
        <a:bodyPr/>
        <a:lstStyle/>
        <a:p>
          <a:endParaRPr lang="en-US"/>
        </a:p>
      </dgm:t>
    </dgm:pt>
    <dgm:pt modelId="{76E49E4F-DB79-4511-9E07-6C1F8ABC17A4}" type="sibTrans" cxnId="{2D58D522-BE93-4B39-AC20-8065B6B9D64A}">
      <dgm:prSet/>
      <dgm:spPr/>
      <dgm:t>
        <a:bodyPr/>
        <a:lstStyle/>
        <a:p>
          <a:endParaRPr lang="en-US"/>
        </a:p>
      </dgm:t>
    </dgm:pt>
    <dgm:pt modelId="{141F061B-6C13-4E74-A3C9-7F94FA779064}">
      <dgm:prSet/>
      <dgm:spPr/>
      <dgm:t>
        <a:bodyPr/>
        <a:lstStyle/>
        <a:p>
          <a:r>
            <a:rPr lang="en-US"/>
            <a:t>3) Released from the pre synapticneuron under physiological condition</a:t>
          </a:r>
        </a:p>
      </dgm:t>
    </dgm:pt>
    <dgm:pt modelId="{47730A0C-BC99-4AFF-B820-7E632AA1268D}" type="parTrans" cxnId="{B1447130-3D7E-4BBF-B23C-EB89BDD5F8C0}">
      <dgm:prSet/>
      <dgm:spPr/>
      <dgm:t>
        <a:bodyPr/>
        <a:lstStyle/>
        <a:p>
          <a:endParaRPr lang="en-US"/>
        </a:p>
      </dgm:t>
    </dgm:pt>
    <dgm:pt modelId="{3694150A-105E-4662-A681-E32110E10DF4}" type="sibTrans" cxnId="{B1447130-3D7E-4BBF-B23C-EB89BDD5F8C0}">
      <dgm:prSet/>
      <dgm:spPr/>
      <dgm:t>
        <a:bodyPr/>
        <a:lstStyle/>
        <a:p>
          <a:endParaRPr lang="en-US"/>
        </a:p>
      </dgm:t>
    </dgm:pt>
    <dgm:pt modelId="{0BE78610-9C09-4CC1-A0B3-F328226615A8}">
      <dgm:prSet/>
      <dgm:spPr/>
      <dgm:t>
        <a:bodyPr/>
        <a:lstStyle/>
        <a:p>
          <a:r>
            <a:rPr lang="en-US"/>
            <a:t>4) Rapidly removed from the synaptic cleft by uptake    or degradation</a:t>
          </a:r>
        </a:p>
      </dgm:t>
    </dgm:pt>
    <dgm:pt modelId="{2627BDAA-BDFD-4145-94AC-C028D590DB63}" type="parTrans" cxnId="{5C0A6104-6FA4-4E3C-AA8D-F12A36E99D2F}">
      <dgm:prSet/>
      <dgm:spPr/>
      <dgm:t>
        <a:bodyPr/>
        <a:lstStyle/>
        <a:p>
          <a:endParaRPr lang="en-US"/>
        </a:p>
      </dgm:t>
    </dgm:pt>
    <dgm:pt modelId="{B0056330-CEC8-45E9-B780-87657A6F062C}" type="sibTrans" cxnId="{5C0A6104-6FA4-4E3C-AA8D-F12A36E99D2F}">
      <dgm:prSet/>
      <dgm:spPr/>
      <dgm:t>
        <a:bodyPr/>
        <a:lstStyle/>
        <a:p>
          <a:endParaRPr lang="en-US"/>
        </a:p>
      </dgm:t>
    </dgm:pt>
    <dgm:pt modelId="{02F2C7F6-2ABD-44EF-AE8D-C4F2763D55CF}">
      <dgm:prSet/>
      <dgm:spPr/>
      <dgm:t>
        <a:bodyPr/>
        <a:lstStyle/>
        <a:p>
          <a:r>
            <a:rPr lang="en-US"/>
            <a:t>5) Presence of receptor on the post-synaptic neuron.</a:t>
          </a:r>
        </a:p>
      </dgm:t>
    </dgm:pt>
    <dgm:pt modelId="{B0B23BD9-3D4C-4C37-AE49-85A3DC7A3C90}" type="parTrans" cxnId="{C83F1B0C-43A6-4A74-B5BA-6B7F2112F2A7}">
      <dgm:prSet/>
      <dgm:spPr/>
      <dgm:t>
        <a:bodyPr/>
        <a:lstStyle/>
        <a:p>
          <a:endParaRPr lang="en-US"/>
        </a:p>
      </dgm:t>
    </dgm:pt>
    <dgm:pt modelId="{1A23454D-A01B-41FE-A2A0-5735ADE2427C}" type="sibTrans" cxnId="{C83F1B0C-43A6-4A74-B5BA-6B7F2112F2A7}">
      <dgm:prSet/>
      <dgm:spPr/>
      <dgm:t>
        <a:bodyPr/>
        <a:lstStyle/>
        <a:p>
          <a:endParaRPr lang="en-US"/>
        </a:p>
      </dgm:t>
    </dgm:pt>
    <dgm:pt modelId="{0AF6EDDC-E384-49F0-862E-7E8070827850}">
      <dgm:prSet/>
      <dgm:spPr/>
      <dgm:t>
        <a:bodyPr/>
        <a:lstStyle/>
        <a:p>
          <a:r>
            <a:rPr lang="en-US"/>
            <a:t>6) Binding to the receptor elicits a biological response</a:t>
          </a:r>
        </a:p>
      </dgm:t>
    </dgm:pt>
    <dgm:pt modelId="{D4A03BF5-2A3E-4F63-8EC2-EB403ACA09B8}" type="parTrans" cxnId="{973D80CA-91E0-485A-838B-7403205D0166}">
      <dgm:prSet/>
      <dgm:spPr/>
      <dgm:t>
        <a:bodyPr/>
        <a:lstStyle/>
        <a:p>
          <a:endParaRPr lang="en-US"/>
        </a:p>
      </dgm:t>
    </dgm:pt>
    <dgm:pt modelId="{9E95EA57-8DE0-4483-BA52-96179CA91CB4}" type="sibTrans" cxnId="{973D80CA-91E0-485A-838B-7403205D0166}">
      <dgm:prSet/>
      <dgm:spPr/>
      <dgm:t>
        <a:bodyPr/>
        <a:lstStyle/>
        <a:p>
          <a:endParaRPr lang="en-US"/>
        </a:p>
      </dgm:t>
    </dgm:pt>
    <dgm:pt modelId="{7C5F016A-EEED-44C3-9F0C-0844281DA4C3}" type="pres">
      <dgm:prSet presAssocID="{EB0D1951-D561-4A86-ABB1-F3EF9C3381DA}" presName="root" presStyleCnt="0">
        <dgm:presLayoutVars>
          <dgm:dir/>
          <dgm:resizeHandles val="exact"/>
        </dgm:presLayoutVars>
      </dgm:prSet>
      <dgm:spPr/>
    </dgm:pt>
    <dgm:pt modelId="{77FDD39A-1D23-4026-A4FF-E086B17371A9}" type="pres">
      <dgm:prSet presAssocID="{5121630C-888C-463D-B35D-961288F6F5CD}" presName="compNode" presStyleCnt="0"/>
      <dgm:spPr/>
    </dgm:pt>
    <dgm:pt modelId="{D5B19B83-0F60-4B95-913C-B5E398256B82}" type="pres">
      <dgm:prSet presAssocID="{5121630C-888C-463D-B35D-961288F6F5CD}" presName="bgRect" presStyleLbl="bgShp" presStyleIdx="0" presStyleCnt="6"/>
      <dgm:spPr/>
    </dgm:pt>
    <dgm:pt modelId="{93A5C281-17B4-4FFE-A60C-4F96CF8E57A8}" type="pres">
      <dgm:prSet presAssocID="{5121630C-888C-463D-B35D-961288F6F5CD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munications"/>
        </a:ext>
      </dgm:extLst>
    </dgm:pt>
    <dgm:pt modelId="{FEFDE33F-1684-4123-8906-1EB7846F264E}" type="pres">
      <dgm:prSet presAssocID="{5121630C-888C-463D-B35D-961288F6F5CD}" presName="spaceRect" presStyleCnt="0"/>
      <dgm:spPr/>
    </dgm:pt>
    <dgm:pt modelId="{A3109564-062A-40A1-ADBA-93306C41DFB0}" type="pres">
      <dgm:prSet presAssocID="{5121630C-888C-463D-B35D-961288F6F5CD}" presName="parTx" presStyleLbl="revTx" presStyleIdx="0" presStyleCnt="6">
        <dgm:presLayoutVars>
          <dgm:chMax val="0"/>
          <dgm:chPref val="0"/>
        </dgm:presLayoutVars>
      </dgm:prSet>
      <dgm:spPr/>
    </dgm:pt>
    <dgm:pt modelId="{ED906CD0-162B-4A39-B05B-B9C0CE13C00A}" type="pres">
      <dgm:prSet presAssocID="{A161B06C-7E8E-486A-ADF0-B569C3B567D4}" presName="sibTrans" presStyleCnt="0"/>
      <dgm:spPr/>
    </dgm:pt>
    <dgm:pt modelId="{BF93E838-1D92-49DC-BD47-72141D1A65BE}" type="pres">
      <dgm:prSet presAssocID="{62C312CC-82C8-49A0-B3BD-178E096E6BB6}" presName="compNode" presStyleCnt="0"/>
      <dgm:spPr/>
    </dgm:pt>
    <dgm:pt modelId="{15BA6878-1D47-43E2-B059-E17587EF411A}" type="pres">
      <dgm:prSet presAssocID="{62C312CC-82C8-49A0-B3BD-178E096E6BB6}" presName="bgRect" presStyleLbl="bgShp" presStyleIdx="1" presStyleCnt="6"/>
      <dgm:spPr/>
    </dgm:pt>
    <dgm:pt modelId="{D08A1144-F697-42E1-8ACD-9EB5C952E3D5}" type="pres">
      <dgm:prSet presAssocID="{62C312CC-82C8-49A0-B3BD-178E096E6BB6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ngerprint"/>
        </a:ext>
      </dgm:extLst>
    </dgm:pt>
    <dgm:pt modelId="{1C60D17F-817E-4C94-B2E7-4B5238126B23}" type="pres">
      <dgm:prSet presAssocID="{62C312CC-82C8-49A0-B3BD-178E096E6BB6}" presName="spaceRect" presStyleCnt="0"/>
      <dgm:spPr/>
    </dgm:pt>
    <dgm:pt modelId="{3B1F4375-C330-46CA-B5BB-868571356EE6}" type="pres">
      <dgm:prSet presAssocID="{62C312CC-82C8-49A0-B3BD-178E096E6BB6}" presName="parTx" presStyleLbl="revTx" presStyleIdx="1" presStyleCnt="6">
        <dgm:presLayoutVars>
          <dgm:chMax val="0"/>
          <dgm:chPref val="0"/>
        </dgm:presLayoutVars>
      </dgm:prSet>
      <dgm:spPr/>
    </dgm:pt>
    <dgm:pt modelId="{02361D0C-709B-4345-B66E-787810C563DF}" type="pres">
      <dgm:prSet presAssocID="{76E49E4F-DB79-4511-9E07-6C1F8ABC17A4}" presName="sibTrans" presStyleCnt="0"/>
      <dgm:spPr/>
    </dgm:pt>
    <dgm:pt modelId="{8A3D90B6-BD55-47C4-A0B9-C89583FFD049}" type="pres">
      <dgm:prSet presAssocID="{141F061B-6C13-4E74-A3C9-7F94FA779064}" presName="compNode" presStyleCnt="0"/>
      <dgm:spPr/>
    </dgm:pt>
    <dgm:pt modelId="{C7DF887C-73F8-4171-BD56-BD9372F6DE7F}" type="pres">
      <dgm:prSet presAssocID="{141F061B-6C13-4E74-A3C9-7F94FA779064}" presName="bgRect" presStyleLbl="bgShp" presStyleIdx="2" presStyleCnt="6"/>
      <dgm:spPr/>
    </dgm:pt>
    <dgm:pt modelId="{546B5F80-E6F2-4F2D-9CC9-514213F8D56F}" type="pres">
      <dgm:prSet presAssocID="{141F061B-6C13-4E74-A3C9-7F94FA779064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ning"/>
        </a:ext>
      </dgm:extLst>
    </dgm:pt>
    <dgm:pt modelId="{63B75CCA-42B4-4C77-9382-6136A792EEBE}" type="pres">
      <dgm:prSet presAssocID="{141F061B-6C13-4E74-A3C9-7F94FA779064}" presName="spaceRect" presStyleCnt="0"/>
      <dgm:spPr/>
    </dgm:pt>
    <dgm:pt modelId="{25498E88-FC53-42FF-8D59-ED9DCA1B2793}" type="pres">
      <dgm:prSet presAssocID="{141F061B-6C13-4E74-A3C9-7F94FA779064}" presName="parTx" presStyleLbl="revTx" presStyleIdx="2" presStyleCnt="6">
        <dgm:presLayoutVars>
          <dgm:chMax val="0"/>
          <dgm:chPref val="0"/>
        </dgm:presLayoutVars>
      </dgm:prSet>
      <dgm:spPr/>
    </dgm:pt>
    <dgm:pt modelId="{4AAAF740-28C2-4BAD-80CA-B61DD0218BEE}" type="pres">
      <dgm:prSet presAssocID="{3694150A-105E-4662-A681-E32110E10DF4}" presName="sibTrans" presStyleCnt="0"/>
      <dgm:spPr/>
    </dgm:pt>
    <dgm:pt modelId="{E0F12C6C-6B3C-4916-A31B-5755CEBDDABC}" type="pres">
      <dgm:prSet presAssocID="{0BE78610-9C09-4CC1-A0B3-F328226615A8}" presName="compNode" presStyleCnt="0"/>
      <dgm:spPr/>
    </dgm:pt>
    <dgm:pt modelId="{3D505305-1C5D-4221-8528-AE66299275DC}" type="pres">
      <dgm:prSet presAssocID="{0BE78610-9C09-4CC1-A0B3-F328226615A8}" presName="bgRect" presStyleLbl="bgShp" presStyleIdx="3" presStyleCnt="6"/>
      <dgm:spPr/>
    </dgm:pt>
    <dgm:pt modelId="{08908F0B-EE96-476E-B5AD-613A34D40205}" type="pres">
      <dgm:prSet presAssocID="{0BE78610-9C09-4CC1-A0B3-F328226615A8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86DA0C46-7AAC-4C7E-BDA8-915DFD31CA69}" type="pres">
      <dgm:prSet presAssocID="{0BE78610-9C09-4CC1-A0B3-F328226615A8}" presName="spaceRect" presStyleCnt="0"/>
      <dgm:spPr/>
    </dgm:pt>
    <dgm:pt modelId="{93EA2557-7C6D-4B81-A44F-C98FEA79DCFD}" type="pres">
      <dgm:prSet presAssocID="{0BE78610-9C09-4CC1-A0B3-F328226615A8}" presName="parTx" presStyleLbl="revTx" presStyleIdx="3" presStyleCnt="6">
        <dgm:presLayoutVars>
          <dgm:chMax val="0"/>
          <dgm:chPref val="0"/>
        </dgm:presLayoutVars>
      </dgm:prSet>
      <dgm:spPr/>
    </dgm:pt>
    <dgm:pt modelId="{3C5CBCF5-E23B-4234-A538-30801A606FB8}" type="pres">
      <dgm:prSet presAssocID="{B0056330-CEC8-45E9-B780-87657A6F062C}" presName="sibTrans" presStyleCnt="0"/>
      <dgm:spPr/>
    </dgm:pt>
    <dgm:pt modelId="{DD5BBBA7-5934-4C96-9FCA-C95A9CD6E6DF}" type="pres">
      <dgm:prSet presAssocID="{02F2C7F6-2ABD-44EF-AE8D-C4F2763D55CF}" presName="compNode" presStyleCnt="0"/>
      <dgm:spPr/>
    </dgm:pt>
    <dgm:pt modelId="{F2CA368B-D5EB-4D46-9C67-EDD12B72B005}" type="pres">
      <dgm:prSet presAssocID="{02F2C7F6-2ABD-44EF-AE8D-C4F2763D55CF}" presName="bgRect" presStyleLbl="bgShp" presStyleIdx="4" presStyleCnt="6"/>
      <dgm:spPr/>
    </dgm:pt>
    <dgm:pt modelId="{F83854A3-31CF-41C6-BAC8-5A06D2F44B62}" type="pres">
      <dgm:prSet presAssocID="{02F2C7F6-2ABD-44EF-AE8D-C4F2763D55CF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log"/>
        </a:ext>
      </dgm:extLst>
    </dgm:pt>
    <dgm:pt modelId="{F2972246-BE74-4BB6-8E64-56FAC9167C90}" type="pres">
      <dgm:prSet presAssocID="{02F2C7F6-2ABD-44EF-AE8D-C4F2763D55CF}" presName="spaceRect" presStyleCnt="0"/>
      <dgm:spPr/>
    </dgm:pt>
    <dgm:pt modelId="{3E457943-C349-4795-8BD2-D379C541976E}" type="pres">
      <dgm:prSet presAssocID="{02F2C7F6-2ABD-44EF-AE8D-C4F2763D55CF}" presName="parTx" presStyleLbl="revTx" presStyleIdx="4" presStyleCnt="6">
        <dgm:presLayoutVars>
          <dgm:chMax val="0"/>
          <dgm:chPref val="0"/>
        </dgm:presLayoutVars>
      </dgm:prSet>
      <dgm:spPr/>
    </dgm:pt>
    <dgm:pt modelId="{70F0F5DA-4441-4C2A-AD9B-34DCA21A44B7}" type="pres">
      <dgm:prSet presAssocID="{1A23454D-A01B-41FE-A2A0-5735ADE2427C}" presName="sibTrans" presStyleCnt="0"/>
      <dgm:spPr/>
    </dgm:pt>
    <dgm:pt modelId="{A81BC033-39DC-4E89-8784-74CFE8EC8C0A}" type="pres">
      <dgm:prSet presAssocID="{0AF6EDDC-E384-49F0-862E-7E8070827850}" presName="compNode" presStyleCnt="0"/>
      <dgm:spPr/>
    </dgm:pt>
    <dgm:pt modelId="{34291B91-C128-471D-B660-678872952423}" type="pres">
      <dgm:prSet presAssocID="{0AF6EDDC-E384-49F0-862E-7E8070827850}" presName="bgRect" presStyleLbl="bgShp" presStyleIdx="5" presStyleCnt="6"/>
      <dgm:spPr/>
    </dgm:pt>
    <dgm:pt modelId="{EC632717-2290-4F3C-BF13-5C275291321E}" type="pres">
      <dgm:prSet presAssocID="{0AF6EDDC-E384-49F0-862E-7E8070827850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lationship"/>
        </a:ext>
      </dgm:extLst>
    </dgm:pt>
    <dgm:pt modelId="{384A7DF1-C975-4018-9FA7-E7F4F7740C9B}" type="pres">
      <dgm:prSet presAssocID="{0AF6EDDC-E384-49F0-862E-7E8070827850}" presName="spaceRect" presStyleCnt="0"/>
      <dgm:spPr/>
    </dgm:pt>
    <dgm:pt modelId="{34D3AD25-2467-43E7-BF18-37CFC2B4851C}" type="pres">
      <dgm:prSet presAssocID="{0AF6EDDC-E384-49F0-862E-7E8070827850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5C0A6104-6FA4-4E3C-AA8D-F12A36E99D2F}" srcId="{EB0D1951-D561-4A86-ABB1-F3EF9C3381DA}" destId="{0BE78610-9C09-4CC1-A0B3-F328226615A8}" srcOrd="3" destOrd="0" parTransId="{2627BDAA-BDFD-4145-94AC-C028D590DB63}" sibTransId="{B0056330-CEC8-45E9-B780-87657A6F062C}"/>
    <dgm:cxn modelId="{C83F1B0C-43A6-4A74-B5BA-6B7F2112F2A7}" srcId="{EB0D1951-D561-4A86-ABB1-F3EF9C3381DA}" destId="{02F2C7F6-2ABD-44EF-AE8D-C4F2763D55CF}" srcOrd="4" destOrd="0" parTransId="{B0B23BD9-3D4C-4C37-AE49-85A3DC7A3C90}" sibTransId="{1A23454D-A01B-41FE-A2A0-5735ADE2427C}"/>
    <dgm:cxn modelId="{2D58D522-BE93-4B39-AC20-8065B6B9D64A}" srcId="{EB0D1951-D561-4A86-ABB1-F3EF9C3381DA}" destId="{62C312CC-82C8-49A0-B3BD-178E096E6BB6}" srcOrd="1" destOrd="0" parTransId="{66B8FAEC-760D-4CB7-A432-D67FBACFF328}" sibTransId="{76E49E4F-DB79-4511-9E07-6C1F8ABC17A4}"/>
    <dgm:cxn modelId="{B1447130-3D7E-4BBF-B23C-EB89BDD5F8C0}" srcId="{EB0D1951-D561-4A86-ABB1-F3EF9C3381DA}" destId="{141F061B-6C13-4E74-A3C9-7F94FA779064}" srcOrd="2" destOrd="0" parTransId="{47730A0C-BC99-4AFF-B820-7E632AA1268D}" sibTransId="{3694150A-105E-4662-A681-E32110E10DF4}"/>
    <dgm:cxn modelId="{5A391836-B3BD-4273-8B67-9B8D1FABE84B}" type="presOf" srcId="{0AF6EDDC-E384-49F0-862E-7E8070827850}" destId="{34D3AD25-2467-43E7-BF18-37CFC2B4851C}" srcOrd="0" destOrd="0" presId="urn:microsoft.com/office/officeart/2018/2/layout/IconVerticalSolidList"/>
    <dgm:cxn modelId="{6AE85D60-F086-4FC5-B613-6D1C3D192C82}" type="presOf" srcId="{141F061B-6C13-4E74-A3C9-7F94FA779064}" destId="{25498E88-FC53-42FF-8D59-ED9DCA1B2793}" srcOrd="0" destOrd="0" presId="urn:microsoft.com/office/officeart/2018/2/layout/IconVerticalSolidList"/>
    <dgm:cxn modelId="{C46CD568-E945-4B3E-9769-E79488956790}" type="presOf" srcId="{5121630C-888C-463D-B35D-961288F6F5CD}" destId="{A3109564-062A-40A1-ADBA-93306C41DFB0}" srcOrd="0" destOrd="0" presId="urn:microsoft.com/office/officeart/2018/2/layout/IconVerticalSolidList"/>
    <dgm:cxn modelId="{73017A6E-B034-4933-B1BF-C57781E83745}" type="presOf" srcId="{EB0D1951-D561-4A86-ABB1-F3EF9C3381DA}" destId="{7C5F016A-EEED-44C3-9F0C-0844281DA4C3}" srcOrd="0" destOrd="0" presId="urn:microsoft.com/office/officeart/2018/2/layout/IconVerticalSolidList"/>
    <dgm:cxn modelId="{23FD487C-B6CB-418F-89E0-E787730273FE}" type="presOf" srcId="{62C312CC-82C8-49A0-B3BD-178E096E6BB6}" destId="{3B1F4375-C330-46CA-B5BB-868571356EE6}" srcOrd="0" destOrd="0" presId="urn:microsoft.com/office/officeart/2018/2/layout/IconVerticalSolidList"/>
    <dgm:cxn modelId="{AC9B81AD-9F25-439E-9513-A654C0EC5DCE}" type="presOf" srcId="{0BE78610-9C09-4CC1-A0B3-F328226615A8}" destId="{93EA2557-7C6D-4B81-A44F-C98FEA79DCFD}" srcOrd="0" destOrd="0" presId="urn:microsoft.com/office/officeart/2018/2/layout/IconVerticalSolidList"/>
    <dgm:cxn modelId="{5F45A8BF-58EC-4ACA-91A8-4C31819F7991}" srcId="{EB0D1951-D561-4A86-ABB1-F3EF9C3381DA}" destId="{5121630C-888C-463D-B35D-961288F6F5CD}" srcOrd="0" destOrd="0" parTransId="{BEE9AF3F-2B5B-4172-930C-B059DC821FDD}" sibTransId="{A161B06C-7E8E-486A-ADF0-B569C3B567D4}"/>
    <dgm:cxn modelId="{973D80CA-91E0-485A-838B-7403205D0166}" srcId="{EB0D1951-D561-4A86-ABB1-F3EF9C3381DA}" destId="{0AF6EDDC-E384-49F0-862E-7E8070827850}" srcOrd="5" destOrd="0" parTransId="{D4A03BF5-2A3E-4F63-8EC2-EB403ACA09B8}" sibTransId="{9E95EA57-8DE0-4483-BA52-96179CA91CB4}"/>
    <dgm:cxn modelId="{7DE976DB-6884-4221-929F-E6E2D706C487}" type="presOf" srcId="{02F2C7F6-2ABD-44EF-AE8D-C4F2763D55CF}" destId="{3E457943-C349-4795-8BD2-D379C541976E}" srcOrd="0" destOrd="0" presId="urn:microsoft.com/office/officeart/2018/2/layout/IconVerticalSolidList"/>
    <dgm:cxn modelId="{7BF0FC39-1645-4FDA-97ED-BA218D722B2A}" type="presParOf" srcId="{7C5F016A-EEED-44C3-9F0C-0844281DA4C3}" destId="{77FDD39A-1D23-4026-A4FF-E086B17371A9}" srcOrd="0" destOrd="0" presId="urn:microsoft.com/office/officeart/2018/2/layout/IconVerticalSolidList"/>
    <dgm:cxn modelId="{F1AFF963-A6D6-4A20-8289-0EC71470610F}" type="presParOf" srcId="{77FDD39A-1D23-4026-A4FF-E086B17371A9}" destId="{D5B19B83-0F60-4B95-913C-B5E398256B82}" srcOrd="0" destOrd="0" presId="urn:microsoft.com/office/officeart/2018/2/layout/IconVerticalSolidList"/>
    <dgm:cxn modelId="{F62425E2-6BF3-4598-A56C-8F7AE66A3B69}" type="presParOf" srcId="{77FDD39A-1D23-4026-A4FF-E086B17371A9}" destId="{93A5C281-17B4-4FFE-A60C-4F96CF8E57A8}" srcOrd="1" destOrd="0" presId="urn:microsoft.com/office/officeart/2018/2/layout/IconVerticalSolidList"/>
    <dgm:cxn modelId="{426FECA7-107E-4234-A95C-621DB65FFD32}" type="presParOf" srcId="{77FDD39A-1D23-4026-A4FF-E086B17371A9}" destId="{FEFDE33F-1684-4123-8906-1EB7846F264E}" srcOrd="2" destOrd="0" presId="urn:microsoft.com/office/officeart/2018/2/layout/IconVerticalSolidList"/>
    <dgm:cxn modelId="{542D4989-3294-4CCC-96B7-B328B69FE282}" type="presParOf" srcId="{77FDD39A-1D23-4026-A4FF-E086B17371A9}" destId="{A3109564-062A-40A1-ADBA-93306C41DFB0}" srcOrd="3" destOrd="0" presId="urn:microsoft.com/office/officeart/2018/2/layout/IconVerticalSolidList"/>
    <dgm:cxn modelId="{7FD7FECE-F342-43A2-B319-CB5816F346D3}" type="presParOf" srcId="{7C5F016A-EEED-44C3-9F0C-0844281DA4C3}" destId="{ED906CD0-162B-4A39-B05B-B9C0CE13C00A}" srcOrd="1" destOrd="0" presId="urn:microsoft.com/office/officeart/2018/2/layout/IconVerticalSolidList"/>
    <dgm:cxn modelId="{AA0A813F-C0D6-4C5C-A03A-FB90E000F7F5}" type="presParOf" srcId="{7C5F016A-EEED-44C3-9F0C-0844281DA4C3}" destId="{BF93E838-1D92-49DC-BD47-72141D1A65BE}" srcOrd="2" destOrd="0" presId="urn:microsoft.com/office/officeart/2018/2/layout/IconVerticalSolidList"/>
    <dgm:cxn modelId="{88454B8D-D26A-4835-B216-555CC44DAC44}" type="presParOf" srcId="{BF93E838-1D92-49DC-BD47-72141D1A65BE}" destId="{15BA6878-1D47-43E2-B059-E17587EF411A}" srcOrd="0" destOrd="0" presId="urn:microsoft.com/office/officeart/2018/2/layout/IconVerticalSolidList"/>
    <dgm:cxn modelId="{6962F5FB-F255-4773-AF6C-6C4F0F469C9B}" type="presParOf" srcId="{BF93E838-1D92-49DC-BD47-72141D1A65BE}" destId="{D08A1144-F697-42E1-8ACD-9EB5C952E3D5}" srcOrd="1" destOrd="0" presId="urn:microsoft.com/office/officeart/2018/2/layout/IconVerticalSolidList"/>
    <dgm:cxn modelId="{8C4DC6CC-7561-4436-B83E-67E10BC713E9}" type="presParOf" srcId="{BF93E838-1D92-49DC-BD47-72141D1A65BE}" destId="{1C60D17F-817E-4C94-B2E7-4B5238126B23}" srcOrd="2" destOrd="0" presId="urn:microsoft.com/office/officeart/2018/2/layout/IconVerticalSolidList"/>
    <dgm:cxn modelId="{9618B608-7FF1-4234-AEB9-7EB01E7FDB44}" type="presParOf" srcId="{BF93E838-1D92-49DC-BD47-72141D1A65BE}" destId="{3B1F4375-C330-46CA-B5BB-868571356EE6}" srcOrd="3" destOrd="0" presId="urn:microsoft.com/office/officeart/2018/2/layout/IconVerticalSolidList"/>
    <dgm:cxn modelId="{A05EB38E-81A0-4B98-97E8-3F370A82AE25}" type="presParOf" srcId="{7C5F016A-EEED-44C3-9F0C-0844281DA4C3}" destId="{02361D0C-709B-4345-B66E-787810C563DF}" srcOrd="3" destOrd="0" presId="urn:microsoft.com/office/officeart/2018/2/layout/IconVerticalSolidList"/>
    <dgm:cxn modelId="{40DC8301-26A3-438C-9020-5C333B8FB074}" type="presParOf" srcId="{7C5F016A-EEED-44C3-9F0C-0844281DA4C3}" destId="{8A3D90B6-BD55-47C4-A0B9-C89583FFD049}" srcOrd="4" destOrd="0" presId="urn:microsoft.com/office/officeart/2018/2/layout/IconVerticalSolidList"/>
    <dgm:cxn modelId="{EB95886A-10BB-4F75-AF5A-5A760F78AA49}" type="presParOf" srcId="{8A3D90B6-BD55-47C4-A0B9-C89583FFD049}" destId="{C7DF887C-73F8-4171-BD56-BD9372F6DE7F}" srcOrd="0" destOrd="0" presId="urn:microsoft.com/office/officeart/2018/2/layout/IconVerticalSolidList"/>
    <dgm:cxn modelId="{6E610E3E-149B-4E39-ADE1-C3C77A8EC4FA}" type="presParOf" srcId="{8A3D90B6-BD55-47C4-A0B9-C89583FFD049}" destId="{546B5F80-E6F2-4F2D-9CC9-514213F8D56F}" srcOrd="1" destOrd="0" presId="urn:microsoft.com/office/officeart/2018/2/layout/IconVerticalSolidList"/>
    <dgm:cxn modelId="{D0907CC5-B084-4C75-837D-CA6CC6F57A4D}" type="presParOf" srcId="{8A3D90B6-BD55-47C4-A0B9-C89583FFD049}" destId="{63B75CCA-42B4-4C77-9382-6136A792EEBE}" srcOrd="2" destOrd="0" presId="urn:microsoft.com/office/officeart/2018/2/layout/IconVerticalSolidList"/>
    <dgm:cxn modelId="{304A13EE-DE22-4643-A0E4-73756BB50FFE}" type="presParOf" srcId="{8A3D90B6-BD55-47C4-A0B9-C89583FFD049}" destId="{25498E88-FC53-42FF-8D59-ED9DCA1B2793}" srcOrd="3" destOrd="0" presId="urn:microsoft.com/office/officeart/2018/2/layout/IconVerticalSolidList"/>
    <dgm:cxn modelId="{675AEFE7-F9AC-4247-8275-3D1A40CA8177}" type="presParOf" srcId="{7C5F016A-EEED-44C3-9F0C-0844281DA4C3}" destId="{4AAAF740-28C2-4BAD-80CA-B61DD0218BEE}" srcOrd="5" destOrd="0" presId="urn:microsoft.com/office/officeart/2018/2/layout/IconVerticalSolidList"/>
    <dgm:cxn modelId="{0C6C17BC-DE9C-4090-B9BC-5915DC024D94}" type="presParOf" srcId="{7C5F016A-EEED-44C3-9F0C-0844281DA4C3}" destId="{E0F12C6C-6B3C-4916-A31B-5755CEBDDABC}" srcOrd="6" destOrd="0" presId="urn:microsoft.com/office/officeart/2018/2/layout/IconVerticalSolidList"/>
    <dgm:cxn modelId="{C6AEDF18-91D9-401F-A81D-F877CE01AFB9}" type="presParOf" srcId="{E0F12C6C-6B3C-4916-A31B-5755CEBDDABC}" destId="{3D505305-1C5D-4221-8528-AE66299275DC}" srcOrd="0" destOrd="0" presId="urn:microsoft.com/office/officeart/2018/2/layout/IconVerticalSolidList"/>
    <dgm:cxn modelId="{C815C379-E75C-487A-9EC1-9D52C7035E94}" type="presParOf" srcId="{E0F12C6C-6B3C-4916-A31B-5755CEBDDABC}" destId="{08908F0B-EE96-476E-B5AD-613A34D40205}" srcOrd="1" destOrd="0" presId="urn:microsoft.com/office/officeart/2018/2/layout/IconVerticalSolidList"/>
    <dgm:cxn modelId="{5BBCC6E8-AD4F-413C-ADE7-3960388D19D0}" type="presParOf" srcId="{E0F12C6C-6B3C-4916-A31B-5755CEBDDABC}" destId="{86DA0C46-7AAC-4C7E-BDA8-915DFD31CA69}" srcOrd="2" destOrd="0" presId="urn:microsoft.com/office/officeart/2018/2/layout/IconVerticalSolidList"/>
    <dgm:cxn modelId="{499DF616-269B-46B0-99CC-00D022E4F8D9}" type="presParOf" srcId="{E0F12C6C-6B3C-4916-A31B-5755CEBDDABC}" destId="{93EA2557-7C6D-4B81-A44F-C98FEA79DCFD}" srcOrd="3" destOrd="0" presId="urn:microsoft.com/office/officeart/2018/2/layout/IconVerticalSolidList"/>
    <dgm:cxn modelId="{70742DF3-88B2-4EF3-916A-F6122CE29032}" type="presParOf" srcId="{7C5F016A-EEED-44C3-9F0C-0844281DA4C3}" destId="{3C5CBCF5-E23B-4234-A538-30801A606FB8}" srcOrd="7" destOrd="0" presId="urn:microsoft.com/office/officeart/2018/2/layout/IconVerticalSolidList"/>
    <dgm:cxn modelId="{53F8CA1B-10DC-4027-9E1A-2EDD65EB67C3}" type="presParOf" srcId="{7C5F016A-EEED-44C3-9F0C-0844281DA4C3}" destId="{DD5BBBA7-5934-4C96-9FCA-C95A9CD6E6DF}" srcOrd="8" destOrd="0" presId="urn:microsoft.com/office/officeart/2018/2/layout/IconVerticalSolidList"/>
    <dgm:cxn modelId="{F688225E-E196-4EFA-944D-F49D2E2873F8}" type="presParOf" srcId="{DD5BBBA7-5934-4C96-9FCA-C95A9CD6E6DF}" destId="{F2CA368B-D5EB-4D46-9C67-EDD12B72B005}" srcOrd="0" destOrd="0" presId="urn:microsoft.com/office/officeart/2018/2/layout/IconVerticalSolidList"/>
    <dgm:cxn modelId="{E24F9688-3BD6-4A09-8048-985C035F7889}" type="presParOf" srcId="{DD5BBBA7-5934-4C96-9FCA-C95A9CD6E6DF}" destId="{F83854A3-31CF-41C6-BAC8-5A06D2F44B62}" srcOrd="1" destOrd="0" presId="urn:microsoft.com/office/officeart/2018/2/layout/IconVerticalSolidList"/>
    <dgm:cxn modelId="{E606E082-F6F0-4D6A-8336-66BBB2C45EBF}" type="presParOf" srcId="{DD5BBBA7-5934-4C96-9FCA-C95A9CD6E6DF}" destId="{F2972246-BE74-4BB6-8E64-56FAC9167C90}" srcOrd="2" destOrd="0" presId="urn:microsoft.com/office/officeart/2018/2/layout/IconVerticalSolidList"/>
    <dgm:cxn modelId="{EAE762A7-2A84-4F9D-ABCE-21A4AF2C15DD}" type="presParOf" srcId="{DD5BBBA7-5934-4C96-9FCA-C95A9CD6E6DF}" destId="{3E457943-C349-4795-8BD2-D379C541976E}" srcOrd="3" destOrd="0" presId="urn:microsoft.com/office/officeart/2018/2/layout/IconVerticalSolidList"/>
    <dgm:cxn modelId="{AE54AE46-8861-4303-9981-996AE3C481BE}" type="presParOf" srcId="{7C5F016A-EEED-44C3-9F0C-0844281DA4C3}" destId="{70F0F5DA-4441-4C2A-AD9B-34DCA21A44B7}" srcOrd="9" destOrd="0" presId="urn:microsoft.com/office/officeart/2018/2/layout/IconVerticalSolidList"/>
    <dgm:cxn modelId="{ADDA7195-E1DE-4728-9555-E1D50CBA66D3}" type="presParOf" srcId="{7C5F016A-EEED-44C3-9F0C-0844281DA4C3}" destId="{A81BC033-39DC-4E89-8784-74CFE8EC8C0A}" srcOrd="10" destOrd="0" presId="urn:microsoft.com/office/officeart/2018/2/layout/IconVerticalSolidList"/>
    <dgm:cxn modelId="{2E40AF4B-6B8B-4025-9B1F-472C344CC6FF}" type="presParOf" srcId="{A81BC033-39DC-4E89-8784-74CFE8EC8C0A}" destId="{34291B91-C128-471D-B660-678872952423}" srcOrd="0" destOrd="0" presId="urn:microsoft.com/office/officeart/2018/2/layout/IconVerticalSolidList"/>
    <dgm:cxn modelId="{1BBFA9CF-5C14-44A1-BC46-1BC8E7A2F519}" type="presParOf" srcId="{A81BC033-39DC-4E89-8784-74CFE8EC8C0A}" destId="{EC632717-2290-4F3C-BF13-5C275291321E}" srcOrd="1" destOrd="0" presId="urn:microsoft.com/office/officeart/2018/2/layout/IconVerticalSolidList"/>
    <dgm:cxn modelId="{FE655F44-CEF3-43FF-8E25-CF6A16955A31}" type="presParOf" srcId="{A81BC033-39DC-4E89-8784-74CFE8EC8C0A}" destId="{384A7DF1-C975-4018-9FA7-E7F4F7740C9B}" srcOrd="2" destOrd="0" presId="urn:microsoft.com/office/officeart/2018/2/layout/IconVerticalSolidList"/>
    <dgm:cxn modelId="{1B1E3D61-4A82-4AE2-A724-A6BDC70E448B}" type="presParOf" srcId="{A81BC033-39DC-4E89-8784-74CFE8EC8C0A}" destId="{34D3AD25-2467-43E7-BF18-37CFC2B4851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FA5C772-3901-4F3F-B3A4-58D5A0C2F260}" type="doc">
      <dgm:prSet loTypeId="urn:microsoft.com/office/officeart/2005/8/layout/vList2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7D48D6D-03E6-499C-AB85-40B6CDAEAFF8}">
      <dgm:prSet/>
      <dgm:spPr/>
      <dgm:t>
        <a:bodyPr/>
        <a:lstStyle/>
        <a:p>
          <a:r>
            <a:rPr lang="en-US"/>
            <a:t>Is synthesized in three steps from the amino acid tyrosine.</a:t>
          </a:r>
        </a:p>
      </dgm:t>
    </dgm:pt>
    <dgm:pt modelId="{4AFD203F-2104-40F3-B292-39621A456DA0}" type="parTrans" cxnId="{F002DD59-63DB-4963-A6D3-77E028B878DC}">
      <dgm:prSet/>
      <dgm:spPr/>
      <dgm:t>
        <a:bodyPr/>
        <a:lstStyle/>
        <a:p>
          <a:endParaRPr lang="en-US"/>
        </a:p>
      </dgm:t>
    </dgm:pt>
    <dgm:pt modelId="{129CE598-94B5-405E-87F7-15FB2DD2D54C}" type="sibTrans" cxnId="{F002DD59-63DB-4963-A6D3-77E028B878DC}">
      <dgm:prSet/>
      <dgm:spPr/>
      <dgm:t>
        <a:bodyPr/>
        <a:lstStyle/>
        <a:p>
          <a:endParaRPr lang="en-US"/>
        </a:p>
      </dgm:t>
    </dgm:pt>
    <dgm:pt modelId="{DA0CFCD5-6C63-41ED-9BFF-D8E13FC1A61D}">
      <dgm:prSet/>
      <dgm:spPr/>
      <dgm:t>
        <a:bodyPr/>
        <a:lstStyle/>
        <a:p>
          <a:r>
            <a:rPr lang="en-US"/>
            <a:t>Associated with reward mechanisms in brain.</a:t>
          </a:r>
        </a:p>
      </dgm:t>
    </dgm:pt>
    <dgm:pt modelId="{56BAF3E2-282B-4345-91A2-16C141DF4D56}" type="parTrans" cxnId="{2B44AE50-5859-4993-A9F2-9A407F6C8CF3}">
      <dgm:prSet/>
      <dgm:spPr/>
      <dgm:t>
        <a:bodyPr/>
        <a:lstStyle/>
        <a:p>
          <a:endParaRPr lang="en-US"/>
        </a:p>
      </dgm:t>
    </dgm:pt>
    <dgm:pt modelId="{70669FA2-FE47-4221-B601-238F1FE6C18B}" type="sibTrans" cxnId="{2B44AE50-5859-4993-A9F2-9A407F6C8CF3}">
      <dgm:prSet/>
      <dgm:spPr/>
      <dgm:t>
        <a:bodyPr/>
        <a:lstStyle/>
        <a:p>
          <a:endParaRPr lang="en-US"/>
        </a:p>
      </dgm:t>
    </dgm:pt>
    <dgm:pt modelId="{C0945C82-AF83-49DB-B8AA-CF17D949AE82}">
      <dgm:prSet/>
      <dgm:spPr/>
      <dgm:t>
        <a:bodyPr/>
        <a:lstStyle/>
        <a:p>
          <a:r>
            <a:rPr lang="en-US"/>
            <a:t>Generally involved in regulatory motor activity, in mood, motivation and attention.</a:t>
          </a:r>
        </a:p>
      </dgm:t>
    </dgm:pt>
    <dgm:pt modelId="{8536BE57-E25E-433A-8ABA-BDC093C86AA7}" type="parTrans" cxnId="{23F81936-94BF-409D-91D7-DB59CC6350EE}">
      <dgm:prSet/>
      <dgm:spPr/>
      <dgm:t>
        <a:bodyPr/>
        <a:lstStyle/>
        <a:p>
          <a:endParaRPr lang="en-US"/>
        </a:p>
      </dgm:t>
    </dgm:pt>
    <dgm:pt modelId="{008F20F0-19A1-4789-AA81-E82CADA047D5}" type="sibTrans" cxnId="{23F81936-94BF-409D-91D7-DB59CC6350EE}">
      <dgm:prSet/>
      <dgm:spPr/>
      <dgm:t>
        <a:bodyPr/>
        <a:lstStyle/>
        <a:p>
          <a:endParaRPr lang="en-US"/>
        </a:p>
      </dgm:t>
    </dgm:pt>
    <dgm:pt modelId="{988AA5D8-7880-4291-A973-2DA39C81C9ED}">
      <dgm:prSet/>
      <dgm:spPr/>
      <dgm:t>
        <a:bodyPr/>
        <a:lstStyle/>
        <a:p>
          <a:r>
            <a:rPr lang="en-US"/>
            <a:t>Schizophrenics have too much dopamine.</a:t>
          </a:r>
        </a:p>
      </dgm:t>
    </dgm:pt>
    <dgm:pt modelId="{FEE8A5A3-1C83-4858-B074-B2B44E8A8E09}" type="parTrans" cxnId="{3B651064-9287-42C8-8A8D-71FAB098C044}">
      <dgm:prSet/>
      <dgm:spPr/>
      <dgm:t>
        <a:bodyPr/>
        <a:lstStyle/>
        <a:p>
          <a:endParaRPr lang="en-US"/>
        </a:p>
      </dgm:t>
    </dgm:pt>
    <dgm:pt modelId="{F4C897E4-CDD0-4153-A95B-B5DBB11B1FF4}" type="sibTrans" cxnId="{3B651064-9287-42C8-8A8D-71FAB098C044}">
      <dgm:prSet/>
      <dgm:spPr/>
      <dgm:t>
        <a:bodyPr/>
        <a:lstStyle/>
        <a:p>
          <a:endParaRPr lang="en-US"/>
        </a:p>
      </dgm:t>
    </dgm:pt>
    <dgm:pt modelId="{A91A4913-1B8B-4ADF-99EF-37E073084B19}">
      <dgm:prSet/>
      <dgm:spPr/>
      <dgm:t>
        <a:bodyPr/>
        <a:lstStyle/>
        <a:p>
          <a:r>
            <a:rPr lang="en-US"/>
            <a:t>Patients with Parkinson's Disease have too little dopamine.</a:t>
          </a:r>
        </a:p>
      </dgm:t>
    </dgm:pt>
    <dgm:pt modelId="{4D263CA9-2D0D-4538-B90E-564C6F5BBB54}" type="parTrans" cxnId="{7379C590-C43D-499F-8BAD-D24CF56F165A}">
      <dgm:prSet/>
      <dgm:spPr/>
      <dgm:t>
        <a:bodyPr/>
        <a:lstStyle/>
        <a:p>
          <a:endParaRPr lang="en-US"/>
        </a:p>
      </dgm:t>
    </dgm:pt>
    <dgm:pt modelId="{50CD41D4-009B-4EFE-BB8A-8CDAD34CC5EC}" type="sibTrans" cxnId="{7379C590-C43D-499F-8BAD-D24CF56F165A}">
      <dgm:prSet/>
      <dgm:spPr/>
      <dgm:t>
        <a:bodyPr/>
        <a:lstStyle/>
        <a:p>
          <a:endParaRPr lang="en-US"/>
        </a:p>
      </dgm:t>
    </dgm:pt>
    <dgm:pt modelId="{D12D8C6B-F3FE-4CAB-8BA6-0796C73B4F55}" type="pres">
      <dgm:prSet presAssocID="{AFA5C772-3901-4F3F-B3A4-58D5A0C2F260}" presName="linear" presStyleCnt="0">
        <dgm:presLayoutVars>
          <dgm:animLvl val="lvl"/>
          <dgm:resizeHandles val="exact"/>
        </dgm:presLayoutVars>
      </dgm:prSet>
      <dgm:spPr/>
    </dgm:pt>
    <dgm:pt modelId="{317C5729-A643-4682-BA30-6DF328FDB9EA}" type="pres">
      <dgm:prSet presAssocID="{27D48D6D-03E6-499C-AB85-40B6CDAEAFF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55AA7B9-445D-476F-A7AD-FB9DE5828D6B}" type="pres">
      <dgm:prSet presAssocID="{129CE598-94B5-405E-87F7-15FB2DD2D54C}" presName="spacer" presStyleCnt="0"/>
      <dgm:spPr/>
    </dgm:pt>
    <dgm:pt modelId="{6646367D-4431-49D5-B333-563F87AB0633}" type="pres">
      <dgm:prSet presAssocID="{DA0CFCD5-6C63-41ED-9BFF-D8E13FC1A61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8C9B39F-D1E1-4220-B498-A8ECAAAB3137}" type="pres">
      <dgm:prSet presAssocID="{70669FA2-FE47-4221-B601-238F1FE6C18B}" presName="spacer" presStyleCnt="0"/>
      <dgm:spPr/>
    </dgm:pt>
    <dgm:pt modelId="{6BA04344-323B-4A66-8EB1-D3A83CD9E600}" type="pres">
      <dgm:prSet presAssocID="{C0945C82-AF83-49DB-B8AA-CF17D949AE8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60CB045-0AB8-457C-BBCC-E50091B56465}" type="pres">
      <dgm:prSet presAssocID="{008F20F0-19A1-4789-AA81-E82CADA047D5}" presName="spacer" presStyleCnt="0"/>
      <dgm:spPr/>
    </dgm:pt>
    <dgm:pt modelId="{8B5DD791-599B-42B5-8B18-FB55951F8DCB}" type="pres">
      <dgm:prSet presAssocID="{988AA5D8-7880-4291-A973-2DA39C81C9E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F80A2DE-96B3-42C4-A7AE-02A4E9AEA1D1}" type="pres">
      <dgm:prSet presAssocID="{F4C897E4-CDD0-4153-A95B-B5DBB11B1FF4}" presName="spacer" presStyleCnt="0"/>
      <dgm:spPr/>
    </dgm:pt>
    <dgm:pt modelId="{0B651161-AE27-4B7A-9810-F83DE79C7794}" type="pres">
      <dgm:prSet presAssocID="{A91A4913-1B8B-4ADF-99EF-37E073084B19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DC76D15-CAC7-4F37-B6C3-13CB1F3E604D}" type="presOf" srcId="{DA0CFCD5-6C63-41ED-9BFF-D8E13FC1A61D}" destId="{6646367D-4431-49D5-B333-563F87AB0633}" srcOrd="0" destOrd="0" presId="urn:microsoft.com/office/officeart/2005/8/layout/vList2"/>
    <dgm:cxn modelId="{9B2B1D28-BCB6-48ED-96BC-A367B4362212}" type="presOf" srcId="{AFA5C772-3901-4F3F-B3A4-58D5A0C2F260}" destId="{D12D8C6B-F3FE-4CAB-8BA6-0796C73B4F55}" srcOrd="0" destOrd="0" presId="urn:microsoft.com/office/officeart/2005/8/layout/vList2"/>
    <dgm:cxn modelId="{23F81936-94BF-409D-91D7-DB59CC6350EE}" srcId="{AFA5C772-3901-4F3F-B3A4-58D5A0C2F260}" destId="{C0945C82-AF83-49DB-B8AA-CF17D949AE82}" srcOrd="2" destOrd="0" parTransId="{8536BE57-E25E-433A-8ABA-BDC093C86AA7}" sibTransId="{008F20F0-19A1-4789-AA81-E82CADA047D5}"/>
    <dgm:cxn modelId="{462D0C42-5126-4BFF-B7FF-A06DCF928F09}" type="presOf" srcId="{A91A4913-1B8B-4ADF-99EF-37E073084B19}" destId="{0B651161-AE27-4B7A-9810-F83DE79C7794}" srcOrd="0" destOrd="0" presId="urn:microsoft.com/office/officeart/2005/8/layout/vList2"/>
    <dgm:cxn modelId="{3B651064-9287-42C8-8A8D-71FAB098C044}" srcId="{AFA5C772-3901-4F3F-B3A4-58D5A0C2F260}" destId="{988AA5D8-7880-4291-A973-2DA39C81C9ED}" srcOrd="3" destOrd="0" parTransId="{FEE8A5A3-1C83-4858-B074-B2B44E8A8E09}" sibTransId="{F4C897E4-CDD0-4153-A95B-B5DBB11B1FF4}"/>
    <dgm:cxn modelId="{2B44AE50-5859-4993-A9F2-9A407F6C8CF3}" srcId="{AFA5C772-3901-4F3F-B3A4-58D5A0C2F260}" destId="{DA0CFCD5-6C63-41ED-9BFF-D8E13FC1A61D}" srcOrd="1" destOrd="0" parTransId="{56BAF3E2-282B-4345-91A2-16C141DF4D56}" sibTransId="{70669FA2-FE47-4221-B601-238F1FE6C18B}"/>
    <dgm:cxn modelId="{F002DD59-63DB-4963-A6D3-77E028B878DC}" srcId="{AFA5C772-3901-4F3F-B3A4-58D5A0C2F260}" destId="{27D48D6D-03E6-499C-AB85-40B6CDAEAFF8}" srcOrd="0" destOrd="0" parTransId="{4AFD203F-2104-40F3-B292-39621A456DA0}" sibTransId="{129CE598-94B5-405E-87F7-15FB2DD2D54C}"/>
    <dgm:cxn modelId="{A4F3828E-C5C6-426F-8BBF-BB61115B50EC}" type="presOf" srcId="{27D48D6D-03E6-499C-AB85-40B6CDAEAFF8}" destId="{317C5729-A643-4682-BA30-6DF328FDB9EA}" srcOrd="0" destOrd="0" presId="urn:microsoft.com/office/officeart/2005/8/layout/vList2"/>
    <dgm:cxn modelId="{7379C590-C43D-499F-8BAD-D24CF56F165A}" srcId="{AFA5C772-3901-4F3F-B3A4-58D5A0C2F260}" destId="{A91A4913-1B8B-4ADF-99EF-37E073084B19}" srcOrd="4" destOrd="0" parTransId="{4D263CA9-2D0D-4538-B90E-564C6F5BBB54}" sibTransId="{50CD41D4-009B-4EFE-BB8A-8CDAD34CC5EC}"/>
    <dgm:cxn modelId="{6F5845CF-91BA-4035-9F40-C3DE2FAAF996}" type="presOf" srcId="{C0945C82-AF83-49DB-B8AA-CF17D949AE82}" destId="{6BA04344-323B-4A66-8EB1-D3A83CD9E600}" srcOrd="0" destOrd="0" presId="urn:microsoft.com/office/officeart/2005/8/layout/vList2"/>
    <dgm:cxn modelId="{C569F6DF-2AC2-4675-AD3F-ED7EAAAA357B}" type="presOf" srcId="{988AA5D8-7880-4291-A973-2DA39C81C9ED}" destId="{8B5DD791-599B-42B5-8B18-FB55951F8DCB}" srcOrd="0" destOrd="0" presId="urn:microsoft.com/office/officeart/2005/8/layout/vList2"/>
    <dgm:cxn modelId="{D68D5AFB-1D8E-42E6-BD44-570B9912BA59}" type="presParOf" srcId="{D12D8C6B-F3FE-4CAB-8BA6-0796C73B4F55}" destId="{317C5729-A643-4682-BA30-6DF328FDB9EA}" srcOrd="0" destOrd="0" presId="urn:microsoft.com/office/officeart/2005/8/layout/vList2"/>
    <dgm:cxn modelId="{FDF2C2CD-58CD-4682-A0EB-B42E970E57B1}" type="presParOf" srcId="{D12D8C6B-F3FE-4CAB-8BA6-0796C73B4F55}" destId="{B55AA7B9-445D-476F-A7AD-FB9DE5828D6B}" srcOrd="1" destOrd="0" presId="urn:microsoft.com/office/officeart/2005/8/layout/vList2"/>
    <dgm:cxn modelId="{D797C916-241E-4E69-BC6F-EC4F4F279BEC}" type="presParOf" srcId="{D12D8C6B-F3FE-4CAB-8BA6-0796C73B4F55}" destId="{6646367D-4431-49D5-B333-563F87AB0633}" srcOrd="2" destOrd="0" presId="urn:microsoft.com/office/officeart/2005/8/layout/vList2"/>
    <dgm:cxn modelId="{D01E4AE9-45A9-41AC-A5D4-E723C0D5CE6F}" type="presParOf" srcId="{D12D8C6B-F3FE-4CAB-8BA6-0796C73B4F55}" destId="{D8C9B39F-D1E1-4220-B498-A8ECAAAB3137}" srcOrd="3" destOrd="0" presId="urn:microsoft.com/office/officeart/2005/8/layout/vList2"/>
    <dgm:cxn modelId="{0FC4FAF7-57B3-44C3-9616-5A695ABF466E}" type="presParOf" srcId="{D12D8C6B-F3FE-4CAB-8BA6-0796C73B4F55}" destId="{6BA04344-323B-4A66-8EB1-D3A83CD9E600}" srcOrd="4" destOrd="0" presId="urn:microsoft.com/office/officeart/2005/8/layout/vList2"/>
    <dgm:cxn modelId="{1ED9B1B0-A289-4C40-90A7-11B3645737E0}" type="presParOf" srcId="{D12D8C6B-F3FE-4CAB-8BA6-0796C73B4F55}" destId="{060CB045-0AB8-457C-BBCC-E50091B56465}" srcOrd="5" destOrd="0" presId="urn:microsoft.com/office/officeart/2005/8/layout/vList2"/>
    <dgm:cxn modelId="{79A422A2-D3E9-411D-BF67-D1037423D4C9}" type="presParOf" srcId="{D12D8C6B-F3FE-4CAB-8BA6-0796C73B4F55}" destId="{8B5DD791-599B-42B5-8B18-FB55951F8DCB}" srcOrd="6" destOrd="0" presId="urn:microsoft.com/office/officeart/2005/8/layout/vList2"/>
    <dgm:cxn modelId="{E5CC88D2-96A0-4314-A0B2-2EDE04E0DFA6}" type="presParOf" srcId="{D12D8C6B-F3FE-4CAB-8BA6-0796C73B4F55}" destId="{4F80A2DE-96B3-42C4-A7AE-02A4E9AEA1D1}" srcOrd="7" destOrd="0" presId="urn:microsoft.com/office/officeart/2005/8/layout/vList2"/>
    <dgm:cxn modelId="{1E2879AB-E72E-49C4-8BC9-93B054D8BCE3}" type="presParOf" srcId="{D12D8C6B-F3FE-4CAB-8BA6-0796C73B4F55}" destId="{0B651161-AE27-4B7A-9810-F83DE79C779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83B2BA8-E070-402E-A0E9-E3F07E07972F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9D0BABC-2AD4-4B05-8E63-C2F49CE1F103}">
      <dgm:prSet/>
      <dgm:spPr/>
      <dgm:t>
        <a:bodyPr/>
        <a:lstStyle/>
        <a:p>
          <a:r>
            <a:rPr lang="en-US"/>
            <a:t>Synthesized directly from dopamine.  Direct precursor to epinepherine.</a:t>
          </a:r>
        </a:p>
      </dgm:t>
    </dgm:pt>
    <dgm:pt modelId="{FB0BE414-287A-4041-B954-7343F0A8EDD4}" type="parTrans" cxnId="{AAC2C4E2-D388-4C49-8801-51DE7001F05A}">
      <dgm:prSet/>
      <dgm:spPr/>
      <dgm:t>
        <a:bodyPr/>
        <a:lstStyle/>
        <a:p>
          <a:endParaRPr lang="en-US"/>
        </a:p>
      </dgm:t>
    </dgm:pt>
    <dgm:pt modelId="{0BBFDD0F-0A11-45AB-9DCD-1D93574B9295}" type="sibTrans" cxnId="{AAC2C4E2-D388-4C49-8801-51DE7001F05A}">
      <dgm:prSet/>
      <dgm:spPr/>
      <dgm:t>
        <a:bodyPr/>
        <a:lstStyle/>
        <a:p>
          <a:endParaRPr lang="en-US"/>
        </a:p>
      </dgm:t>
    </dgm:pt>
    <dgm:pt modelId="{CAECEDC8-4AD4-485E-AADB-BB9B3E551858}">
      <dgm:prSet/>
      <dgm:spPr/>
      <dgm:t>
        <a:bodyPr/>
        <a:lstStyle/>
        <a:p>
          <a:r>
            <a:rPr lang="en-US"/>
            <a:t>It is synthesized in four steps from tyrosine.</a:t>
          </a:r>
        </a:p>
      </dgm:t>
    </dgm:pt>
    <dgm:pt modelId="{3F653DBF-56E8-4F4E-A539-5C79FC6D8757}" type="parTrans" cxnId="{16D9D583-8B19-4C0B-B797-82FB20AE47DD}">
      <dgm:prSet/>
      <dgm:spPr/>
      <dgm:t>
        <a:bodyPr/>
        <a:lstStyle/>
        <a:p>
          <a:endParaRPr lang="en-US"/>
        </a:p>
      </dgm:t>
    </dgm:pt>
    <dgm:pt modelId="{A8A70057-6BDD-4B0E-A2A6-38D1E9BB56BB}" type="sibTrans" cxnId="{16D9D583-8B19-4C0B-B797-82FB20AE47DD}">
      <dgm:prSet/>
      <dgm:spPr/>
      <dgm:t>
        <a:bodyPr/>
        <a:lstStyle/>
        <a:p>
          <a:endParaRPr lang="en-US"/>
        </a:p>
      </dgm:t>
    </dgm:pt>
    <dgm:pt modelId="{1E5C743D-A46F-4029-945D-C29A979638A4}">
      <dgm:prSet/>
      <dgm:spPr/>
      <dgm:t>
        <a:bodyPr/>
        <a:lstStyle/>
        <a:p>
          <a:r>
            <a:rPr lang="en-US"/>
            <a:t>Synthesized within vesicles. </a:t>
          </a:r>
        </a:p>
      </dgm:t>
    </dgm:pt>
    <dgm:pt modelId="{F15A652C-4338-4429-82B7-4278F453DEA8}" type="parTrans" cxnId="{F3EBF766-E86E-42CB-8AB6-555D6061BE3D}">
      <dgm:prSet/>
      <dgm:spPr/>
      <dgm:t>
        <a:bodyPr/>
        <a:lstStyle/>
        <a:p>
          <a:endParaRPr lang="en-US"/>
        </a:p>
      </dgm:t>
    </dgm:pt>
    <dgm:pt modelId="{E1017506-D265-4833-A521-535551ECB593}" type="sibTrans" cxnId="{F3EBF766-E86E-42CB-8AB6-555D6061BE3D}">
      <dgm:prSet/>
      <dgm:spPr/>
      <dgm:t>
        <a:bodyPr/>
        <a:lstStyle/>
        <a:p>
          <a:endParaRPr lang="en-US"/>
        </a:p>
      </dgm:t>
    </dgm:pt>
    <dgm:pt modelId="{B52BF8A5-FBE4-449E-B6B4-5D76E87ACD13}">
      <dgm:prSet/>
      <dgm:spPr/>
      <dgm:t>
        <a:bodyPr/>
        <a:lstStyle/>
        <a:p>
          <a:r>
            <a:rPr lang="en-US"/>
            <a:t>Norepinephrine is strongly associated with bringing our nervous systems into "high alert."</a:t>
          </a:r>
        </a:p>
      </dgm:t>
    </dgm:pt>
    <dgm:pt modelId="{E56538B5-2692-4F6C-8596-A4CDB96907B2}" type="parTrans" cxnId="{F53CE7BA-294F-4F19-8F12-A4ACA4352A76}">
      <dgm:prSet/>
      <dgm:spPr/>
      <dgm:t>
        <a:bodyPr/>
        <a:lstStyle/>
        <a:p>
          <a:endParaRPr lang="en-US"/>
        </a:p>
      </dgm:t>
    </dgm:pt>
    <dgm:pt modelId="{698B70C0-80C8-43BA-A94E-F3655D7E4C9C}" type="sibTrans" cxnId="{F53CE7BA-294F-4F19-8F12-A4ACA4352A76}">
      <dgm:prSet/>
      <dgm:spPr/>
      <dgm:t>
        <a:bodyPr/>
        <a:lstStyle/>
        <a:p>
          <a:endParaRPr lang="en-US"/>
        </a:p>
      </dgm:t>
    </dgm:pt>
    <dgm:pt modelId="{DAB6BAF9-B58B-4929-9FFF-C0605F970C3E}">
      <dgm:prSet/>
      <dgm:spPr/>
      <dgm:t>
        <a:bodyPr/>
        <a:lstStyle/>
        <a:p>
          <a:r>
            <a:rPr lang="en-US"/>
            <a:t>It increases our heart rate and our blood pressure.  It is also important for forming memories.</a:t>
          </a:r>
        </a:p>
      </dgm:t>
    </dgm:pt>
    <dgm:pt modelId="{480482A8-7FF3-4D56-BEC3-DF7A4E0EF446}" type="parTrans" cxnId="{244E8A20-42F7-499E-A5E0-FCD03C4B9E01}">
      <dgm:prSet/>
      <dgm:spPr/>
      <dgm:t>
        <a:bodyPr/>
        <a:lstStyle/>
        <a:p>
          <a:endParaRPr lang="en-US"/>
        </a:p>
      </dgm:t>
    </dgm:pt>
    <dgm:pt modelId="{44217A07-CE6E-4DE0-858E-EF1B25359E0D}" type="sibTrans" cxnId="{244E8A20-42F7-499E-A5E0-FCD03C4B9E01}">
      <dgm:prSet/>
      <dgm:spPr/>
      <dgm:t>
        <a:bodyPr/>
        <a:lstStyle/>
        <a:p>
          <a:endParaRPr lang="en-US"/>
        </a:p>
      </dgm:t>
    </dgm:pt>
    <dgm:pt modelId="{890B8681-B477-4881-98CD-067CE8CA28D9}" type="pres">
      <dgm:prSet presAssocID="{C83B2BA8-E070-402E-A0E9-E3F07E07972F}" presName="linear" presStyleCnt="0">
        <dgm:presLayoutVars>
          <dgm:animLvl val="lvl"/>
          <dgm:resizeHandles val="exact"/>
        </dgm:presLayoutVars>
      </dgm:prSet>
      <dgm:spPr/>
    </dgm:pt>
    <dgm:pt modelId="{63F375F6-EA5F-49A6-8472-885E7E749CE8}" type="pres">
      <dgm:prSet presAssocID="{49D0BABC-2AD4-4B05-8E63-C2F49CE1F10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C88592C-3FFE-4F6F-B628-3DC20F872B47}" type="pres">
      <dgm:prSet presAssocID="{0BBFDD0F-0A11-45AB-9DCD-1D93574B9295}" presName="spacer" presStyleCnt="0"/>
      <dgm:spPr/>
    </dgm:pt>
    <dgm:pt modelId="{1951B61D-EB63-4539-BCF2-E1C226A0B6D2}" type="pres">
      <dgm:prSet presAssocID="{CAECEDC8-4AD4-485E-AADB-BB9B3E55185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3B44EC5-6113-4CBC-A1BB-809DD5003B93}" type="pres">
      <dgm:prSet presAssocID="{A8A70057-6BDD-4B0E-A2A6-38D1E9BB56BB}" presName="spacer" presStyleCnt="0"/>
      <dgm:spPr/>
    </dgm:pt>
    <dgm:pt modelId="{0BCFF58B-BACF-4013-82D5-F9A325E8397E}" type="pres">
      <dgm:prSet presAssocID="{1E5C743D-A46F-4029-945D-C29A979638A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6C58DD6-98EC-4B59-92BC-CAE41BAB5BA3}" type="pres">
      <dgm:prSet presAssocID="{E1017506-D265-4833-A521-535551ECB593}" presName="spacer" presStyleCnt="0"/>
      <dgm:spPr/>
    </dgm:pt>
    <dgm:pt modelId="{0E01DFFE-2F3B-46D9-8CA3-2B7ED79F0B88}" type="pres">
      <dgm:prSet presAssocID="{B52BF8A5-FBE4-449E-B6B4-5D76E87ACD13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75F6696-915C-4C8A-A220-2358751D45A5}" type="pres">
      <dgm:prSet presAssocID="{698B70C0-80C8-43BA-A94E-F3655D7E4C9C}" presName="spacer" presStyleCnt="0"/>
      <dgm:spPr/>
    </dgm:pt>
    <dgm:pt modelId="{31C7CBF8-1C22-4121-9BD8-A31F54A68DEF}" type="pres">
      <dgm:prSet presAssocID="{DAB6BAF9-B58B-4929-9FFF-C0605F970C3E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9423200-8DCF-4C98-9679-B5E7E17CA930}" type="presOf" srcId="{B52BF8A5-FBE4-449E-B6B4-5D76E87ACD13}" destId="{0E01DFFE-2F3B-46D9-8CA3-2B7ED79F0B88}" srcOrd="0" destOrd="0" presId="urn:microsoft.com/office/officeart/2005/8/layout/vList2"/>
    <dgm:cxn modelId="{222E701E-828D-4729-ADF3-31F021CEC0C4}" type="presOf" srcId="{1E5C743D-A46F-4029-945D-C29A979638A4}" destId="{0BCFF58B-BACF-4013-82D5-F9A325E8397E}" srcOrd="0" destOrd="0" presId="urn:microsoft.com/office/officeart/2005/8/layout/vList2"/>
    <dgm:cxn modelId="{244E8A20-42F7-499E-A5E0-FCD03C4B9E01}" srcId="{C83B2BA8-E070-402E-A0E9-E3F07E07972F}" destId="{DAB6BAF9-B58B-4929-9FFF-C0605F970C3E}" srcOrd="4" destOrd="0" parTransId="{480482A8-7FF3-4D56-BEC3-DF7A4E0EF446}" sibTransId="{44217A07-CE6E-4DE0-858E-EF1B25359E0D}"/>
    <dgm:cxn modelId="{C29A0E43-8F10-416C-8B6F-38D2076E1AF9}" type="presOf" srcId="{49D0BABC-2AD4-4B05-8E63-C2F49CE1F103}" destId="{63F375F6-EA5F-49A6-8472-885E7E749CE8}" srcOrd="0" destOrd="0" presId="urn:microsoft.com/office/officeart/2005/8/layout/vList2"/>
    <dgm:cxn modelId="{F3EBF766-E86E-42CB-8AB6-555D6061BE3D}" srcId="{C83B2BA8-E070-402E-A0E9-E3F07E07972F}" destId="{1E5C743D-A46F-4029-945D-C29A979638A4}" srcOrd="2" destOrd="0" parTransId="{F15A652C-4338-4429-82B7-4278F453DEA8}" sibTransId="{E1017506-D265-4833-A521-535551ECB593}"/>
    <dgm:cxn modelId="{16D9D583-8B19-4C0B-B797-82FB20AE47DD}" srcId="{C83B2BA8-E070-402E-A0E9-E3F07E07972F}" destId="{CAECEDC8-4AD4-485E-AADB-BB9B3E551858}" srcOrd="1" destOrd="0" parTransId="{3F653DBF-56E8-4F4E-A539-5C79FC6D8757}" sibTransId="{A8A70057-6BDD-4B0E-A2A6-38D1E9BB56BB}"/>
    <dgm:cxn modelId="{910D3584-C185-4186-A023-63631F34F0AB}" type="presOf" srcId="{DAB6BAF9-B58B-4929-9FFF-C0605F970C3E}" destId="{31C7CBF8-1C22-4121-9BD8-A31F54A68DEF}" srcOrd="0" destOrd="0" presId="urn:microsoft.com/office/officeart/2005/8/layout/vList2"/>
    <dgm:cxn modelId="{9C41A290-33D3-4803-AC48-5B2EAECF6795}" type="presOf" srcId="{CAECEDC8-4AD4-485E-AADB-BB9B3E551858}" destId="{1951B61D-EB63-4539-BCF2-E1C226A0B6D2}" srcOrd="0" destOrd="0" presId="urn:microsoft.com/office/officeart/2005/8/layout/vList2"/>
    <dgm:cxn modelId="{573A069C-0877-4C5B-A566-14E7DFF2BC0F}" type="presOf" srcId="{C83B2BA8-E070-402E-A0E9-E3F07E07972F}" destId="{890B8681-B477-4881-98CD-067CE8CA28D9}" srcOrd="0" destOrd="0" presId="urn:microsoft.com/office/officeart/2005/8/layout/vList2"/>
    <dgm:cxn modelId="{F53CE7BA-294F-4F19-8F12-A4ACA4352A76}" srcId="{C83B2BA8-E070-402E-A0E9-E3F07E07972F}" destId="{B52BF8A5-FBE4-449E-B6B4-5D76E87ACD13}" srcOrd="3" destOrd="0" parTransId="{E56538B5-2692-4F6C-8596-A4CDB96907B2}" sibTransId="{698B70C0-80C8-43BA-A94E-F3655D7E4C9C}"/>
    <dgm:cxn modelId="{AAC2C4E2-D388-4C49-8801-51DE7001F05A}" srcId="{C83B2BA8-E070-402E-A0E9-E3F07E07972F}" destId="{49D0BABC-2AD4-4B05-8E63-C2F49CE1F103}" srcOrd="0" destOrd="0" parTransId="{FB0BE414-287A-4041-B954-7343F0A8EDD4}" sibTransId="{0BBFDD0F-0A11-45AB-9DCD-1D93574B9295}"/>
    <dgm:cxn modelId="{407DE6A0-7599-489E-89C0-244E9887F776}" type="presParOf" srcId="{890B8681-B477-4881-98CD-067CE8CA28D9}" destId="{63F375F6-EA5F-49A6-8472-885E7E749CE8}" srcOrd="0" destOrd="0" presId="urn:microsoft.com/office/officeart/2005/8/layout/vList2"/>
    <dgm:cxn modelId="{1E99690E-43B8-4FA3-B2D2-EAE36A158C94}" type="presParOf" srcId="{890B8681-B477-4881-98CD-067CE8CA28D9}" destId="{4C88592C-3FFE-4F6F-B628-3DC20F872B47}" srcOrd="1" destOrd="0" presId="urn:microsoft.com/office/officeart/2005/8/layout/vList2"/>
    <dgm:cxn modelId="{71C39AB2-BFB5-4536-AE44-D981AB55E2D3}" type="presParOf" srcId="{890B8681-B477-4881-98CD-067CE8CA28D9}" destId="{1951B61D-EB63-4539-BCF2-E1C226A0B6D2}" srcOrd="2" destOrd="0" presId="urn:microsoft.com/office/officeart/2005/8/layout/vList2"/>
    <dgm:cxn modelId="{C280C418-CDE6-4E5F-B898-9E7F6895B6D6}" type="presParOf" srcId="{890B8681-B477-4881-98CD-067CE8CA28D9}" destId="{83B44EC5-6113-4CBC-A1BB-809DD5003B93}" srcOrd="3" destOrd="0" presId="urn:microsoft.com/office/officeart/2005/8/layout/vList2"/>
    <dgm:cxn modelId="{34027EB4-2447-445A-BCCD-B0968953E4FA}" type="presParOf" srcId="{890B8681-B477-4881-98CD-067CE8CA28D9}" destId="{0BCFF58B-BACF-4013-82D5-F9A325E8397E}" srcOrd="4" destOrd="0" presId="urn:microsoft.com/office/officeart/2005/8/layout/vList2"/>
    <dgm:cxn modelId="{E78F8A76-E109-4D1C-BA36-E83F850E0CAF}" type="presParOf" srcId="{890B8681-B477-4881-98CD-067CE8CA28D9}" destId="{06C58DD6-98EC-4B59-92BC-CAE41BAB5BA3}" srcOrd="5" destOrd="0" presId="urn:microsoft.com/office/officeart/2005/8/layout/vList2"/>
    <dgm:cxn modelId="{37E20338-A286-44A2-87D2-FF3FB6DF26B8}" type="presParOf" srcId="{890B8681-B477-4881-98CD-067CE8CA28D9}" destId="{0E01DFFE-2F3B-46D9-8CA3-2B7ED79F0B88}" srcOrd="6" destOrd="0" presId="urn:microsoft.com/office/officeart/2005/8/layout/vList2"/>
    <dgm:cxn modelId="{A95DCF35-AC62-4B90-9116-4BFF6413073A}" type="presParOf" srcId="{890B8681-B477-4881-98CD-067CE8CA28D9}" destId="{175F6696-915C-4C8A-A220-2358751D45A5}" srcOrd="7" destOrd="0" presId="urn:microsoft.com/office/officeart/2005/8/layout/vList2"/>
    <dgm:cxn modelId="{97D6C17C-1410-4511-9AC0-CDE48A2B888B}" type="presParOf" srcId="{890B8681-B477-4881-98CD-067CE8CA28D9}" destId="{31C7CBF8-1C22-4121-9BD8-A31F54A68DE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50C3BF0-5832-4217-B961-18A79B3D49FF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020AE53-054B-4E29-8C84-CC1F9C7C197E}">
      <dgm:prSet/>
      <dgm:spPr/>
      <dgm:t>
        <a:bodyPr/>
        <a:lstStyle/>
        <a:p>
          <a:r>
            <a:rPr lang="en-US"/>
            <a:t>It is an amino acid</a:t>
          </a:r>
        </a:p>
      </dgm:t>
    </dgm:pt>
    <dgm:pt modelId="{A6684595-4D9F-40CE-917C-778038625148}" type="parTrans" cxnId="{F505BAE4-09AA-45E9-9881-CBBD2F477155}">
      <dgm:prSet/>
      <dgm:spPr/>
      <dgm:t>
        <a:bodyPr/>
        <a:lstStyle/>
        <a:p>
          <a:endParaRPr lang="en-US"/>
        </a:p>
      </dgm:t>
    </dgm:pt>
    <dgm:pt modelId="{4BBF953D-1D64-43E8-99A0-2C52651547EC}" type="sibTrans" cxnId="{F505BAE4-09AA-45E9-9881-CBBD2F477155}">
      <dgm:prSet/>
      <dgm:spPr/>
      <dgm:t>
        <a:bodyPr/>
        <a:lstStyle/>
        <a:p>
          <a:endParaRPr lang="en-US"/>
        </a:p>
      </dgm:t>
    </dgm:pt>
    <dgm:pt modelId="{2D3AD25C-6FDC-41A4-A76B-73C606DA1CEE}">
      <dgm:prSet/>
      <dgm:spPr/>
      <dgm:t>
        <a:bodyPr/>
        <a:lstStyle/>
        <a:p>
          <a:r>
            <a:rPr lang="en-US"/>
            <a:t>It the most commonly found excitatory neurotransmitter in the brain.</a:t>
          </a:r>
        </a:p>
      </dgm:t>
    </dgm:pt>
    <dgm:pt modelId="{0A442070-8558-4710-85FB-2FF829170FC5}" type="parTrans" cxnId="{A46C2BDE-3175-4EF2-BFA7-34138B580191}">
      <dgm:prSet/>
      <dgm:spPr/>
      <dgm:t>
        <a:bodyPr/>
        <a:lstStyle/>
        <a:p>
          <a:endParaRPr lang="en-US"/>
        </a:p>
      </dgm:t>
    </dgm:pt>
    <dgm:pt modelId="{1AF1E25A-8910-49C6-BC7E-10F1FD36250C}" type="sibTrans" cxnId="{A46C2BDE-3175-4EF2-BFA7-34138B580191}">
      <dgm:prSet/>
      <dgm:spPr/>
      <dgm:t>
        <a:bodyPr/>
        <a:lstStyle/>
        <a:p>
          <a:endParaRPr lang="en-US"/>
        </a:p>
      </dgm:t>
    </dgm:pt>
    <dgm:pt modelId="{C25C4D6E-E7E1-4CAF-A79E-6F13D931FE0F}">
      <dgm:prSet/>
      <dgm:spPr/>
      <dgm:t>
        <a:bodyPr/>
        <a:lstStyle/>
        <a:p>
          <a:r>
            <a:rPr lang="en-US"/>
            <a:t>It is involved in most aspects of normal brain function including cognition, memory and learning. </a:t>
          </a:r>
        </a:p>
      </dgm:t>
    </dgm:pt>
    <dgm:pt modelId="{2EF56CF1-EA0D-4AAF-8040-588F4F12D12A}" type="parTrans" cxnId="{C4350A87-A191-43E1-9870-F14E5CF58D92}">
      <dgm:prSet/>
      <dgm:spPr/>
      <dgm:t>
        <a:bodyPr/>
        <a:lstStyle/>
        <a:p>
          <a:endParaRPr lang="en-US"/>
        </a:p>
      </dgm:t>
    </dgm:pt>
    <dgm:pt modelId="{C4006D17-4318-4E9B-925B-3D550B74888E}" type="sibTrans" cxnId="{C4350A87-A191-43E1-9870-F14E5CF58D92}">
      <dgm:prSet/>
      <dgm:spPr/>
      <dgm:t>
        <a:bodyPr/>
        <a:lstStyle/>
        <a:p>
          <a:endParaRPr lang="en-US"/>
        </a:p>
      </dgm:t>
    </dgm:pt>
    <dgm:pt modelId="{771191EC-490B-4241-A0D7-347458974AA6}">
      <dgm:prSet/>
      <dgm:spPr/>
      <dgm:t>
        <a:bodyPr/>
        <a:lstStyle/>
        <a:p>
          <a:r>
            <a:rPr lang="en-US"/>
            <a:t>Glutamate is formed  from α–ketoglutarate, an intermediate of Kreb’s cycle ( the formation of ATP and energy) </a:t>
          </a:r>
        </a:p>
      </dgm:t>
    </dgm:pt>
    <dgm:pt modelId="{30032341-BF68-411E-ADCA-1377B808CDC7}" type="parTrans" cxnId="{91F7318A-3157-4091-A5BD-4F2FE5EEB18C}">
      <dgm:prSet/>
      <dgm:spPr/>
      <dgm:t>
        <a:bodyPr/>
        <a:lstStyle/>
        <a:p>
          <a:endParaRPr lang="en-US"/>
        </a:p>
      </dgm:t>
    </dgm:pt>
    <dgm:pt modelId="{0D0918F9-70D5-423C-8DA2-DB2E37DCDA65}" type="sibTrans" cxnId="{91F7318A-3157-4091-A5BD-4F2FE5EEB18C}">
      <dgm:prSet/>
      <dgm:spPr/>
      <dgm:t>
        <a:bodyPr/>
        <a:lstStyle/>
        <a:p>
          <a:endParaRPr lang="en-US"/>
        </a:p>
      </dgm:t>
    </dgm:pt>
    <dgm:pt modelId="{42179F1E-DBA7-41B4-A969-6FE5AC2A7E8D}" type="pres">
      <dgm:prSet presAssocID="{150C3BF0-5832-4217-B961-18A79B3D49FF}" presName="linear" presStyleCnt="0">
        <dgm:presLayoutVars>
          <dgm:animLvl val="lvl"/>
          <dgm:resizeHandles val="exact"/>
        </dgm:presLayoutVars>
      </dgm:prSet>
      <dgm:spPr/>
    </dgm:pt>
    <dgm:pt modelId="{4AA60AED-824B-4D0B-9DB3-19D07209AB12}" type="pres">
      <dgm:prSet presAssocID="{F020AE53-054B-4E29-8C84-CC1F9C7C197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1B00334-E234-4548-A477-9F2A133F6B3A}" type="pres">
      <dgm:prSet presAssocID="{4BBF953D-1D64-43E8-99A0-2C52651547EC}" presName="spacer" presStyleCnt="0"/>
      <dgm:spPr/>
    </dgm:pt>
    <dgm:pt modelId="{D1B0B596-612F-441B-AE7E-74884A064A63}" type="pres">
      <dgm:prSet presAssocID="{2D3AD25C-6FDC-41A4-A76B-73C606DA1CE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CE8A7D4-CCBA-4F85-A506-52B67B5C8752}" type="pres">
      <dgm:prSet presAssocID="{1AF1E25A-8910-49C6-BC7E-10F1FD36250C}" presName="spacer" presStyleCnt="0"/>
      <dgm:spPr/>
    </dgm:pt>
    <dgm:pt modelId="{E8EAB310-648D-4CE6-B2D3-3B484A5FBDF5}" type="pres">
      <dgm:prSet presAssocID="{C25C4D6E-E7E1-4CAF-A79E-6F13D931FE0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E8A99E5-1F14-49B9-B5D3-35B9272255E3}" type="pres">
      <dgm:prSet presAssocID="{C4006D17-4318-4E9B-925B-3D550B74888E}" presName="spacer" presStyleCnt="0"/>
      <dgm:spPr/>
    </dgm:pt>
    <dgm:pt modelId="{FFCBA428-F242-4A78-B416-D309B767BA64}" type="pres">
      <dgm:prSet presAssocID="{771191EC-490B-4241-A0D7-347458974AA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C910B34-2A8C-4865-ADE8-FD1ECC0E16D2}" type="presOf" srcId="{150C3BF0-5832-4217-B961-18A79B3D49FF}" destId="{42179F1E-DBA7-41B4-A969-6FE5AC2A7E8D}" srcOrd="0" destOrd="0" presId="urn:microsoft.com/office/officeart/2005/8/layout/vList2"/>
    <dgm:cxn modelId="{B2198F45-C63B-485F-B35D-DB8C18140820}" type="presOf" srcId="{2D3AD25C-6FDC-41A4-A76B-73C606DA1CEE}" destId="{D1B0B596-612F-441B-AE7E-74884A064A63}" srcOrd="0" destOrd="0" presId="urn:microsoft.com/office/officeart/2005/8/layout/vList2"/>
    <dgm:cxn modelId="{C4350A87-A191-43E1-9870-F14E5CF58D92}" srcId="{150C3BF0-5832-4217-B961-18A79B3D49FF}" destId="{C25C4D6E-E7E1-4CAF-A79E-6F13D931FE0F}" srcOrd="2" destOrd="0" parTransId="{2EF56CF1-EA0D-4AAF-8040-588F4F12D12A}" sibTransId="{C4006D17-4318-4E9B-925B-3D550B74888E}"/>
    <dgm:cxn modelId="{3A317089-3B57-48CF-AF8D-9C757314A15B}" type="presOf" srcId="{771191EC-490B-4241-A0D7-347458974AA6}" destId="{FFCBA428-F242-4A78-B416-D309B767BA64}" srcOrd="0" destOrd="0" presId="urn:microsoft.com/office/officeart/2005/8/layout/vList2"/>
    <dgm:cxn modelId="{91F7318A-3157-4091-A5BD-4F2FE5EEB18C}" srcId="{150C3BF0-5832-4217-B961-18A79B3D49FF}" destId="{771191EC-490B-4241-A0D7-347458974AA6}" srcOrd="3" destOrd="0" parTransId="{30032341-BF68-411E-ADCA-1377B808CDC7}" sibTransId="{0D0918F9-70D5-423C-8DA2-DB2E37DCDA65}"/>
    <dgm:cxn modelId="{F12C72AE-61EA-4893-A7C4-6E37A72260BF}" type="presOf" srcId="{C25C4D6E-E7E1-4CAF-A79E-6F13D931FE0F}" destId="{E8EAB310-648D-4CE6-B2D3-3B484A5FBDF5}" srcOrd="0" destOrd="0" presId="urn:microsoft.com/office/officeart/2005/8/layout/vList2"/>
    <dgm:cxn modelId="{A46C2BDE-3175-4EF2-BFA7-34138B580191}" srcId="{150C3BF0-5832-4217-B961-18A79B3D49FF}" destId="{2D3AD25C-6FDC-41A4-A76B-73C606DA1CEE}" srcOrd="1" destOrd="0" parTransId="{0A442070-8558-4710-85FB-2FF829170FC5}" sibTransId="{1AF1E25A-8910-49C6-BC7E-10F1FD36250C}"/>
    <dgm:cxn modelId="{F505BAE4-09AA-45E9-9881-CBBD2F477155}" srcId="{150C3BF0-5832-4217-B961-18A79B3D49FF}" destId="{F020AE53-054B-4E29-8C84-CC1F9C7C197E}" srcOrd="0" destOrd="0" parTransId="{A6684595-4D9F-40CE-917C-778038625148}" sibTransId="{4BBF953D-1D64-43E8-99A0-2C52651547EC}"/>
    <dgm:cxn modelId="{B9BDCDE8-197D-4239-B597-77D5DFACD025}" type="presOf" srcId="{F020AE53-054B-4E29-8C84-CC1F9C7C197E}" destId="{4AA60AED-824B-4D0B-9DB3-19D07209AB12}" srcOrd="0" destOrd="0" presId="urn:microsoft.com/office/officeart/2005/8/layout/vList2"/>
    <dgm:cxn modelId="{45A26ADB-2913-4715-ADA2-6D98E9C0F63B}" type="presParOf" srcId="{42179F1E-DBA7-41B4-A969-6FE5AC2A7E8D}" destId="{4AA60AED-824B-4D0B-9DB3-19D07209AB12}" srcOrd="0" destOrd="0" presId="urn:microsoft.com/office/officeart/2005/8/layout/vList2"/>
    <dgm:cxn modelId="{A1848F26-57D2-41E8-86CB-BBE981DB9307}" type="presParOf" srcId="{42179F1E-DBA7-41B4-A969-6FE5AC2A7E8D}" destId="{A1B00334-E234-4548-A477-9F2A133F6B3A}" srcOrd="1" destOrd="0" presId="urn:microsoft.com/office/officeart/2005/8/layout/vList2"/>
    <dgm:cxn modelId="{C36E3088-2DE6-49F0-9EA2-9DD784854CBE}" type="presParOf" srcId="{42179F1E-DBA7-41B4-A969-6FE5AC2A7E8D}" destId="{D1B0B596-612F-441B-AE7E-74884A064A63}" srcOrd="2" destOrd="0" presId="urn:microsoft.com/office/officeart/2005/8/layout/vList2"/>
    <dgm:cxn modelId="{BF50124C-5543-4DB5-9E54-5A4B9FC2BBAB}" type="presParOf" srcId="{42179F1E-DBA7-41B4-A969-6FE5AC2A7E8D}" destId="{DCE8A7D4-CCBA-4F85-A506-52B67B5C8752}" srcOrd="3" destOrd="0" presId="urn:microsoft.com/office/officeart/2005/8/layout/vList2"/>
    <dgm:cxn modelId="{DDA8AC5C-2D87-4983-A293-5355AB65569D}" type="presParOf" srcId="{42179F1E-DBA7-41B4-A969-6FE5AC2A7E8D}" destId="{E8EAB310-648D-4CE6-B2D3-3B484A5FBDF5}" srcOrd="4" destOrd="0" presId="urn:microsoft.com/office/officeart/2005/8/layout/vList2"/>
    <dgm:cxn modelId="{6DC68D81-40F8-486D-8052-EC2CE6A8B8A0}" type="presParOf" srcId="{42179F1E-DBA7-41B4-A969-6FE5AC2A7E8D}" destId="{8E8A99E5-1F14-49B9-B5D3-35B9272255E3}" srcOrd="5" destOrd="0" presId="urn:microsoft.com/office/officeart/2005/8/layout/vList2"/>
    <dgm:cxn modelId="{5A14F71F-6FEA-4BC8-A99D-B670458CF12B}" type="presParOf" srcId="{42179F1E-DBA7-41B4-A969-6FE5AC2A7E8D}" destId="{FFCBA428-F242-4A78-B416-D309B767BA6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92A89A0-6AFE-4833-BDE0-BA05A9E2332D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695658B-D312-48A5-A701-B7212C35E6D9}">
      <dgm:prSet/>
      <dgm:spPr/>
      <dgm:t>
        <a:bodyPr/>
        <a:lstStyle/>
        <a:p>
          <a:r>
            <a:rPr lang="en-US"/>
            <a:t>Synthesized directly from glutamate.</a:t>
          </a:r>
        </a:p>
      </dgm:t>
    </dgm:pt>
    <dgm:pt modelId="{A125BC74-4F45-49EC-B9A8-162467BAFC56}" type="parTrans" cxnId="{BDB14EE5-D86B-43D5-BAFB-E8A3B0F76114}">
      <dgm:prSet/>
      <dgm:spPr/>
      <dgm:t>
        <a:bodyPr/>
        <a:lstStyle/>
        <a:p>
          <a:endParaRPr lang="en-US"/>
        </a:p>
      </dgm:t>
    </dgm:pt>
    <dgm:pt modelId="{9F03BB00-C83F-4881-A0F2-3DCD2698444A}" type="sibTrans" cxnId="{BDB14EE5-D86B-43D5-BAFB-E8A3B0F76114}">
      <dgm:prSet/>
      <dgm:spPr/>
      <dgm:t>
        <a:bodyPr/>
        <a:lstStyle/>
        <a:p>
          <a:endParaRPr lang="en-US"/>
        </a:p>
      </dgm:t>
    </dgm:pt>
    <dgm:pt modelId="{D84E6F12-4A13-4224-911F-15654816DE22}">
      <dgm:prSet/>
      <dgm:spPr/>
      <dgm:t>
        <a:bodyPr/>
        <a:lstStyle/>
        <a:p>
          <a:r>
            <a:rPr lang="en-US"/>
            <a:t>GABA is the most important inhibitory neurotransmitter</a:t>
          </a:r>
        </a:p>
      </dgm:t>
    </dgm:pt>
    <dgm:pt modelId="{317CAE2B-864B-41B8-8248-2562A50B82F6}" type="parTrans" cxnId="{F7770532-FB4E-4D1A-8CD8-66A53041ECA5}">
      <dgm:prSet/>
      <dgm:spPr/>
      <dgm:t>
        <a:bodyPr/>
        <a:lstStyle/>
        <a:p>
          <a:endParaRPr lang="en-US"/>
        </a:p>
      </dgm:t>
    </dgm:pt>
    <dgm:pt modelId="{24E1B863-DB9C-4655-BBA7-20CBBEB1C7E2}" type="sibTrans" cxnId="{F7770532-FB4E-4D1A-8CD8-66A53041ECA5}">
      <dgm:prSet/>
      <dgm:spPr/>
      <dgm:t>
        <a:bodyPr/>
        <a:lstStyle/>
        <a:p>
          <a:endParaRPr lang="en-US"/>
        </a:p>
      </dgm:t>
    </dgm:pt>
    <dgm:pt modelId="{65DE675B-226B-4A92-B99F-BFEC4EECBFFC}">
      <dgm:prSet/>
      <dgm:spPr/>
      <dgm:t>
        <a:bodyPr/>
        <a:lstStyle/>
        <a:p>
          <a:r>
            <a:rPr lang="en-US"/>
            <a:t>Present in high concentrations in the CNS, preventing the brain from becoming overexcited.</a:t>
          </a:r>
        </a:p>
      </dgm:t>
    </dgm:pt>
    <dgm:pt modelId="{FA4294B3-7431-4724-8F3B-079896E9E725}" type="parTrans" cxnId="{37849509-7AEF-4536-86BD-3F335C826213}">
      <dgm:prSet/>
      <dgm:spPr/>
      <dgm:t>
        <a:bodyPr/>
        <a:lstStyle/>
        <a:p>
          <a:endParaRPr lang="en-US"/>
        </a:p>
      </dgm:t>
    </dgm:pt>
    <dgm:pt modelId="{7B5936C9-8DBF-434D-A3C8-B0B8EADA3136}" type="sibTrans" cxnId="{37849509-7AEF-4536-86BD-3F335C826213}">
      <dgm:prSet/>
      <dgm:spPr/>
      <dgm:t>
        <a:bodyPr/>
        <a:lstStyle/>
        <a:p>
          <a:endParaRPr lang="en-US"/>
        </a:p>
      </dgm:t>
    </dgm:pt>
    <dgm:pt modelId="{074289D8-093F-45D2-B7BE-C4B8C7F39240}">
      <dgm:prSet/>
      <dgm:spPr/>
      <dgm:t>
        <a:bodyPr/>
        <a:lstStyle/>
        <a:p>
          <a:r>
            <a:rPr lang="en-US"/>
            <a:t>If GABA is lacking in certain parts of the brain, epilepsy results.</a:t>
          </a:r>
        </a:p>
      </dgm:t>
    </dgm:pt>
    <dgm:pt modelId="{94E2C1FC-67AC-44ED-92DE-A5ADBBCA4323}" type="parTrans" cxnId="{2CCC2131-B908-4289-9BD8-EACCD39406ED}">
      <dgm:prSet/>
      <dgm:spPr/>
      <dgm:t>
        <a:bodyPr/>
        <a:lstStyle/>
        <a:p>
          <a:endParaRPr lang="en-US"/>
        </a:p>
      </dgm:t>
    </dgm:pt>
    <dgm:pt modelId="{FE242C2E-8242-4E5A-8621-59B093F8A44E}" type="sibTrans" cxnId="{2CCC2131-B908-4289-9BD8-EACCD39406ED}">
      <dgm:prSet/>
      <dgm:spPr/>
      <dgm:t>
        <a:bodyPr/>
        <a:lstStyle/>
        <a:p>
          <a:endParaRPr lang="en-US"/>
        </a:p>
      </dgm:t>
    </dgm:pt>
    <dgm:pt modelId="{34F98950-36AC-446F-B824-6DF4364275BC}" type="pres">
      <dgm:prSet presAssocID="{D92A89A0-6AFE-4833-BDE0-BA05A9E2332D}" presName="linear" presStyleCnt="0">
        <dgm:presLayoutVars>
          <dgm:animLvl val="lvl"/>
          <dgm:resizeHandles val="exact"/>
        </dgm:presLayoutVars>
      </dgm:prSet>
      <dgm:spPr/>
    </dgm:pt>
    <dgm:pt modelId="{2342C948-1D97-4F14-B78A-4008874288B6}" type="pres">
      <dgm:prSet presAssocID="{2695658B-D312-48A5-A701-B7212C35E6D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65E99B3-29D6-4DF4-AAA6-39789C9F8262}" type="pres">
      <dgm:prSet presAssocID="{9F03BB00-C83F-4881-A0F2-3DCD2698444A}" presName="spacer" presStyleCnt="0"/>
      <dgm:spPr/>
    </dgm:pt>
    <dgm:pt modelId="{43EF75EE-1298-44CD-BF98-0F910D7E5828}" type="pres">
      <dgm:prSet presAssocID="{D84E6F12-4A13-4224-911F-15654816DE2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650B05A-E6ED-4AE2-A153-224E2A27E729}" type="pres">
      <dgm:prSet presAssocID="{24E1B863-DB9C-4655-BBA7-20CBBEB1C7E2}" presName="spacer" presStyleCnt="0"/>
      <dgm:spPr/>
    </dgm:pt>
    <dgm:pt modelId="{18959AEA-15B1-4B82-B8A0-F318F52075C5}" type="pres">
      <dgm:prSet presAssocID="{65DE675B-226B-4A92-B99F-BFEC4EECBFF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2370D96-9515-4263-9529-E352ADEBBACC}" type="pres">
      <dgm:prSet presAssocID="{7B5936C9-8DBF-434D-A3C8-B0B8EADA3136}" presName="spacer" presStyleCnt="0"/>
      <dgm:spPr/>
    </dgm:pt>
    <dgm:pt modelId="{EC15F6DA-2767-4DF1-A772-C6EA207A1644}" type="pres">
      <dgm:prSet presAssocID="{074289D8-093F-45D2-B7BE-C4B8C7F3924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5ABB808-89B7-4C0F-AE40-084402F5814A}" type="presOf" srcId="{2695658B-D312-48A5-A701-B7212C35E6D9}" destId="{2342C948-1D97-4F14-B78A-4008874288B6}" srcOrd="0" destOrd="0" presId="urn:microsoft.com/office/officeart/2005/8/layout/vList2"/>
    <dgm:cxn modelId="{37849509-7AEF-4536-86BD-3F335C826213}" srcId="{D92A89A0-6AFE-4833-BDE0-BA05A9E2332D}" destId="{65DE675B-226B-4A92-B99F-BFEC4EECBFFC}" srcOrd="2" destOrd="0" parTransId="{FA4294B3-7431-4724-8F3B-079896E9E725}" sibTransId="{7B5936C9-8DBF-434D-A3C8-B0B8EADA3136}"/>
    <dgm:cxn modelId="{2CCC2131-B908-4289-9BD8-EACCD39406ED}" srcId="{D92A89A0-6AFE-4833-BDE0-BA05A9E2332D}" destId="{074289D8-093F-45D2-B7BE-C4B8C7F39240}" srcOrd="3" destOrd="0" parTransId="{94E2C1FC-67AC-44ED-92DE-A5ADBBCA4323}" sibTransId="{FE242C2E-8242-4E5A-8621-59B093F8A44E}"/>
    <dgm:cxn modelId="{F7770532-FB4E-4D1A-8CD8-66A53041ECA5}" srcId="{D92A89A0-6AFE-4833-BDE0-BA05A9E2332D}" destId="{D84E6F12-4A13-4224-911F-15654816DE22}" srcOrd="1" destOrd="0" parTransId="{317CAE2B-864B-41B8-8248-2562A50B82F6}" sibTransId="{24E1B863-DB9C-4655-BBA7-20CBBEB1C7E2}"/>
    <dgm:cxn modelId="{7BFF686A-93FF-4F87-B523-33181370B590}" type="presOf" srcId="{65DE675B-226B-4A92-B99F-BFEC4EECBFFC}" destId="{18959AEA-15B1-4B82-B8A0-F318F52075C5}" srcOrd="0" destOrd="0" presId="urn:microsoft.com/office/officeart/2005/8/layout/vList2"/>
    <dgm:cxn modelId="{53333A6B-285B-43B4-B88D-F67C4F2D0F05}" type="presOf" srcId="{D92A89A0-6AFE-4833-BDE0-BA05A9E2332D}" destId="{34F98950-36AC-446F-B824-6DF4364275BC}" srcOrd="0" destOrd="0" presId="urn:microsoft.com/office/officeart/2005/8/layout/vList2"/>
    <dgm:cxn modelId="{144AA68E-AEA8-46B6-80BF-52BD70991E61}" type="presOf" srcId="{D84E6F12-4A13-4224-911F-15654816DE22}" destId="{43EF75EE-1298-44CD-BF98-0F910D7E5828}" srcOrd="0" destOrd="0" presId="urn:microsoft.com/office/officeart/2005/8/layout/vList2"/>
    <dgm:cxn modelId="{23ED77AC-2A58-4C64-B1FB-F37D79E6966E}" type="presOf" srcId="{074289D8-093F-45D2-B7BE-C4B8C7F39240}" destId="{EC15F6DA-2767-4DF1-A772-C6EA207A1644}" srcOrd="0" destOrd="0" presId="urn:microsoft.com/office/officeart/2005/8/layout/vList2"/>
    <dgm:cxn modelId="{BDB14EE5-D86B-43D5-BAFB-E8A3B0F76114}" srcId="{D92A89A0-6AFE-4833-BDE0-BA05A9E2332D}" destId="{2695658B-D312-48A5-A701-B7212C35E6D9}" srcOrd="0" destOrd="0" parTransId="{A125BC74-4F45-49EC-B9A8-162467BAFC56}" sibTransId="{9F03BB00-C83F-4881-A0F2-3DCD2698444A}"/>
    <dgm:cxn modelId="{FB410B4F-956C-4884-9D21-8A85580FE19A}" type="presParOf" srcId="{34F98950-36AC-446F-B824-6DF4364275BC}" destId="{2342C948-1D97-4F14-B78A-4008874288B6}" srcOrd="0" destOrd="0" presId="urn:microsoft.com/office/officeart/2005/8/layout/vList2"/>
    <dgm:cxn modelId="{5BADC951-9E12-4E2D-988C-230ED9018113}" type="presParOf" srcId="{34F98950-36AC-446F-B824-6DF4364275BC}" destId="{765E99B3-29D6-4DF4-AAA6-39789C9F8262}" srcOrd="1" destOrd="0" presId="urn:microsoft.com/office/officeart/2005/8/layout/vList2"/>
    <dgm:cxn modelId="{ABD20896-81C6-4F2E-8CDC-D8C980F194ED}" type="presParOf" srcId="{34F98950-36AC-446F-B824-6DF4364275BC}" destId="{43EF75EE-1298-44CD-BF98-0F910D7E5828}" srcOrd="2" destOrd="0" presId="urn:microsoft.com/office/officeart/2005/8/layout/vList2"/>
    <dgm:cxn modelId="{DA3BA98A-0F9B-45A4-B413-1E274DB328A9}" type="presParOf" srcId="{34F98950-36AC-446F-B824-6DF4364275BC}" destId="{D650B05A-E6ED-4AE2-A153-224E2A27E729}" srcOrd="3" destOrd="0" presId="urn:microsoft.com/office/officeart/2005/8/layout/vList2"/>
    <dgm:cxn modelId="{B94783B6-7DF6-4ACB-84E4-1C77BFF4BDC3}" type="presParOf" srcId="{34F98950-36AC-446F-B824-6DF4364275BC}" destId="{18959AEA-15B1-4B82-B8A0-F318F52075C5}" srcOrd="4" destOrd="0" presId="urn:microsoft.com/office/officeart/2005/8/layout/vList2"/>
    <dgm:cxn modelId="{6CAE70ED-16BE-418B-8BE5-93566E09DA14}" type="presParOf" srcId="{34F98950-36AC-446F-B824-6DF4364275BC}" destId="{12370D96-9515-4263-9529-E352ADEBBACC}" srcOrd="5" destOrd="0" presId="urn:microsoft.com/office/officeart/2005/8/layout/vList2"/>
    <dgm:cxn modelId="{3FCF996B-4259-491B-B62D-B0DB383652CE}" type="presParOf" srcId="{34F98950-36AC-446F-B824-6DF4364275BC}" destId="{EC15F6DA-2767-4DF1-A772-C6EA207A164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18EE607-C3CA-425B-865C-B834D00A9089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E77E37E-7CE1-4681-A8AB-4E69D24D4E11}">
      <dgm:prSet/>
      <dgm:spPr/>
      <dgm:t>
        <a:bodyPr/>
        <a:lstStyle/>
        <a:p>
          <a:r>
            <a:rPr lang="en-US"/>
            <a:t>Synthesized in two steps from the amino acid tryptophan</a:t>
          </a:r>
        </a:p>
      </dgm:t>
    </dgm:pt>
    <dgm:pt modelId="{0AA5572E-4F7A-43B3-8F7F-7AAA280A4032}" type="parTrans" cxnId="{5FBBCE84-240F-4006-A2A1-C596D1251EF0}">
      <dgm:prSet/>
      <dgm:spPr/>
      <dgm:t>
        <a:bodyPr/>
        <a:lstStyle/>
        <a:p>
          <a:endParaRPr lang="en-US"/>
        </a:p>
      </dgm:t>
    </dgm:pt>
    <dgm:pt modelId="{605D7661-42FE-4FEF-B636-40FD7A48CB3A}" type="sibTrans" cxnId="{5FBBCE84-240F-4006-A2A1-C596D1251EF0}">
      <dgm:prSet/>
      <dgm:spPr/>
      <dgm:t>
        <a:bodyPr/>
        <a:lstStyle/>
        <a:p>
          <a:endParaRPr lang="en-US"/>
        </a:p>
      </dgm:t>
    </dgm:pt>
    <dgm:pt modelId="{542D8EFA-CF45-4653-A887-BD59C9B55BE6}">
      <dgm:prSet/>
      <dgm:spPr/>
      <dgm:t>
        <a:bodyPr/>
        <a:lstStyle/>
        <a:p>
          <a:r>
            <a:rPr lang="en-US"/>
            <a:t>Regulates attention and other complex cognitive functions, such as sleep (dreaming), eating, mood, pain regulation.</a:t>
          </a:r>
        </a:p>
      </dgm:t>
    </dgm:pt>
    <dgm:pt modelId="{BBA5A920-C380-46AE-8A86-B8C11434DD53}" type="parTrans" cxnId="{CA6EC9D3-6FC3-4EE8-837E-4DF489A7431D}">
      <dgm:prSet/>
      <dgm:spPr/>
      <dgm:t>
        <a:bodyPr/>
        <a:lstStyle/>
        <a:p>
          <a:endParaRPr lang="en-US"/>
        </a:p>
      </dgm:t>
    </dgm:pt>
    <dgm:pt modelId="{4F22DFBA-6469-4F26-9236-18C58FBB9A2E}" type="sibTrans" cxnId="{CA6EC9D3-6FC3-4EE8-837E-4DF489A7431D}">
      <dgm:prSet/>
      <dgm:spPr/>
      <dgm:t>
        <a:bodyPr/>
        <a:lstStyle/>
        <a:p>
          <a:endParaRPr lang="en-US"/>
        </a:p>
      </dgm:t>
    </dgm:pt>
    <dgm:pt modelId="{E7A7C8F0-84A1-4FE0-ACA3-926301E3B644}">
      <dgm:prSet/>
      <dgm:spPr/>
      <dgm:t>
        <a:bodyPr/>
        <a:lstStyle/>
        <a:p>
          <a:r>
            <a:rPr lang="en-US"/>
            <a:t>Too little serotonin has been shown to lead to depression,  anger control etc.</a:t>
          </a:r>
        </a:p>
      </dgm:t>
    </dgm:pt>
    <dgm:pt modelId="{84536E2C-656B-4B89-A3F5-A863580DB72D}" type="parTrans" cxnId="{752D25C4-0B0F-414A-A635-345A72C88C50}">
      <dgm:prSet/>
      <dgm:spPr/>
      <dgm:t>
        <a:bodyPr/>
        <a:lstStyle/>
        <a:p>
          <a:endParaRPr lang="en-US"/>
        </a:p>
      </dgm:t>
    </dgm:pt>
    <dgm:pt modelId="{DBBD5964-239B-46CF-8317-C55082924D63}" type="sibTrans" cxnId="{752D25C4-0B0F-414A-A635-345A72C88C50}">
      <dgm:prSet/>
      <dgm:spPr/>
      <dgm:t>
        <a:bodyPr/>
        <a:lstStyle/>
        <a:p>
          <a:endParaRPr lang="en-US"/>
        </a:p>
      </dgm:t>
    </dgm:pt>
    <dgm:pt modelId="{5CC6926A-7C7B-4DDB-AF93-9444B66487E9}" type="pres">
      <dgm:prSet presAssocID="{018EE607-C3CA-425B-865C-B834D00A9089}" presName="linear" presStyleCnt="0">
        <dgm:presLayoutVars>
          <dgm:animLvl val="lvl"/>
          <dgm:resizeHandles val="exact"/>
        </dgm:presLayoutVars>
      </dgm:prSet>
      <dgm:spPr/>
    </dgm:pt>
    <dgm:pt modelId="{DBDDCA50-7749-4430-ADF1-082C17AE36F6}" type="pres">
      <dgm:prSet presAssocID="{4E77E37E-7CE1-4681-A8AB-4E69D24D4E1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F0E6DFF-1DDD-44AF-B75A-526753F2C96E}" type="pres">
      <dgm:prSet presAssocID="{605D7661-42FE-4FEF-B636-40FD7A48CB3A}" presName="spacer" presStyleCnt="0"/>
      <dgm:spPr/>
    </dgm:pt>
    <dgm:pt modelId="{67C6BA44-5B4F-47BC-A420-8C6D14D78CF2}" type="pres">
      <dgm:prSet presAssocID="{542D8EFA-CF45-4653-A887-BD59C9B55BE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DB4D9AD-1739-4A85-992C-FFF5448EF451}" type="pres">
      <dgm:prSet presAssocID="{4F22DFBA-6469-4F26-9236-18C58FBB9A2E}" presName="spacer" presStyleCnt="0"/>
      <dgm:spPr/>
    </dgm:pt>
    <dgm:pt modelId="{649BE6D8-9A7B-4AB8-9AB4-734F9540B3A6}" type="pres">
      <dgm:prSet presAssocID="{E7A7C8F0-84A1-4FE0-ACA3-926301E3B64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184F93A-D1E4-41B9-AB2F-5ECCEDEEE7B4}" type="presOf" srcId="{E7A7C8F0-84A1-4FE0-ACA3-926301E3B644}" destId="{649BE6D8-9A7B-4AB8-9AB4-734F9540B3A6}" srcOrd="0" destOrd="0" presId="urn:microsoft.com/office/officeart/2005/8/layout/vList2"/>
    <dgm:cxn modelId="{5FBBCE84-240F-4006-A2A1-C596D1251EF0}" srcId="{018EE607-C3CA-425B-865C-B834D00A9089}" destId="{4E77E37E-7CE1-4681-A8AB-4E69D24D4E11}" srcOrd="0" destOrd="0" parTransId="{0AA5572E-4F7A-43B3-8F7F-7AAA280A4032}" sibTransId="{605D7661-42FE-4FEF-B636-40FD7A48CB3A}"/>
    <dgm:cxn modelId="{590368BA-1E55-481F-8CDA-C68350000184}" type="presOf" srcId="{542D8EFA-CF45-4653-A887-BD59C9B55BE6}" destId="{67C6BA44-5B4F-47BC-A420-8C6D14D78CF2}" srcOrd="0" destOrd="0" presId="urn:microsoft.com/office/officeart/2005/8/layout/vList2"/>
    <dgm:cxn modelId="{752D25C4-0B0F-414A-A635-345A72C88C50}" srcId="{018EE607-C3CA-425B-865C-B834D00A9089}" destId="{E7A7C8F0-84A1-4FE0-ACA3-926301E3B644}" srcOrd="2" destOrd="0" parTransId="{84536E2C-656B-4B89-A3F5-A863580DB72D}" sibTransId="{DBBD5964-239B-46CF-8317-C55082924D63}"/>
    <dgm:cxn modelId="{CA6EC9D3-6FC3-4EE8-837E-4DF489A7431D}" srcId="{018EE607-C3CA-425B-865C-B834D00A9089}" destId="{542D8EFA-CF45-4653-A887-BD59C9B55BE6}" srcOrd="1" destOrd="0" parTransId="{BBA5A920-C380-46AE-8A86-B8C11434DD53}" sibTransId="{4F22DFBA-6469-4F26-9236-18C58FBB9A2E}"/>
    <dgm:cxn modelId="{6F287DD4-F464-445A-AAD9-2331FBFAE80D}" type="presOf" srcId="{4E77E37E-7CE1-4681-A8AB-4E69D24D4E11}" destId="{DBDDCA50-7749-4430-ADF1-082C17AE36F6}" srcOrd="0" destOrd="0" presId="urn:microsoft.com/office/officeart/2005/8/layout/vList2"/>
    <dgm:cxn modelId="{0418D5FE-188E-4D45-88A6-E602635FE828}" type="presOf" srcId="{018EE607-C3CA-425B-865C-B834D00A9089}" destId="{5CC6926A-7C7B-4DDB-AF93-9444B66487E9}" srcOrd="0" destOrd="0" presId="urn:microsoft.com/office/officeart/2005/8/layout/vList2"/>
    <dgm:cxn modelId="{119BBA3F-5BC3-4ADB-B627-4F6A0F1EB2A6}" type="presParOf" srcId="{5CC6926A-7C7B-4DDB-AF93-9444B66487E9}" destId="{DBDDCA50-7749-4430-ADF1-082C17AE36F6}" srcOrd="0" destOrd="0" presId="urn:microsoft.com/office/officeart/2005/8/layout/vList2"/>
    <dgm:cxn modelId="{B2142986-48C9-43E4-8B99-3D0315F83BCE}" type="presParOf" srcId="{5CC6926A-7C7B-4DDB-AF93-9444B66487E9}" destId="{5F0E6DFF-1DDD-44AF-B75A-526753F2C96E}" srcOrd="1" destOrd="0" presId="urn:microsoft.com/office/officeart/2005/8/layout/vList2"/>
    <dgm:cxn modelId="{524A30B6-C21B-475D-BC53-0024AFD78CA9}" type="presParOf" srcId="{5CC6926A-7C7B-4DDB-AF93-9444B66487E9}" destId="{67C6BA44-5B4F-47BC-A420-8C6D14D78CF2}" srcOrd="2" destOrd="0" presId="urn:microsoft.com/office/officeart/2005/8/layout/vList2"/>
    <dgm:cxn modelId="{6C079B4A-92BF-4ECC-8080-A8188B5C0ED8}" type="presParOf" srcId="{5CC6926A-7C7B-4DDB-AF93-9444B66487E9}" destId="{1DB4D9AD-1739-4A85-992C-FFF5448EF451}" srcOrd="3" destOrd="0" presId="urn:microsoft.com/office/officeart/2005/8/layout/vList2"/>
    <dgm:cxn modelId="{D8D63E3D-B232-4FAD-8B8C-8C594C10CAC7}" type="presParOf" srcId="{5CC6926A-7C7B-4DDB-AF93-9444B66487E9}" destId="{649BE6D8-9A7B-4AB8-9AB4-734F9540B3A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6192091-8BE5-4655-9F19-AA21C9E60C3C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22D2BB2-4C78-43DC-821C-7DD01EC77EB1}">
      <dgm:prSet/>
      <dgm:spPr/>
      <dgm:t>
        <a:bodyPr/>
        <a:lstStyle/>
        <a:p>
          <a:r>
            <a:rPr lang="en-US"/>
            <a:t>Synthesis:   Neurotransmitters are synthesized by the enzymatic transformation of precursors. </a:t>
          </a:r>
        </a:p>
      </dgm:t>
    </dgm:pt>
    <dgm:pt modelId="{2D41827F-D4E0-4BEA-8A28-2E515BAD616D}" type="parTrans" cxnId="{BBB8A2C8-FD10-46E0-9A2A-B55B977CA5BE}">
      <dgm:prSet/>
      <dgm:spPr/>
      <dgm:t>
        <a:bodyPr/>
        <a:lstStyle/>
        <a:p>
          <a:endParaRPr lang="en-US"/>
        </a:p>
      </dgm:t>
    </dgm:pt>
    <dgm:pt modelId="{4532B51C-A064-44E3-9F67-1FEFC14AD7AC}" type="sibTrans" cxnId="{BBB8A2C8-FD10-46E0-9A2A-B55B977CA5BE}">
      <dgm:prSet/>
      <dgm:spPr/>
      <dgm:t>
        <a:bodyPr/>
        <a:lstStyle/>
        <a:p>
          <a:endParaRPr lang="en-US"/>
        </a:p>
      </dgm:t>
    </dgm:pt>
    <dgm:pt modelId="{34504300-2ADF-41A6-AEDE-294C4261B1CC}">
      <dgm:prSet/>
      <dgm:spPr/>
      <dgm:t>
        <a:bodyPr/>
        <a:lstStyle/>
        <a:p>
          <a:r>
            <a:rPr lang="en-US"/>
            <a:t>Storage:       They are packaged inside synaptic vesicles. </a:t>
          </a:r>
        </a:p>
      </dgm:t>
    </dgm:pt>
    <dgm:pt modelId="{8EEB5F55-AAC9-4069-8025-A28CC231857D}" type="parTrans" cxnId="{EE3D9F87-1135-421C-9793-68E242FFD601}">
      <dgm:prSet/>
      <dgm:spPr/>
      <dgm:t>
        <a:bodyPr/>
        <a:lstStyle/>
        <a:p>
          <a:endParaRPr lang="en-US"/>
        </a:p>
      </dgm:t>
    </dgm:pt>
    <dgm:pt modelId="{06833A1E-712D-4DC3-A412-484BFC9253A0}" type="sibTrans" cxnId="{EE3D9F87-1135-421C-9793-68E242FFD601}">
      <dgm:prSet/>
      <dgm:spPr/>
      <dgm:t>
        <a:bodyPr/>
        <a:lstStyle/>
        <a:p>
          <a:endParaRPr lang="en-US"/>
        </a:p>
      </dgm:t>
    </dgm:pt>
    <dgm:pt modelId="{1C71DF65-2C5B-4820-AEE4-ADA9432C7E6A}">
      <dgm:prSet/>
      <dgm:spPr/>
      <dgm:t>
        <a:bodyPr/>
        <a:lstStyle/>
        <a:p>
          <a:r>
            <a:rPr lang="en-US"/>
            <a:t>Release:         They are released from presynaptic terminal by     exocytosis when calcium enters axon terminal   during an action potential Diffuse across the synaptic cleft to the   postsynaptic membrane. </a:t>
          </a:r>
        </a:p>
      </dgm:t>
    </dgm:pt>
    <dgm:pt modelId="{D059C464-D8C6-4A47-9B34-64E228889DFB}" type="parTrans" cxnId="{72B8EC28-21E0-4465-BA0C-8949F5B3BF05}">
      <dgm:prSet/>
      <dgm:spPr/>
      <dgm:t>
        <a:bodyPr/>
        <a:lstStyle/>
        <a:p>
          <a:endParaRPr lang="en-US"/>
        </a:p>
      </dgm:t>
    </dgm:pt>
    <dgm:pt modelId="{9E3A3CED-FC75-41C8-9C10-8D555C7DCB2C}" type="sibTrans" cxnId="{72B8EC28-21E0-4465-BA0C-8949F5B3BF05}">
      <dgm:prSet/>
      <dgm:spPr/>
      <dgm:t>
        <a:bodyPr/>
        <a:lstStyle/>
        <a:p>
          <a:endParaRPr lang="en-US"/>
        </a:p>
      </dgm:t>
    </dgm:pt>
    <dgm:pt modelId="{1511BCA5-41A2-4551-8F37-5AB4378D56E1}">
      <dgm:prSet/>
      <dgm:spPr/>
      <dgm:t>
        <a:bodyPr/>
        <a:lstStyle/>
        <a:p>
          <a:r>
            <a:rPr lang="en-US"/>
            <a:t>Binding:         They bind to receptor proteins. </a:t>
          </a:r>
        </a:p>
      </dgm:t>
    </dgm:pt>
    <dgm:pt modelId="{3038CF52-57BD-4F87-8D1E-C2BFC48CF9D4}" type="parTrans" cxnId="{9A603A91-1B16-4D0B-9A6F-EA889676FC6D}">
      <dgm:prSet/>
      <dgm:spPr/>
      <dgm:t>
        <a:bodyPr/>
        <a:lstStyle/>
        <a:p>
          <a:endParaRPr lang="en-US"/>
        </a:p>
      </dgm:t>
    </dgm:pt>
    <dgm:pt modelId="{921FF5C9-BCC1-45F1-BA80-41BD90696685}" type="sibTrans" cxnId="{9A603A91-1B16-4D0B-9A6F-EA889676FC6D}">
      <dgm:prSet/>
      <dgm:spPr/>
      <dgm:t>
        <a:bodyPr/>
        <a:lstStyle/>
        <a:p>
          <a:endParaRPr lang="en-US"/>
        </a:p>
      </dgm:t>
    </dgm:pt>
    <dgm:pt modelId="{55FB728E-B9D0-4D94-B429-21CD8FE3B515}">
      <dgm:prSet/>
      <dgm:spPr/>
      <dgm:t>
        <a:bodyPr/>
        <a:lstStyle/>
        <a:p>
          <a:r>
            <a:rPr lang="en-US"/>
            <a:t>Inactivation: The neurotransmitter isdegraded either by being broken down enzymatically, or reused by active reuptake.</a:t>
          </a:r>
        </a:p>
      </dgm:t>
    </dgm:pt>
    <dgm:pt modelId="{67C6A02C-CFEA-4D81-A962-123C5D81F8EA}" type="parTrans" cxnId="{1FF113D8-EC72-41A2-8347-BBF3E5138B1D}">
      <dgm:prSet/>
      <dgm:spPr/>
      <dgm:t>
        <a:bodyPr/>
        <a:lstStyle/>
        <a:p>
          <a:endParaRPr lang="en-US"/>
        </a:p>
      </dgm:t>
    </dgm:pt>
    <dgm:pt modelId="{6F1BBB43-DFE8-4F7A-A3B2-87EEB49DD7E9}" type="sibTrans" cxnId="{1FF113D8-EC72-41A2-8347-BBF3E5138B1D}">
      <dgm:prSet/>
      <dgm:spPr/>
      <dgm:t>
        <a:bodyPr/>
        <a:lstStyle/>
        <a:p>
          <a:endParaRPr lang="en-US"/>
        </a:p>
      </dgm:t>
    </dgm:pt>
    <dgm:pt modelId="{9A70CA93-5CB6-4577-83E6-58486A41EEFD}" type="pres">
      <dgm:prSet presAssocID="{46192091-8BE5-4655-9F19-AA21C9E60C3C}" presName="linear" presStyleCnt="0">
        <dgm:presLayoutVars>
          <dgm:animLvl val="lvl"/>
          <dgm:resizeHandles val="exact"/>
        </dgm:presLayoutVars>
      </dgm:prSet>
      <dgm:spPr/>
    </dgm:pt>
    <dgm:pt modelId="{DB1077CB-D7C8-4399-9E17-58894C1E98EE}" type="pres">
      <dgm:prSet presAssocID="{122D2BB2-4C78-43DC-821C-7DD01EC77EB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7A263EC7-4E89-4F4C-9496-1B7EBA5B2EBD}" type="pres">
      <dgm:prSet presAssocID="{4532B51C-A064-44E3-9F67-1FEFC14AD7AC}" presName="spacer" presStyleCnt="0"/>
      <dgm:spPr/>
    </dgm:pt>
    <dgm:pt modelId="{4776E591-1052-4663-9EB9-8CDED9BFFE22}" type="pres">
      <dgm:prSet presAssocID="{34504300-2ADF-41A6-AEDE-294C4261B1C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A6DB376-1521-4D18-98A2-900EF2527F9E}" type="pres">
      <dgm:prSet presAssocID="{06833A1E-712D-4DC3-A412-484BFC9253A0}" presName="spacer" presStyleCnt="0"/>
      <dgm:spPr/>
    </dgm:pt>
    <dgm:pt modelId="{11CB0223-7C6F-4152-B1A5-9614F89935CD}" type="pres">
      <dgm:prSet presAssocID="{1C71DF65-2C5B-4820-AEE4-ADA9432C7E6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CC22E3E8-89B1-4FAC-BC3A-4244F75DB8A4}" type="pres">
      <dgm:prSet presAssocID="{9E3A3CED-FC75-41C8-9C10-8D555C7DCB2C}" presName="spacer" presStyleCnt="0"/>
      <dgm:spPr/>
    </dgm:pt>
    <dgm:pt modelId="{B0C0FD54-C4BC-4E8F-ABCE-AF9F78BCA1C8}" type="pres">
      <dgm:prSet presAssocID="{1511BCA5-41A2-4551-8F37-5AB4378D56E1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6E31F4D-5EA3-4FC2-BF39-3A3EFEE0A989}" type="pres">
      <dgm:prSet presAssocID="{921FF5C9-BCC1-45F1-BA80-41BD90696685}" presName="spacer" presStyleCnt="0"/>
      <dgm:spPr/>
    </dgm:pt>
    <dgm:pt modelId="{0FC39DDD-EDB7-49C8-838D-83A8CB816BA3}" type="pres">
      <dgm:prSet presAssocID="{55FB728E-B9D0-4D94-B429-21CD8FE3B51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4116A1D-E8E6-4D12-A2D6-9EC2F7131CF6}" type="presOf" srcId="{1511BCA5-41A2-4551-8F37-5AB4378D56E1}" destId="{B0C0FD54-C4BC-4E8F-ABCE-AF9F78BCA1C8}" srcOrd="0" destOrd="0" presId="urn:microsoft.com/office/officeart/2005/8/layout/vList2"/>
    <dgm:cxn modelId="{72B8EC28-21E0-4465-BA0C-8949F5B3BF05}" srcId="{46192091-8BE5-4655-9F19-AA21C9E60C3C}" destId="{1C71DF65-2C5B-4820-AEE4-ADA9432C7E6A}" srcOrd="2" destOrd="0" parTransId="{D059C464-D8C6-4A47-9B34-64E228889DFB}" sibTransId="{9E3A3CED-FC75-41C8-9C10-8D555C7DCB2C}"/>
    <dgm:cxn modelId="{CE161F55-5C7D-4257-B07B-A6A0F30F38BA}" type="presOf" srcId="{1C71DF65-2C5B-4820-AEE4-ADA9432C7E6A}" destId="{11CB0223-7C6F-4152-B1A5-9614F89935CD}" srcOrd="0" destOrd="0" presId="urn:microsoft.com/office/officeart/2005/8/layout/vList2"/>
    <dgm:cxn modelId="{EE3D9F87-1135-421C-9793-68E242FFD601}" srcId="{46192091-8BE5-4655-9F19-AA21C9E60C3C}" destId="{34504300-2ADF-41A6-AEDE-294C4261B1CC}" srcOrd="1" destOrd="0" parTransId="{8EEB5F55-AAC9-4069-8025-A28CC231857D}" sibTransId="{06833A1E-712D-4DC3-A412-484BFC9253A0}"/>
    <dgm:cxn modelId="{9A603A91-1B16-4D0B-9A6F-EA889676FC6D}" srcId="{46192091-8BE5-4655-9F19-AA21C9E60C3C}" destId="{1511BCA5-41A2-4551-8F37-5AB4378D56E1}" srcOrd="3" destOrd="0" parTransId="{3038CF52-57BD-4F87-8D1E-C2BFC48CF9D4}" sibTransId="{921FF5C9-BCC1-45F1-BA80-41BD90696685}"/>
    <dgm:cxn modelId="{26779EA8-572F-4197-9DB0-81B93502AA51}" type="presOf" srcId="{46192091-8BE5-4655-9F19-AA21C9E60C3C}" destId="{9A70CA93-5CB6-4577-83E6-58486A41EEFD}" srcOrd="0" destOrd="0" presId="urn:microsoft.com/office/officeart/2005/8/layout/vList2"/>
    <dgm:cxn modelId="{BBB8A2C8-FD10-46E0-9A2A-B55B977CA5BE}" srcId="{46192091-8BE5-4655-9F19-AA21C9E60C3C}" destId="{122D2BB2-4C78-43DC-821C-7DD01EC77EB1}" srcOrd="0" destOrd="0" parTransId="{2D41827F-D4E0-4BEA-8A28-2E515BAD616D}" sibTransId="{4532B51C-A064-44E3-9F67-1FEFC14AD7AC}"/>
    <dgm:cxn modelId="{A00D75CE-B6EE-4F77-ACAD-A66547D11FE1}" type="presOf" srcId="{55FB728E-B9D0-4D94-B429-21CD8FE3B515}" destId="{0FC39DDD-EDB7-49C8-838D-83A8CB816BA3}" srcOrd="0" destOrd="0" presId="urn:microsoft.com/office/officeart/2005/8/layout/vList2"/>
    <dgm:cxn modelId="{59CE5ED6-E2CB-4ED8-8C0D-8A6E5815E0A4}" type="presOf" srcId="{122D2BB2-4C78-43DC-821C-7DD01EC77EB1}" destId="{DB1077CB-D7C8-4399-9E17-58894C1E98EE}" srcOrd="0" destOrd="0" presId="urn:microsoft.com/office/officeart/2005/8/layout/vList2"/>
    <dgm:cxn modelId="{1FF113D8-EC72-41A2-8347-BBF3E5138B1D}" srcId="{46192091-8BE5-4655-9F19-AA21C9E60C3C}" destId="{55FB728E-B9D0-4D94-B429-21CD8FE3B515}" srcOrd="4" destOrd="0" parTransId="{67C6A02C-CFEA-4D81-A962-123C5D81F8EA}" sibTransId="{6F1BBB43-DFE8-4F7A-A3B2-87EEB49DD7E9}"/>
    <dgm:cxn modelId="{3118C4EB-AF21-42FF-9BB0-70611394B0BE}" type="presOf" srcId="{34504300-2ADF-41A6-AEDE-294C4261B1CC}" destId="{4776E591-1052-4663-9EB9-8CDED9BFFE22}" srcOrd="0" destOrd="0" presId="urn:microsoft.com/office/officeart/2005/8/layout/vList2"/>
    <dgm:cxn modelId="{CCCC96CE-79A7-46D7-AF47-21D086B8BDE6}" type="presParOf" srcId="{9A70CA93-5CB6-4577-83E6-58486A41EEFD}" destId="{DB1077CB-D7C8-4399-9E17-58894C1E98EE}" srcOrd="0" destOrd="0" presId="urn:microsoft.com/office/officeart/2005/8/layout/vList2"/>
    <dgm:cxn modelId="{4C39D8A7-A4C3-473E-ADD7-D73B73A75A04}" type="presParOf" srcId="{9A70CA93-5CB6-4577-83E6-58486A41EEFD}" destId="{7A263EC7-4E89-4F4C-9496-1B7EBA5B2EBD}" srcOrd="1" destOrd="0" presId="urn:microsoft.com/office/officeart/2005/8/layout/vList2"/>
    <dgm:cxn modelId="{65DA448F-06F7-4523-A2C5-3AF17D894ADC}" type="presParOf" srcId="{9A70CA93-5CB6-4577-83E6-58486A41EEFD}" destId="{4776E591-1052-4663-9EB9-8CDED9BFFE22}" srcOrd="2" destOrd="0" presId="urn:microsoft.com/office/officeart/2005/8/layout/vList2"/>
    <dgm:cxn modelId="{3008A7E6-7ECB-4343-8900-BB93322E5632}" type="presParOf" srcId="{9A70CA93-5CB6-4577-83E6-58486A41EEFD}" destId="{7A6DB376-1521-4D18-98A2-900EF2527F9E}" srcOrd="3" destOrd="0" presId="urn:microsoft.com/office/officeart/2005/8/layout/vList2"/>
    <dgm:cxn modelId="{1012EBD5-BD51-4C80-9BCC-BDF81A9DAD47}" type="presParOf" srcId="{9A70CA93-5CB6-4577-83E6-58486A41EEFD}" destId="{11CB0223-7C6F-4152-B1A5-9614F89935CD}" srcOrd="4" destOrd="0" presId="urn:microsoft.com/office/officeart/2005/8/layout/vList2"/>
    <dgm:cxn modelId="{3BD5AD2D-1B0C-40BC-8E1F-92924041BB2B}" type="presParOf" srcId="{9A70CA93-5CB6-4577-83E6-58486A41EEFD}" destId="{CC22E3E8-89B1-4FAC-BC3A-4244F75DB8A4}" srcOrd="5" destOrd="0" presId="urn:microsoft.com/office/officeart/2005/8/layout/vList2"/>
    <dgm:cxn modelId="{66294832-33CD-4FA0-A7B3-70DE96F04F3A}" type="presParOf" srcId="{9A70CA93-5CB6-4577-83E6-58486A41EEFD}" destId="{B0C0FD54-C4BC-4E8F-ABCE-AF9F78BCA1C8}" srcOrd="6" destOrd="0" presId="urn:microsoft.com/office/officeart/2005/8/layout/vList2"/>
    <dgm:cxn modelId="{740D62F3-3C8C-4D52-A04A-0F245760C5BE}" type="presParOf" srcId="{9A70CA93-5CB6-4577-83E6-58486A41EEFD}" destId="{66E31F4D-5EA3-4FC2-BF39-3A3EFEE0A989}" srcOrd="7" destOrd="0" presId="urn:microsoft.com/office/officeart/2005/8/layout/vList2"/>
    <dgm:cxn modelId="{3BE86ED4-D087-4AEE-9FCF-E7528A704257}" type="presParOf" srcId="{9A70CA93-5CB6-4577-83E6-58486A41EEFD}" destId="{0FC39DDD-EDB7-49C8-838D-83A8CB816BA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5A1DCFE-0CB6-4F71-A595-870816052376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39F238A-D561-4095-977C-EBBBFFB9F2B6}">
      <dgm:prSet/>
      <dgm:spPr/>
      <dgm:t>
        <a:bodyPr/>
        <a:lstStyle/>
        <a:p>
          <a:r>
            <a:rPr lang="en-GB" dirty="0"/>
            <a:t>It binds directly to receptors for </a:t>
          </a:r>
          <a:r>
            <a:rPr lang="en-GB" dirty="0" err="1"/>
            <a:t>ACh</a:t>
          </a:r>
          <a:r>
            <a:rPr lang="en-GB" dirty="0"/>
            <a:t>, serotonin, GABA  and glutamate. t enhances the effects of the GABA, which is an inhibitory neurotransmitter. ◦ Enhancing an inhibitor make </a:t>
          </a:r>
          <a:r>
            <a:rPr lang="en-GB" dirty="0" err="1"/>
            <a:t>thiIt</a:t>
          </a:r>
          <a:r>
            <a:rPr lang="en-GB" dirty="0"/>
            <a:t> </a:t>
          </a:r>
          <a:r>
            <a:rPr lang="en-GB" dirty="0" err="1"/>
            <a:t>ngs</a:t>
          </a:r>
          <a:r>
            <a:rPr lang="en-GB" dirty="0"/>
            <a:t> sluggish. ◦ The neuron activity is diminished-sedative effects of </a:t>
          </a:r>
          <a:r>
            <a:rPr lang="en-GB" dirty="0" err="1"/>
            <a:t>alcohol.Alcohol</a:t>
          </a:r>
          <a:r>
            <a:rPr lang="en-GB" dirty="0"/>
            <a:t> inhibits glutamate receptor function. ◦ This causes discoordination, slurred speech, staggering, memory disruption, and blackout.</a:t>
          </a:r>
          <a:endParaRPr lang="en-US" dirty="0"/>
        </a:p>
      </dgm:t>
    </dgm:pt>
    <dgm:pt modelId="{8EFEE3E4-2D46-46A5-B3AF-31B4A27C3E61}" type="parTrans" cxnId="{93AAB17F-FAEC-4BFC-91B7-3A62DFA1FE29}">
      <dgm:prSet/>
      <dgm:spPr/>
      <dgm:t>
        <a:bodyPr/>
        <a:lstStyle/>
        <a:p>
          <a:endParaRPr lang="en-US"/>
        </a:p>
      </dgm:t>
    </dgm:pt>
    <dgm:pt modelId="{B050EC55-60C0-4D28-9CAC-7C3BF10177E3}" type="sibTrans" cxnId="{93AAB17F-FAEC-4BFC-91B7-3A62DFA1FE29}">
      <dgm:prSet/>
      <dgm:spPr/>
      <dgm:t>
        <a:bodyPr/>
        <a:lstStyle/>
        <a:p>
          <a:endParaRPr lang="en-US"/>
        </a:p>
      </dgm:t>
    </dgm:pt>
    <dgm:pt modelId="{6074C3F4-52F9-4F91-AB6A-44EFDEABCA2A}">
      <dgm:prSet/>
      <dgm:spPr/>
      <dgm:t>
        <a:bodyPr/>
        <a:lstStyle/>
        <a:p>
          <a:r>
            <a:rPr lang="en-GB" dirty="0"/>
            <a:t> Alcohol raises dopamine levels. ◦ This leads to excitement, pleasure and later addiction.</a:t>
          </a:r>
          <a:endParaRPr lang="en-US" dirty="0"/>
        </a:p>
      </dgm:t>
    </dgm:pt>
    <dgm:pt modelId="{AC3ACFEB-2B17-42EA-98FC-F49B3270EDA1}" type="parTrans" cxnId="{58107928-A75C-4D77-B62A-C003449DF6F8}">
      <dgm:prSet/>
      <dgm:spPr/>
      <dgm:t>
        <a:bodyPr/>
        <a:lstStyle/>
        <a:p>
          <a:endParaRPr lang="en-US"/>
        </a:p>
      </dgm:t>
    </dgm:pt>
    <dgm:pt modelId="{EE06A95D-1F57-494C-B639-31C0D00FE273}" type="sibTrans" cxnId="{58107928-A75C-4D77-B62A-C003449DF6F8}">
      <dgm:prSet/>
      <dgm:spPr/>
      <dgm:t>
        <a:bodyPr/>
        <a:lstStyle/>
        <a:p>
          <a:endParaRPr lang="en-US"/>
        </a:p>
      </dgm:t>
    </dgm:pt>
    <dgm:pt modelId="{A79261A8-902C-4FBC-9D6F-1A11899B89AD}" type="pres">
      <dgm:prSet presAssocID="{45A1DCFE-0CB6-4F71-A595-870816052376}" presName="linear" presStyleCnt="0">
        <dgm:presLayoutVars>
          <dgm:animLvl val="lvl"/>
          <dgm:resizeHandles val="exact"/>
        </dgm:presLayoutVars>
      </dgm:prSet>
      <dgm:spPr/>
    </dgm:pt>
    <dgm:pt modelId="{45889638-C7B0-409F-AD9F-1A689E624E01}" type="pres">
      <dgm:prSet presAssocID="{139F238A-D561-4095-977C-EBBBFFB9F2B6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F04A2B60-7D39-4F11-BAC6-3AEE3999FDED}" type="pres">
      <dgm:prSet presAssocID="{B050EC55-60C0-4D28-9CAC-7C3BF10177E3}" presName="spacer" presStyleCnt="0"/>
      <dgm:spPr/>
    </dgm:pt>
    <dgm:pt modelId="{6BFA9F39-DB2B-4160-A69D-91F90BF0421A}" type="pres">
      <dgm:prSet presAssocID="{6074C3F4-52F9-4F91-AB6A-44EFDEABCA2A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C87CB07-2E37-4528-9E67-8AB69674EDBD}" type="presOf" srcId="{6074C3F4-52F9-4F91-AB6A-44EFDEABCA2A}" destId="{6BFA9F39-DB2B-4160-A69D-91F90BF0421A}" srcOrd="0" destOrd="0" presId="urn:microsoft.com/office/officeart/2005/8/layout/vList2"/>
    <dgm:cxn modelId="{58107928-A75C-4D77-B62A-C003449DF6F8}" srcId="{45A1DCFE-0CB6-4F71-A595-870816052376}" destId="{6074C3F4-52F9-4F91-AB6A-44EFDEABCA2A}" srcOrd="1" destOrd="0" parTransId="{AC3ACFEB-2B17-42EA-98FC-F49B3270EDA1}" sibTransId="{EE06A95D-1F57-494C-B639-31C0D00FE273}"/>
    <dgm:cxn modelId="{93AAB17F-FAEC-4BFC-91B7-3A62DFA1FE29}" srcId="{45A1DCFE-0CB6-4F71-A595-870816052376}" destId="{139F238A-D561-4095-977C-EBBBFFB9F2B6}" srcOrd="0" destOrd="0" parTransId="{8EFEE3E4-2D46-46A5-B3AF-31B4A27C3E61}" sibTransId="{B050EC55-60C0-4D28-9CAC-7C3BF10177E3}"/>
    <dgm:cxn modelId="{7A050E99-B90C-484D-81CA-56D524A8F5C3}" type="presOf" srcId="{139F238A-D561-4095-977C-EBBBFFB9F2B6}" destId="{45889638-C7B0-409F-AD9F-1A689E624E01}" srcOrd="0" destOrd="0" presId="urn:microsoft.com/office/officeart/2005/8/layout/vList2"/>
    <dgm:cxn modelId="{09D78DCB-8DE8-4B01-80DE-947468D2FE86}" type="presOf" srcId="{45A1DCFE-0CB6-4F71-A595-870816052376}" destId="{A79261A8-902C-4FBC-9D6F-1A11899B89AD}" srcOrd="0" destOrd="0" presId="urn:microsoft.com/office/officeart/2005/8/layout/vList2"/>
    <dgm:cxn modelId="{94B7A795-C938-4D3B-A213-5DBFA3BDEA13}" type="presParOf" srcId="{A79261A8-902C-4FBC-9D6F-1A11899B89AD}" destId="{45889638-C7B0-409F-AD9F-1A689E624E01}" srcOrd="0" destOrd="0" presId="urn:microsoft.com/office/officeart/2005/8/layout/vList2"/>
    <dgm:cxn modelId="{3DA06F80-28C5-4845-BC70-F38C87FBB333}" type="presParOf" srcId="{A79261A8-902C-4FBC-9D6F-1A11899B89AD}" destId="{F04A2B60-7D39-4F11-BAC6-3AEE3999FDED}" srcOrd="1" destOrd="0" presId="urn:microsoft.com/office/officeart/2005/8/layout/vList2"/>
    <dgm:cxn modelId="{42459C6B-E6E6-4271-9401-9C2D9446AB2C}" type="presParOf" srcId="{A79261A8-902C-4FBC-9D6F-1A11899B89AD}" destId="{6BFA9F39-DB2B-4160-A69D-91F90BF0421A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43C3562-FF49-4F4C-B0E1-002440622BE4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D18F8CE-2DFB-4951-8732-3695D29B241E}">
      <dgm:prSet/>
      <dgm:spPr/>
      <dgm:t>
        <a:bodyPr/>
        <a:lstStyle/>
        <a:p>
          <a:r>
            <a:rPr lang="en-US"/>
            <a:t>Nicotine imitates the action of  Ach &amp; binds to Ach receptor.</a:t>
          </a:r>
        </a:p>
      </dgm:t>
    </dgm:pt>
    <dgm:pt modelId="{9D48CF56-96F9-44F0-A930-DFEF9DC5CC9F}" type="parTrans" cxnId="{7C1D24D0-C44F-4127-B350-56645EF3433F}">
      <dgm:prSet/>
      <dgm:spPr/>
      <dgm:t>
        <a:bodyPr/>
        <a:lstStyle/>
        <a:p>
          <a:endParaRPr lang="en-US"/>
        </a:p>
      </dgm:t>
    </dgm:pt>
    <dgm:pt modelId="{2D943830-9CF5-47DD-B3B7-BE90A7A7FFFA}" type="sibTrans" cxnId="{7C1D24D0-C44F-4127-B350-56645EF3433F}">
      <dgm:prSet/>
      <dgm:spPr/>
      <dgm:t>
        <a:bodyPr/>
        <a:lstStyle/>
        <a:p>
          <a:endParaRPr lang="en-US"/>
        </a:p>
      </dgm:t>
    </dgm:pt>
    <dgm:pt modelId="{14C1D06A-C1DA-4B8C-A8C4-02BA77ADEBE6}">
      <dgm:prSet/>
      <dgm:spPr/>
      <dgm:t>
        <a:bodyPr/>
        <a:lstStyle/>
        <a:p>
          <a:r>
            <a:rPr lang="en-US"/>
            <a:t>Like acetylcholine, nicotine leads to a burst of receptor activity.</a:t>
          </a:r>
        </a:p>
      </dgm:t>
    </dgm:pt>
    <dgm:pt modelId="{12A2455F-B529-4A8B-A22B-44D1B41E84A5}" type="parTrans" cxnId="{1E1F6C66-CFFC-4A22-9FB9-9C6C24759418}">
      <dgm:prSet/>
      <dgm:spPr/>
      <dgm:t>
        <a:bodyPr/>
        <a:lstStyle/>
        <a:p>
          <a:endParaRPr lang="en-US"/>
        </a:p>
      </dgm:t>
    </dgm:pt>
    <dgm:pt modelId="{F2C24CC3-3FD1-4E15-BCCD-682710715C2E}" type="sibTrans" cxnId="{1E1F6C66-CFFC-4A22-9FB9-9C6C24759418}">
      <dgm:prSet/>
      <dgm:spPr/>
      <dgm:t>
        <a:bodyPr/>
        <a:lstStyle/>
        <a:p>
          <a:endParaRPr lang="en-US"/>
        </a:p>
      </dgm:t>
    </dgm:pt>
    <dgm:pt modelId="{B72C0490-DFE7-4065-A721-097861A34BB8}">
      <dgm:prSet/>
      <dgm:spPr/>
      <dgm:t>
        <a:bodyPr/>
        <a:lstStyle/>
        <a:p>
          <a:r>
            <a:rPr lang="en-US"/>
            <a:t>Activates cholinergic neurons in many different regions throughout your brain simultaneously.</a:t>
          </a:r>
        </a:p>
      </dgm:t>
    </dgm:pt>
    <dgm:pt modelId="{402A984E-6717-4F78-91FF-9BBB4E32FC86}" type="parTrans" cxnId="{28358BAD-4E57-4945-B532-4CDBBE4DD157}">
      <dgm:prSet/>
      <dgm:spPr/>
      <dgm:t>
        <a:bodyPr/>
        <a:lstStyle/>
        <a:p>
          <a:endParaRPr lang="en-US"/>
        </a:p>
      </dgm:t>
    </dgm:pt>
    <dgm:pt modelId="{3AB6BD39-7562-4352-94EF-2F9435DD7D5D}" type="sibTrans" cxnId="{28358BAD-4E57-4945-B532-4CDBBE4DD157}">
      <dgm:prSet/>
      <dgm:spPr/>
      <dgm:t>
        <a:bodyPr/>
        <a:lstStyle/>
        <a:p>
          <a:endParaRPr lang="en-US"/>
        </a:p>
      </dgm:t>
    </dgm:pt>
    <dgm:pt modelId="{B9DA97CE-E812-40DE-8FD0-E86026CA260E}">
      <dgm:prSet/>
      <dgm:spPr/>
      <dgm:t>
        <a:bodyPr/>
        <a:lstStyle/>
        <a:p>
          <a:r>
            <a:rPr lang="en-US"/>
            <a:t>This stimulation leads to:  Increased release of glutamate. ◦ Stimulation of cholinergic neurons promotes the release of dopamine. The production of d</a:t>
          </a:r>
        </a:p>
      </dgm:t>
    </dgm:pt>
    <dgm:pt modelId="{EA2E32C7-516D-4387-81D4-586AFDC7FF15}" type="parTrans" cxnId="{099F85F2-2863-43CB-9CE6-9E7E5A999238}">
      <dgm:prSet/>
      <dgm:spPr/>
      <dgm:t>
        <a:bodyPr/>
        <a:lstStyle/>
        <a:p>
          <a:endParaRPr lang="en-US"/>
        </a:p>
      </dgm:t>
    </dgm:pt>
    <dgm:pt modelId="{D8238C32-A2FD-44A2-83DA-98A5F4D864C9}" type="sibTrans" cxnId="{099F85F2-2863-43CB-9CE6-9E7E5A999238}">
      <dgm:prSet/>
      <dgm:spPr/>
      <dgm:t>
        <a:bodyPr/>
        <a:lstStyle/>
        <a:p>
          <a:endParaRPr lang="en-US"/>
        </a:p>
      </dgm:t>
    </dgm:pt>
    <dgm:pt modelId="{CC84C121-8DDF-492C-A708-47C9443C7B1C}" type="pres">
      <dgm:prSet presAssocID="{D43C3562-FF49-4F4C-B0E1-002440622BE4}" presName="matrix" presStyleCnt="0">
        <dgm:presLayoutVars>
          <dgm:chMax val="1"/>
          <dgm:dir/>
          <dgm:resizeHandles val="exact"/>
        </dgm:presLayoutVars>
      </dgm:prSet>
      <dgm:spPr/>
    </dgm:pt>
    <dgm:pt modelId="{6BE39488-BB35-4128-B5AC-4E23661A99E1}" type="pres">
      <dgm:prSet presAssocID="{D43C3562-FF49-4F4C-B0E1-002440622BE4}" presName="diamond" presStyleLbl="bgShp" presStyleIdx="0" presStyleCnt="1"/>
      <dgm:spPr/>
    </dgm:pt>
    <dgm:pt modelId="{35AD6DC3-D03C-4CC8-BC5B-FE0F8484F7CF}" type="pres">
      <dgm:prSet presAssocID="{D43C3562-FF49-4F4C-B0E1-002440622BE4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62F0067B-A346-42FE-8906-7CCCEF6CE840}" type="pres">
      <dgm:prSet presAssocID="{D43C3562-FF49-4F4C-B0E1-002440622BE4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08AC004D-7B87-4A1A-926D-9D66224E60BB}" type="pres">
      <dgm:prSet presAssocID="{D43C3562-FF49-4F4C-B0E1-002440622BE4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FC22B3BA-4955-41B5-A627-88287F05BF8E}" type="pres">
      <dgm:prSet presAssocID="{D43C3562-FF49-4F4C-B0E1-002440622BE4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A257C905-000D-4F80-80F9-92BEF880D4DD}" type="presOf" srcId="{14C1D06A-C1DA-4B8C-A8C4-02BA77ADEBE6}" destId="{62F0067B-A346-42FE-8906-7CCCEF6CE840}" srcOrd="0" destOrd="0" presId="urn:microsoft.com/office/officeart/2005/8/layout/matrix3"/>
    <dgm:cxn modelId="{BB49052A-5292-45D7-A84D-F3AA8B53BB0A}" type="presOf" srcId="{ED18F8CE-2DFB-4951-8732-3695D29B241E}" destId="{35AD6DC3-D03C-4CC8-BC5B-FE0F8484F7CF}" srcOrd="0" destOrd="0" presId="urn:microsoft.com/office/officeart/2005/8/layout/matrix3"/>
    <dgm:cxn modelId="{194B565D-6E81-4409-930B-AB83865BF7C1}" type="presOf" srcId="{D43C3562-FF49-4F4C-B0E1-002440622BE4}" destId="{CC84C121-8DDF-492C-A708-47C9443C7B1C}" srcOrd="0" destOrd="0" presId="urn:microsoft.com/office/officeart/2005/8/layout/matrix3"/>
    <dgm:cxn modelId="{1E1F6C66-CFFC-4A22-9FB9-9C6C24759418}" srcId="{D43C3562-FF49-4F4C-B0E1-002440622BE4}" destId="{14C1D06A-C1DA-4B8C-A8C4-02BA77ADEBE6}" srcOrd="1" destOrd="0" parTransId="{12A2455F-B529-4A8B-A22B-44D1B41E84A5}" sibTransId="{F2C24CC3-3FD1-4E15-BCCD-682710715C2E}"/>
    <dgm:cxn modelId="{8FD57299-4A65-4935-B2F2-DA87C4CAB636}" type="presOf" srcId="{B9DA97CE-E812-40DE-8FD0-E86026CA260E}" destId="{FC22B3BA-4955-41B5-A627-88287F05BF8E}" srcOrd="0" destOrd="0" presId="urn:microsoft.com/office/officeart/2005/8/layout/matrix3"/>
    <dgm:cxn modelId="{28358BAD-4E57-4945-B532-4CDBBE4DD157}" srcId="{D43C3562-FF49-4F4C-B0E1-002440622BE4}" destId="{B72C0490-DFE7-4065-A721-097861A34BB8}" srcOrd="2" destOrd="0" parTransId="{402A984E-6717-4F78-91FF-9BBB4E32FC86}" sibTransId="{3AB6BD39-7562-4352-94EF-2F9435DD7D5D}"/>
    <dgm:cxn modelId="{8641A9B9-47BC-44CB-9EA6-0EED29F0BD50}" type="presOf" srcId="{B72C0490-DFE7-4065-A721-097861A34BB8}" destId="{08AC004D-7B87-4A1A-926D-9D66224E60BB}" srcOrd="0" destOrd="0" presId="urn:microsoft.com/office/officeart/2005/8/layout/matrix3"/>
    <dgm:cxn modelId="{7C1D24D0-C44F-4127-B350-56645EF3433F}" srcId="{D43C3562-FF49-4F4C-B0E1-002440622BE4}" destId="{ED18F8CE-2DFB-4951-8732-3695D29B241E}" srcOrd="0" destOrd="0" parTransId="{9D48CF56-96F9-44F0-A930-DFEF9DC5CC9F}" sibTransId="{2D943830-9CF5-47DD-B3B7-BE90A7A7FFFA}"/>
    <dgm:cxn modelId="{099F85F2-2863-43CB-9CE6-9E7E5A999238}" srcId="{D43C3562-FF49-4F4C-B0E1-002440622BE4}" destId="{B9DA97CE-E812-40DE-8FD0-E86026CA260E}" srcOrd="3" destOrd="0" parTransId="{EA2E32C7-516D-4387-81D4-586AFDC7FF15}" sibTransId="{D8238C32-A2FD-44A2-83DA-98A5F4D864C9}"/>
    <dgm:cxn modelId="{2E04F99C-CA83-4BFE-9CFB-E64778E4C66C}" type="presParOf" srcId="{CC84C121-8DDF-492C-A708-47C9443C7B1C}" destId="{6BE39488-BB35-4128-B5AC-4E23661A99E1}" srcOrd="0" destOrd="0" presId="urn:microsoft.com/office/officeart/2005/8/layout/matrix3"/>
    <dgm:cxn modelId="{DC9ACCAB-7106-49C1-8DE1-CFC35A200F81}" type="presParOf" srcId="{CC84C121-8DDF-492C-A708-47C9443C7B1C}" destId="{35AD6DC3-D03C-4CC8-BC5B-FE0F8484F7CF}" srcOrd="1" destOrd="0" presId="urn:microsoft.com/office/officeart/2005/8/layout/matrix3"/>
    <dgm:cxn modelId="{3603F68D-06F4-471C-B00D-2A87B7EC471C}" type="presParOf" srcId="{CC84C121-8DDF-492C-A708-47C9443C7B1C}" destId="{62F0067B-A346-42FE-8906-7CCCEF6CE840}" srcOrd="2" destOrd="0" presId="urn:microsoft.com/office/officeart/2005/8/layout/matrix3"/>
    <dgm:cxn modelId="{A4360113-A79B-4701-B2F8-30EF2B27DA95}" type="presParOf" srcId="{CC84C121-8DDF-492C-A708-47C9443C7B1C}" destId="{08AC004D-7B87-4A1A-926D-9D66224E60BB}" srcOrd="3" destOrd="0" presId="urn:microsoft.com/office/officeart/2005/8/layout/matrix3"/>
    <dgm:cxn modelId="{A83B55BC-B6C6-4EFF-9767-934608CE6335}" type="presParOf" srcId="{CC84C121-8DDF-492C-A708-47C9443C7B1C}" destId="{FC22B3BA-4955-41B5-A627-88287F05BF8E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F5D8C4FA-C340-4F48-B4BA-7CFA764376D0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B48088D-CC9A-4D8C-8C80-68A36A3A857F}">
      <dgm:prSet/>
      <dgm:spPr/>
      <dgm:t>
        <a:bodyPr/>
        <a:lstStyle/>
        <a:p>
          <a:r>
            <a:rPr lang="en-GB"/>
            <a:t>Acetylcholine  -  Alzheimer’s</a:t>
          </a:r>
          <a:endParaRPr lang="en-US"/>
        </a:p>
      </dgm:t>
    </dgm:pt>
    <dgm:pt modelId="{E2A9925B-F084-446A-A295-515C7EEFE552}" type="parTrans" cxnId="{EFE0E87B-C808-45A4-A46A-BC11C881E88B}">
      <dgm:prSet/>
      <dgm:spPr/>
      <dgm:t>
        <a:bodyPr/>
        <a:lstStyle/>
        <a:p>
          <a:endParaRPr lang="en-US"/>
        </a:p>
      </dgm:t>
    </dgm:pt>
    <dgm:pt modelId="{049D82A7-52E8-49F4-A834-444FE7B03B64}" type="sibTrans" cxnId="{EFE0E87B-C808-45A4-A46A-BC11C881E88B}">
      <dgm:prSet/>
      <dgm:spPr/>
      <dgm:t>
        <a:bodyPr/>
        <a:lstStyle/>
        <a:p>
          <a:endParaRPr lang="en-US"/>
        </a:p>
      </dgm:t>
    </dgm:pt>
    <dgm:pt modelId="{6475F565-283F-4FD5-99F3-32F8C057B7C9}">
      <dgm:prSet/>
      <dgm:spPr/>
      <dgm:t>
        <a:bodyPr/>
        <a:lstStyle/>
        <a:p>
          <a:r>
            <a:rPr lang="en-GB"/>
            <a:t>Dopamine-Parkinson’s disease , Schizophrenia</a:t>
          </a:r>
          <a:endParaRPr lang="en-US"/>
        </a:p>
      </dgm:t>
    </dgm:pt>
    <dgm:pt modelId="{AC589DB4-C928-44D2-A76A-6AE53C6F4D97}" type="parTrans" cxnId="{06635A53-CA5A-44A9-BED7-A15DF8C6788A}">
      <dgm:prSet/>
      <dgm:spPr/>
      <dgm:t>
        <a:bodyPr/>
        <a:lstStyle/>
        <a:p>
          <a:endParaRPr lang="en-US"/>
        </a:p>
      </dgm:t>
    </dgm:pt>
    <dgm:pt modelId="{93E2F8FA-013F-4162-B9C0-36B6A504FA3F}" type="sibTrans" cxnId="{06635A53-CA5A-44A9-BED7-A15DF8C6788A}">
      <dgm:prSet/>
      <dgm:spPr/>
      <dgm:t>
        <a:bodyPr/>
        <a:lstStyle/>
        <a:p>
          <a:endParaRPr lang="en-US"/>
        </a:p>
      </dgm:t>
    </dgm:pt>
    <dgm:pt modelId="{C85721B6-0E79-48D6-8BE6-24F083E22901}">
      <dgm:prSet/>
      <dgm:spPr/>
      <dgm:t>
        <a:bodyPr/>
        <a:lstStyle/>
        <a:p>
          <a:r>
            <a:rPr lang="en-GB"/>
            <a:t>GABA - Epilepsy</a:t>
          </a:r>
          <a:endParaRPr lang="en-US"/>
        </a:p>
      </dgm:t>
    </dgm:pt>
    <dgm:pt modelId="{BE68F9A1-DA55-42F5-9380-DD5BD1406CE3}" type="parTrans" cxnId="{E0AC2A94-4532-45E5-A051-CF041BE7FF42}">
      <dgm:prSet/>
      <dgm:spPr/>
      <dgm:t>
        <a:bodyPr/>
        <a:lstStyle/>
        <a:p>
          <a:endParaRPr lang="en-US"/>
        </a:p>
      </dgm:t>
    </dgm:pt>
    <dgm:pt modelId="{7517A37B-D5DB-4A2E-8859-8B645AEEB2BA}" type="sibTrans" cxnId="{E0AC2A94-4532-45E5-A051-CF041BE7FF42}">
      <dgm:prSet/>
      <dgm:spPr/>
      <dgm:t>
        <a:bodyPr/>
        <a:lstStyle/>
        <a:p>
          <a:endParaRPr lang="en-US"/>
        </a:p>
      </dgm:t>
    </dgm:pt>
    <dgm:pt modelId="{424217F6-2C04-4146-BB46-8D1F62E47EA4}">
      <dgm:prSet/>
      <dgm:spPr/>
      <dgm:t>
        <a:bodyPr/>
        <a:lstStyle/>
        <a:p>
          <a:r>
            <a:rPr lang="en-GB"/>
            <a:t>Serotonin - Migraines , ADD ,Depression</a:t>
          </a:r>
          <a:endParaRPr lang="en-US"/>
        </a:p>
      </dgm:t>
    </dgm:pt>
    <dgm:pt modelId="{166FE1AF-C462-408C-8EB8-5C36ACEFD75E}" type="parTrans" cxnId="{A58166B4-4F9E-4C79-8E09-354A852D44CB}">
      <dgm:prSet/>
      <dgm:spPr/>
      <dgm:t>
        <a:bodyPr/>
        <a:lstStyle/>
        <a:p>
          <a:endParaRPr lang="en-US"/>
        </a:p>
      </dgm:t>
    </dgm:pt>
    <dgm:pt modelId="{1263B3B0-3616-4888-AA00-889E98445093}" type="sibTrans" cxnId="{A58166B4-4F9E-4C79-8E09-354A852D44CB}">
      <dgm:prSet/>
      <dgm:spPr/>
      <dgm:t>
        <a:bodyPr/>
        <a:lstStyle/>
        <a:p>
          <a:endParaRPr lang="en-US"/>
        </a:p>
      </dgm:t>
    </dgm:pt>
    <dgm:pt modelId="{E003F0BF-BBA1-43E7-A380-4C674D37341B}">
      <dgm:prSet/>
      <dgm:spPr/>
      <dgm:t>
        <a:bodyPr/>
        <a:lstStyle/>
        <a:p>
          <a:r>
            <a:rPr lang="en-GB"/>
            <a:t>Glutamate- migraine and stroke </a:t>
          </a:r>
          <a:endParaRPr lang="en-US"/>
        </a:p>
      </dgm:t>
    </dgm:pt>
    <dgm:pt modelId="{4CFF194C-1139-4E09-8C5A-B15DE78EFDEE}" type="parTrans" cxnId="{FCB2910F-54E7-4231-AC79-8EB14B9B0778}">
      <dgm:prSet/>
      <dgm:spPr/>
      <dgm:t>
        <a:bodyPr/>
        <a:lstStyle/>
        <a:p>
          <a:endParaRPr lang="en-US"/>
        </a:p>
      </dgm:t>
    </dgm:pt>
    <dgm:pt modelId="{54CF7640-EF35-4F21-9F7A-2C5C8D66D694}" type="sibTrans" cxnId="{FCB2910F-54E7-4231-AC79-8EB14B9B0778}">
      <dgm:prSet/>
      <dgm:spPr/>
      <dgm:t>
        <a:bodyPr/>
        <a:lstStyle/>
        <a:p>
          <a:endParaRPr lang="en-US"/>
        </a:p>
      </dgm:t>
    </dgm:pt>
    <dgm:pt modelId="{D896B9DE-2165-42E2-9A41-45CAE2614DA6}" type="pres">
      <dgm:prSet presAssocID="{F5D8C4FA-C340-4F48-B4BA-7CFA764376D0}" presName="linear" presStyleCnt="0">
        <dgm:presLayoutVars>
          <dgm:animLvl val="lvl"/>
          <dgm:resizeHandles val="exact"/>
        </dgm:presLayoutVars>
      </dgm:prSet>
      <dgm:spPr/>
    </dgm:pt>
    <dgm:pt modelId="{9405C2EB-0A30-4600-BA1F-C87A40E379A0}" type="pres">
      <dgm:prSet presAssocID="{4B48088D-CC9A-4D8C-8C80-68A36A3A857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48C0C0A-E817-4688-892E-6C0296343200}" type="pres">
      <dgm:prSet presAssocID="{049D82A7-52E8-49F4-A834-444FE7B03B64}" presName="spacer" presStyleCnt="0"/>
      <dgm:spPr/>
    </dgm:pt>
    <dgm:pt modelId="{D93B6B9C-6B2B-4B0B-A80A-237AB221E7BB}" type="pres">
      <dgm:prSet presAssocID="{6475F565-283F-4FD5-99F3-32F8C057B7C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45B5EEA-1EB9-4BBB-ADB6-807B23AE1E08}" type="pres">
      <dgm:prSet presAssocID="{93E2F8FA-013F-4162-B9C0-36B6A504FA3F}" presName="spacer" presStyleCnt="0"/>
      <dgm:spPr/>
    </dgm:pt>
    <dgm:pt modelId="{4D007930-90B7-4E6E-8B12-93369E55EB04}" type="pres">
      <dgm:prSet presAssocID="{C85721B6-0E79-48D6-8BE6-24F083E2290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078D65D-E3E2-4E54-89A1-2472E5D63AFE}" type="pres">
      <dgm:prSet presAssocID="{7517A37B-D5DB-4A2E-8859-8B645AEEB2BA}" presName="spacer" presStyleCnt="0"/>
      <dgm:spPr/>
    </dgm:pt>
    <dgm:pt modelId="{671D4A8D-1A12-4588-B837-268221DC8D3F}" type="pres">
      <dgm:prSet presAssocID="{424217F6-2C04-4146-BB46-8D1F62E47EA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E387416-8060-4E10-981D-4EA368BD4C0A}" type="pres">
      <dgm:prSet presAssocID="{1263B3B0-3616-4888-AA00-889E98445093}" presName="spacer" presStyleCnt="0"/>
      <dgm:spPr/>
    </dgm:pt>
    <dgm:pt modelId="{48AF569C-7F7B-4A49-AEBF-147CCE72B23D}" type="pres">
      <dgm:prSet presAssocID="{E003F0BF-BBA1-43E7-A380-4C674D37341B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CB2910F-54E7-4231-AC79-8EB14B9B0778}" srcId="{F5D8C4FA-C340-4F48-B4BA-7CFA764376D0}" destId="{E003F0BF-BBA1-43E7-A380-4C674D37341B}" srcOrd="4" destOrd="0" parTransId="{4CFF194C-1139-4E09-8C5A-B15DE78EFDEE}" sibTransId="{54CF7640-EF35-4F21-9F7A-2C5C8D66D694}"/>
    <dgm:cxn modelId="{19660313-D9CF-40AC-8757-BCCE4CB5FEE1}" type="presOf" srcId="{6475F565-283F-4FD5-99F3-32F8C057B7C9}" destId="{D93B6B9C-6B2B-4B0B-A80A-237AB221E7BB}" srcOrd="0" destOrd="0" presId="urn:microsoft.com/office/officeart/2005/8/layout/vList2"/>
    <dgm:cxn modelId="{6CB15929-AA30-4576-B0F3-8C86CFEF4AB3}" type="presOf" srcId="{F5D8C4FA-C340-4F48-B4BA-7CFA764376D0}" destId="{D896B9DE-2165-42E2-9A41-45CAE2614DA6}" srcOrd="0" destOrd="0" presId="urn:microsoft.com/office/officeart/2005/8/layout/vList2"/>
    <dgm:cxn modelId="{EBF96E5D-4711-4413-898F-B3A9827A27F6}" type="presOf" srcId="{424217F6-2C04-4146-BB46-8D1F62E47EA4}" destId="{671D4A8D-1A12-4588-B837-268221DC8D3F}" srcOrd="0" destOrd="0" presId="urn:microsoft.com/office/officeart/2005/8/layout/vList2"/>
    <dgm:cxn modelId="{FA9D906B-C2CB-438A-8C56-A2E306B60BAC}" type="presOf" srcId="{C85721B6-0E79-48D6-8BE6-24F083E22901}" destId="{4D007930-90B7-4E6E-8B12-93369E55EB04}" srcOrd="0" destOrd="0" presId="urn:microsoft.com/office/officeart/2005/8/layout/vList2"/>
    <dgm:cxn modelId="{06635A53-CA5A-44A9-BED7-A15DF8C6788A}" srcId="{F5D8C4FA-C340-4F48-B4BA-7CFA764376D0}" destId="{6475F565-283F-4FD5-99F3-32F8C057B7C9}" srcOrd="1" destOrd="0" parTransId="{AC589DB4-C928-44D2-A76A-6AE53C6F4D97}" sibTransId="{93E2F8FA-013F-4162-B9C0-36B6A504FA3F}"/>
    <dgm:cxn modelId="{2269AD54-CC33-4012-A485-EFE0CBF78B03}" type="presOf" srcId="{E003F0BF-BBA1-43E7-A380-4C674D37341B}" destId="{48AF569C-7F7B-4A49-AEBF-147CCE72B23D}" srcOrd="0" destOrd="0" presId="urn:microsoft.com/office/officeart/2005/8/layout/vList2"/>
    <dgm:cxn modelId="{EFE0E87B-C808-45A4-A46A-BC11C881E88B}" srcId="{F5D8C4FA-C340-4F48-B4BA-7CFA764376D0}" destId="{4B48088D-CC9A-4D8C-8C80-68A36A3A857F}" srcOrd="0" destOrd="0" parTransId="{E2A9925B-F084-446A-A295-515C7EEFE552}" sibTransId="{049D82A7-52E8-49F4-A834-444FE7B03B64}"/>
    <dgm:cxn modelId="{E0AC2A94-4532-45E5-A051-CF041BE7FF42}" srcId="{F5D8C4FA-C340-4F48-B4BA-7CFA764376D0}" destId="{C85721B6-0E79-48D6-8BE6-24F083E22901}" srcOrd="2" destOrd="0" parTransId="{BE68F9A1-DA55-42F5-9380-DD5BD1406CE3}" sibTransId="{7517A37B-D5DB-4A2E-8859-8B645AEEB2BA}"/>
    <dgm:cxn modelId="{A58166B4-4F9E-4C79-8E09-354A852D44CB}" srcId="{F5D8C4FA-C340-4F48-B4BA-7CFA764376D0}" destId="{424217F6-2C04-4146-BB46-8D1F62E47EA4}" srcOrd="3" destOrd="0" parTransId="{166FE1AF-C462-408C-8EB8-5C36ACEFD75E}" sibTransId="{1263B3B0-3616-4888-AA00-889E98445093}"/>
    <dgm:cxn modelId="{200938C6-88E5-423B-A7B9-736AC217E034}" type="presOf" srcId="{4B48088D-CC9A-4D8C-8C80-68A36A3A857F}" destId="{9405C2EB-0A30-4600-BA1F-C87A40E379A0}" srcOrd="0" destOrd="0" presId="urn:microsoft.com/office/officeart/2005/8/layout/vList2"/>
    <dgm:cxn modelId="{C883CEE9-3E7B-4519-A3B2-26F25D6ACA50}" type="presParOf" srcId="{D896B9DE-2165-42E2-9A41-45CAE2614DA6}" destId="{9405C2EB-0A30-4600-BA1F-C87A40E379A0}" srcOrd="0" destOrd="0" presId="urn:microsoft.com/office/officeart/2005/8/layout/vList2"/>
    <dgm:cxn modelId="{BB62D253-0A98-412C-A401-8883717B2E75}" type="presParOf" srcId="{D896B9DE-2165-42E2-9A41-45CAE2614DA6}" destId="{C48C0C0A-E817-4688-892E-6C0296343200}" srcOrd="1" destOrd="0" presId="urn:microsoft.com/office/officeart/2005/8/layout/vList2"/>
    <dgm:cxn modelId="{03B2AC23-7906-439A-B75F-6CBA75574767}" type="presParOf" srcId="{D896B9DE-2165-42E2-9A41-45CAE2614DA6}" destId="{D93B6B9C-6B2B-4B0B-A80A-237AB221E7BB}" srcOrd="2" destOrd="0" presId="urn:microsoft.com/office/officeart/2005/8/layout/vList2"/>
    <dgm:cxn modelId="{B222482D-A2F6-444B-88A8-7672A6185FFE}" type="presParOf" srcId="{D896B9DE-2165-42E2-9A41-45CAE2614DA6}" destId="{745B5EEA-1EB9-4BBB-ADB6-807B23AE1E08}" srcOrd="3" destOrd="0" presId="urn:microsoft.com/office/officeart/2005/8/layout/vList2"/>
    <dgm:cxn modelId="{52D3541D-2279-4729-B1ED-9DEF08F26620}" type="presParOf" srcId="{D896B9DE-2165-42E2-9A41-45CAE2614DA6}" destId="{4D007930-90B7-4E6E-8B12-93369E55EB04}" srcOrd="4" destOrd="0" presId="urn:microsoft.com/office/officeart/2005/8/layout/vList2"/>
    <dgm:cxn modelId="{BBA20FE0-FBC8-4C11-A2D1-4382A7B446A5}" type="presParOf" srcId="{D896B9DE-2165-42E2-9A41-45CAE2614DA6}" destId="{7078D65D-E3E2-4E54-89A1-2472E5D63AFE}" srcOrd="5" destOrd="0" presId="urn:microsoft.com/office/officeart/2005/8/layout/vList2"/>
    <dgm:cxn modelId="{BE6A56C6-6472-4820-B4E5-DCB2D2B7FA32}" type="presParOf" srcId="{D896B9DE-2165-42E2-9A41-45CAE2614DA6}" destId="{671D4A8D-1A12-4588-B837-268221DC8D3F}" srcOrd="6" destOrd="0" presId="urn:microsoft.com/office/officeart/2005/8/layout/vList2"/>
    <dgm:cxn modelId="{CCF2B8EA-596A-48EA-A47D-457A9722F449}" type="presParOf" srcId="{D896B9DE-2165-42E2-9A41-45CAE2614DA6}" destId="{1E387416-8060-4E10-981D-4EA368BD4C0A}" srcOrd="7" destOrd="0" presId="urn:microsoft.com/office/officeart/2005/8/layout/vList2"/>
    <dgm:cxn modelId="{92E73A20-CDDC-45F7-AC5B-DC45911AFA66}" type="presParOf" srcId="{D896B9DE-2165-42E2-9A41-45CAE2614DA6}" destId="{48AF569C-7F7B-4A49-AEBF-147CCE72B23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AFAA3F-CF3B-4469-A916-17C11E36AD17}">
      <dsp:nvSpPr>
        <dsp:cNvPr id="0" name=""/>
        <dsp:cNvSpPr/>
      </dsp:nvSpPr>
      <dsp:spPr>
        <a:xfrm>
          <a:off x="0" y="85213"/>
          <a:ext cx="6513603" cy="13747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Neurotransmitters are chemical messengers that transmit signals from a neuron to a target cell across asynapse.</a:t>
          </a:r>
          <a:endParaRPr lang="en-US" sz="2500" kern="1200"/>
        </a:p>
      </dsp:txBody>
      <dsp:txXfrm>
        <a:off x="67110" y="152323"/>
        <a:ext cx="6379383" cy="1240530"/>
      </dsp:txXfrm>
    </dsp:sp>
    <dsp:sp modelId="{931E63EB-D800-49BF-A133-D5664B28EF93}">
      <dsp:nvSpPr>
        <dsp:cNvPr id="0" name=""/>
        <dsp:cNvSpPr/>
      </dsp:nvSpPr>
      <dsp:spPr>
        <a:xfrm>
          <a:off x="0" y="1531963"/>
          <a:ext cx="6513603" cy="137475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Target cell may be a neuron or some other kind of cell like a muscle or gland cell.</a:t>
          </a:r>
          <a:endParaRPr lang="en-US" sz="2500" kern="1200"/>
        </a:p>
      </dsp:txBody>
      <dsp:txXfrm>
        <a:off x="67110" y="1599073"/>
        <a:ext cx="6379383" cy="1240530"/>
      </dsp:txXfrm>
    </dsp:sp>
    <dsp:sp modelId="{7A485439-1F48-4A80-AC2D-F7530D30A813}">
      <dsp:nvSpPr>
        <dsp:cNvPr id="0" name=""/>
        <dsp:cNvSpPr/>
      </dsp:nvSpPr>
      <dsp:spPr>
        <a:xfrm>
          <a:off x="0" y="2978713"/>
          <a:ext cx="6513603" cy="137475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Necessary for  rapid communication in synapse.</a:t>
          </a:r>
          <a:endParaRPr lang="en-US" sz="2500" kern="1200"/>
        </a:p>
      </dsp:txBody>
      <dsp:txXfrm>
        <a:off x="67110" y="3045823"/>
        <a:ext cx="6379383" cy="1240530"/>
      </dsp:txXfrm>
    </dsp:sp>
    <dsp:sp modelId="{1FC684FE-6ADA-455B-9DFD-28893586E49E}">
      <dsp:nvSpPr>
        <dsp:cNvPr id="0" name=""/>
        <dsp:cNvSpPr/>
      </dsp:nvSpPr>
      <dsp:spPr>
        <a:xfrm>
          <a:off x="0" y="4425463"/>
          <a:ext cx="6513603" cy="137475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Neurotransmitters are packaged into synaptic vesicles presynaptic side of a synapse.</a:t>
          </a:r>
          <a:endParaRPr lang="en-US" sz="2500" kern="1200"/>
        </a:p>
      </dsp:txBody>
      <dsp:txXfrm>
        <a:off x="67110" y="4492573"/>
        <a:ext cx="6379383" cy="12405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B19B83-0F60-4B95-913C-B5E398256B82}">
      <dsp:nvSpPr>
        <dsp:cNvPr id="0" name=""/>
        <dsp:cNvSpPr/>
      </dsp:nvSpPr>
      <dsp:spPr>
        <a:xfrm>
          <a:off x="0" y="1903"/>
          <a:ext cx="6513603" cy="81125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A5C281-17B4-4FFE-A60C-4F96CF8E57A8}">
      <dsp:nvSpPr>
        <dsp:cNvPr id="0" name=""/>
        <dsp:cNvSpPr/>
      </dsp:nvSpPr>
      <dsp:spPr>
        <a:xfrm>
          <a:off x="245405" y="184436"/>
          <a:ext cx="446191" cy="4461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109564-062A-40A1-ADBA-93306C41DFB0}">
      <dsp:nvSpPr>
        <dsp:cNvPr id="0" name=""/>
        <dsp:cNvSpPr/>
      </dsp:nvSpPr>
      <dsp:spPr>
        <a:xfrm>
          <a:off x="937002" y="1903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Synthesized in the presynaptic neuron</a:t>
          </a:r>
        </a:p>
      </dsp:txBody>
      <dsp:txXfrm>
        <a:off x="937002" y="1903"/>
        <a:ext cx="5576601" cy="811257"/>
      </dsp:txXfrm>
    </dsp:sp>
    <dsp:sp modelId="{15BA6878-1D47-43E2-B059-E17587EF411A}">
      <dsp:nvSpPr>
        <dsp:cNvPr id="0" name=""/>
        <dsp:cNvSpPr/>
      </dsp:nvSpPr>
      <dsp:spPr>
        <a:xfrm>
          <a:off x="0" y="1015975"/>
          <a:ext cx="6513603" cy="81125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8A1144-F697-42E1-8ACD-9EB5C952E3D5}">
      <dsp:nvSpPr>
        <dsp:cNvPr id="0" name=""/>
        <dsp:cNvSpPr/>
      </dsp:nvSpPr>
      <dsp:spPr>
        <a:xfrm>
          <a:off x="245405" y="1198508"/>
          <a:ext cx="446191" cy="4461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1F4375-C330-46CA-B5BB-868571356EE6}">
      <dsp:nvSpPr>
        <dsp:cNvPr id="0" name=""/>
        <dsp:cNvSpPr/>
      </dsp:nvSpPr>
      <dsp:spPr>
        <a:xfrm>
          <a:off x="937002" y="1015975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2 Localized to vesicles in the pre synaptic neuron</a:t>
          </a:r>
        </a:p>
      </dsp:txBody>
      <dsp:txXfrm>
        <a:off x="937002" y="1015975"/>
        <a:ext cx="5576601" cy="811257"/>
      </dsp:txXfrm>
    </dsp:sp>
    <dsp:sp modelId="{C7DF887C-73F8-4171-BD56-BD9372F6DE7F}">
      <dsp:nvSpPr>
        <dsp:cNvPr id="0" name=""/>
        <dsp:cNvSpPr/>
      </dsp:nvSpPr>
      <dsp:spPr>
        <a:xfrm>
          <a:off x="0" y="2030048"/>
          <a:ext cx="6513603" cy="81125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6B5F80-E6F2-4F2D-9CC9-514213F8D56F}">
      <dsp:nvSpPr>
        <dsp:cNvPr id="0" name=""/>
        <dsp:cNvSpPr/>
      </dsp:nvSpPr>
      <dsp:spPr>
        <a:xfrm>
          <a:off x="245405" y="2212581"/>
          <a:ext cx="446191" cy="44619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498E88-FC53-42FF-8D59-ED9DCA1B2793}">
      <dsp:nvSpPr>
        <dsp:cNvPr id="0" name=""/>
        <dsp:cNvSpPr/>
      </dsp:nvSpPr>
      <dsp:spPr>
        <a:xfrm>
          <a:off x="937002" y="2030048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3) Released from the pre synapticneuron under physiological condition</a:t>
          </a:r>
        </a:p>
      </dsp:txBody>
      <dsp:txXfrm>
        <a:off x="937002" y="2030048"/>
        <a:ext cx="5576601" cy="811257"/>
      </dsp:txXfrm>
    </dsp:sp>
    <dsp:sp modelId="{3D505305-1C5D-4221-8528-AE66299275DC}">
      <dsp:nvSpPr>
        <dsp:cNvPr id="0" name=""/>
        <dsp:cNvSpPr/>
      </dsp:nvSpPr>
      <dsp:spPr>
        <a:xfrm>
          <a:off x="0" y="3044120"/>
          <a:ext cx="6513603" cy="81125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908F0B-EE96-476E-B5AD-613A34D40205}">
      <dsp:nvSpPr>
        <dsp:cNvPr id="0" name=""/>
        <dsp:cNvSpPr/>
      </dsp:nvSpPr>
      <dsp:spPr>
        <a:xfrm>
          <a:off x="245405" y="3226653"/>
          <a:ext cx="446191" cy="44619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EA2557-7C6D-4B81-A44F-C98FEA79DCFD}">
      <dsp:nvSpPr>
        <dsp:cNvPr id="0" name=""/>
        <dsp:cNvSpPr/>
      </dsp:nvSpPr>
      <dsp:spPr>
        <a:xfrm>
          <a:off x="937002" y="3044120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4) Rapidly removed from the synaptic cleft by uptake    or degradation</a:t>
          </a:r>
        </a:p>
      </dsp:txBody>
      <dsp:txXfrm>
        <a:off x="937002" y="3044120"/>
        <a:ext cx="5576601" cy="811257"/>
      </dsp:txXfrm>
    </dsp:sp>
    <dsp:sp modelId="{F2CA368B-D5EB-4D46-9C67-EDD12B72B005}">
      <dsp:nvSpPr>
        <dsp:cNvPr id="0" name=""/>
        <dsp:cNvSpPr/>
      </dsp:nvSpPr>
      <dsp:spPr>
        <a:xfrm>
          <a:off x="0" y="4058192"/>
          <a:ext cx="6513603" cy="81125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3854A3-31CF-41C6-BAC8-5A06D2F44B62}">
      <dsp:nvSpPr>
        <dsp:cNvPr id="0" name=""/>
        <dsp:cNvSpPr/>
      </dsp:nvSpPr>
      <dsp:spPr>
        <a:xfrm>
          <a:off x="245405" y="4240725"/>
          <a:ext cx="446191" cy="44619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457943-C349-4795-8BD2-D379C541976E}">
      <dsp:nvSpPr>
        <dsp:cNvPr id="0" name=""/>
        <dsp:cNvSpPr/>
      </dsp:nvSpPr>
      <dsp:spPr>
        <a:xfrm>
          <a:off x="937002" y="4058192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5) Presence of receptor on the post-synaptic neuron.</a:t>
          </a:r>
        </a:p>
      </dsp:txBody>
      <dsp:txXfrm>
        <a:off x="937002" y="4058192"/>
        <a:ext cx="5576601" cy="811257"/>
      </dsp:txXfrm>
    </dsp:sp>
    <dsp:sp modelId="{34291B91-C128-471D-B660-678872952423}">
      <dsp:nvSpPr>
        <dsp:cNvPr id="0" name=""/>
        <dsp:cNvSpPr/>
      </dsp:nvSpPr>
      <dsp:spPr>
        <a:xfrm>
          <a:off x="0" y="5072264"/>
          <a:ext cx="6513603" cy="81125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632717-2290-4F3C-BF13-5C275291321E}">
      <dsp:nvSpPr>
        <dsp:cNvPr id="0" name=""/>
        <dsp:cNvSpPr/>
      </dsp:nvSpPr>
      <dsp:spPr>
        <a:xfrm>
          <a:off x="245405" y="5254797"/>
          <a:ext cx="446191" cy="44619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D3AD25-2467-43E7-BF18-37CFC2B4851C}">
      <dsp:nvSpPr>
        <dsp:cNvPr id="0" name=""/>
        <dsp:cNvSpPr/>
      </dsp:nvSpPr>
      <dsp:spPr>
        <a:xfrm>
          <a:off x="937002" y="5072264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6) Binding to the receptor elicits a biological response</a:t>
          </a:r>
        </a:p>
      </dsp:txBody>
      <dsp:txXfrm>
        <a:off x="937002" y="5072264"/>
        <a:ext cx="5576601" cy="81125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7C5729-A643-4682-BA30-6DF328FDB9EA}">
      <dsp:nvSpPr>
        <dsp:cNvPr id="0" name=""/>
        <dsp:cNvSpPr/>
      </dsp:nvSpPr>
      <dsp:spPr>
        <a:xfrm>
          <a:off x="0" y="48517"/>
          <a:ext cx="5744684" cy="8751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Is synthesized in three steps from the amino acid tyrosine.</a:t>
          </a:r>
        </a:p>
      </dsp:txBody>
      <dsp:txXfrm>
        <a:off x="42722" y="91239"/>
        <a:ext cx="5659240" cy="789716"/>
      </dsp:txXfrm>
    </dsp:sp>
    <dsp:sp modelId="{6646367D-4431-49D5-B333-563F87AB0633}">
      <dsp:nvSpPr>
        <dsp:cNvPr id="0" name=""/>
        <dsp:cNvSpPr/>
      </dsp:nvSpPr>
      <dsp:spPr>
        <a:xfrm>
          <a:off x="0" y="987037"/>
          <a:ext cx="5744684" cy="87516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Associated with reward mechanisms in brain.</a:t>
          </a:r>
        </a:p>
      </dsp:txBody>
      <dsp:txXfrm>
        <a:off x="42722" y="1029759"/>
        <a:ext cx="5659240" cy="789716"/>
      </dsp:txXfrm>
    </dsp:sp>
    <dsp:sp modelId="{6BA04344-323B-4A66-8EB1-D3A83CD9E600}">
      <dsp:nvSpPr>
        <dsp:cNvPr id="0" name=""/>
        <dsp:cNvSpPr/>
      </dsp:nvSpPr>
      <dsp:spPr>
        <a:xfrm>
          <a:off x="0" y="1925557"/>
          <a:ext cx="5744684" cy="87516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Generally involved in regulatory motor activity, in mood, motivation and attention.</a:t>
          </a:r>
        </a:p>
      </dsp:txBody>
      <dsp:txXfrm>
        <a:off x="42722" y="1968279"/>
        <a:ext cx="5659240" cy="789716"/>
      </dsp:txXfrm>
    </dsp:sp>
    <dsp:sp modelId="{8B5DD791-599B-42B5-8B18-FB55951F8DCB}">
      <dsp:nvSpPr>
        <dsp:cNvPr id="0" name=""/>
        <dsp:cNvSpPr/>
      </dsp:nvSpPr>
      <dsp:spPr>
        <a:xfrm>
          <a:off x="0" y="2864078"/>
          <a:ext cx="5744684" cy="8751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Schizophrenics have too much dopamine.</a:t>
          </a:r>
        </a:p>
      </dsp:txBody>
      <dsp:txXfrm>
        <a:off x="42722" y="2906800"/>
        <a:ext cx="5659240" cy="789716"/>
      </dsp:txXfrm>
    </dsp:sp>
    <dsp:sp modelId="{0B651161-AE27-4B7A-9810-F83DE79C7794}">
      <dsp:nvSpPr>
        <dsp:cNvPr id="0" name=""/>
        <dsp:cNvSpPr/>
      </dsp:nvSpPr>
      <dsp:spPr>
        <a:xfrm>
          <a:off x="0" y="3802598"/>
          <a:ext cx="5744684" cy="87516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Patients with Parkinson's Disease have too little dopamine.</a:t>
          </a:r>
        </a:p>
      </dsp:txBody>
      <dsp:txXfrm>
        <a:off x="42722" y="3845320"/>
        <a:ext cx="5659240" cy="78971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F375F6-EA5F-49A6-8472-885E7E749CE8}">
      <dsp:nvSpPr>
        <dsp:cNvPr id="0" name=""/>
        <dsp:cNvSpPr/>
      </dsp:nvSpPr>
      <dsp:spPr>
        <a:xfrm>
          <a:off x="0" y="522882"/>
          <a:ext cx="6513603" cy="9149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Synthesized directly from dopamine.  Direct precursor to epinepherine.</a:t>
          </a:r>
        </a:p>
      </dsp:txBody>
      <dsp:txXfrm>
        <a:off x="44664" y="567546"/>
        <a:ext cx="6424275" cy="825612"/>
      </dsp:txXfrm>
    </dsp:sp>
    <dsp:sp modelId="{1951B61D-EB63-4539-BCF2-E1C226A0B6D2}">
      <dsp:nvSpPr>
        <dsp:cNvPr id="0" name=""/>
        <dsp:cNvSpPr/>
      </dsp:nvSpPr>
      <dsp:spPr>
        <a:xfrm>
          <a:off x="0" y="1504062"/>
          <a:ext cx="6513603" cy="91494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It is synthesized in four steps from tyrosine.</a:t>
          </a:r>
        </a:p>
      </dsp:txBody>
      <dsp:txXfrm>
        <a:off x="44664" y="1548726"/>
        <a:ext cx="6424275" cy="825612"/>
      </dsp:txXfrm>
    </dsp:sp>
    <dsp:sp modelId="{0BCFF58B-BACF-4013-82D5-F9A325E8397E}">
      <dsp:nvSpPr>
        <dsp:cNvPr id="0" name=""/>
        <dsp:cNvSpPr/>
      </dsp:nvSpPr>
      <dsp:spPr>
        <a:xfrm>
          <a:off x="0" y="2485242"/>
          <a:ext cx="6513603" cy="91494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Synthesized within vesicles. </a:t>
          </a:r>
        </a:p>
      </dsp:txBody>
      <dsp:txXfrm>
        <a:off x="44664" y="2529906"/>
        <a:ext cx="6424275" cy="825612"/>
      </dsp:txXfrm>
    </dsp:sp>
    <dsp:sp modelId="{0E01DFFE-2F3B-46D9-8CA3-2B7ED79F0B88}">
      <dsp:nvSpPr>
        <dsp:cNvPr id="0" name=""/>
        <dsp:cNvSpPr/>
      </dsp:nvSpPr>
      <dsp:spPr>
        <a:xfrm>
          <a:off x="0" y="3466423"/>
          <a:ext cx="6513603" cy="9149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Norepinephrine is strongly associated with bringing our nervous systems into "high alert."</a:t>
          </a:r>
        </a:p>
      </dsp:txBody>
      <dsp:txXfrm>
        <a:off x="44664" y="3511087"/>
        <a:ext cx="6424275" cy="825612"/>
      </dsp:txXfrm>
    </dsp:sp>
    <dsp:sp modelId="{31C7CBF8-1C22-4121-9BD8-A31F54A68DEF}">
      <dsp:nvSpPr>
        <dsp:cNvPr id="0" name=""/>
        <dsp:cNvSpPr/>
      </dsp:nvSpPr>
      <dsp:spPr>
        <a:xfrm>
          <a:off x="0" y="4447603"/>
          <a:ext cx="6513603" cy="91494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It increases our heart rate and our blood pressure.  It is also important for forming memories.</a:t>
          </a:r>
        </a:p>
      </dsp:txBody>
      <dsp:txXfrm>
        <a:off x="44664" y="4492267"/>
        <a:ext cx="6424275" cy="82561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A60AED-824B-4D0B-9DB3-19D07209AB12}">
      <dsp:nvSpPr>
        <dsp:cNvPr id="0" name=""/>
        <dsp:cNvSpPr/>
      </dsp:nvSpPr>
      <dsp:spPr>
        <a:xfrm>
          <a:off x="0" y="41537"/>
          <a:ext cx="6513603" cy="139658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It is an amino acid</a:t>
          </a:r>
        </a:p>
      </dsp:txBody>
      <dsp:txXfrm>
        <a:off x="68176" y="109713"/>
        <a:ext cx="6377251" cy="1260235"/>
      </dsp:txXfrm>
    </dsp:sp>
    <dsp:sp modelId="{D1B0B596-612F-441B-AE7E-74884A064A63}">
      <dsp:nvSpPr>
        <dsp:cNvPr id="0" name=""/>
        <dsp:cNvSpPr/>
      </dsp:nvSpPr>
      <dsp:spPr>
        <a:xfrm>
          <a:off x="0" y="1510125"/>
          <a:ext cx="6513603" cy="1396587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It the most commonly found excitatory neurotransmitter in the brain.</a:t>
          </a:r>
        </a:p>
      </dsp:txBody>
      <dsp:txXfrm>
        <a:off x="68176" y="1578301"/>
        <a:ext cx="6377251" cy="1260235"/>
      </dsp:txXfrm>
    </dsp:sp>
    <dsp:sp modelId="{E8EAB310-648D-4CE6-B2D3-3B484A5FBDF5}">
      <dsp:nvSpPr>
        <dsp:cNvPr id="0" name=""/>
        <dsp:cNvSpPr/>
      </dsp:nvSpPr>
      <dsp:spPr>
        <a:xfrm>
          <a:off x="0" y="2978713"/>
          <a:ext cx="6513603" cy="1396587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It is involved in most aspects of normal brain function including cognition, memory and learning. </a:t>
          </a:r>
        </a:p>
      </dsp:txBody>
      <dsp:txXfrm>
        <a:off x="68176" y="3046889"/>
        <a:ext cx="6377251" cy="1260235"/>
      </dsp:txXfrm>
    </dsp:sp>
    <dsp:sp modelId="{FFCBA428-F242-4A78-B416-D309B767BA64}">
      <dsp:nvSpPr>
        <dsp:cNvPr id="0" name=""/>
        <dsp:cNvSpPr/>
      </dsp:nvSpPr>
      <dsp:spPr>
        <a:xfrm>
          <a:off x="0" y="4447300"/>
          <a:ext cx="6513603" cy="1396587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Glutamate is formed  from α–ketoglutarate, an intermediate of Kreb’s cycle ( the formation of ATP and energy) </a:t>
          </a:r>
        </a:p>
      </dsp:txBody>
      <dsp:txXfrm>
        <a:off x="68176" y="4515476"/>
        <a:ext cx="6377251" cy="126023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42C948-1D97-4F14-B78A-4008874288B6}">
      <dsp:nvSpPr>
        <dsp:cNvPr id="0" name=""/>
        <dsp:cNvSpPr/>
      </dsp:nvSpPr>
      <dsp:spPr>
        <a:xfrm>
          <a:off x="0" y="41537"/>
          <a:ext cx="6513603" cy="139658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Synthesized directly from glutamate.</a:t>
          </a:r>
        </a:p>
      </dsp:txBody>
      <dsp:txXfrm>
        <a:off x="68176" y="109713"/>
        <a:ext cx="6377251" cy="1260235"/>
      </dsp:txXfrm>
    </dsp:sp>
    <dsp:sp modelId="{43EF75EE-1298-44CD-BF98-0F910D7E5828}">
      <dsp:nvSpPr>
        <dsp:cNvPr id="0" name=""/>
        <dsp:cNvSpPr/>
      </dsp:nvSpPr>
      <dsp:spPr>
        <a:xfrm>
          <a:off x="0" y="1510125"/>
          <a:ext cx="6513603" cy="139658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GABA is the most important inhibitory neurotransmitter</a:t>
          </a:r>
        </a:p>
      </dsp:txBody>
      <dsp:txXfrm>
        <a:off x="68176" y="1578301"/>
        <a:ext cx="6377251" cy="1260235"/>
      </dsp:txXfrm>
    </dsp:sp>
    <dsp:sp modelId="{18959AEA-15B1-4B82-B8A0-F318F52075C5}">
      <dsp:nvSpPr>
        <dsp:cNvPr id="0" name=""/>
        <dsp:cNvSpPr/>
      </dsp:nvSpPr>
      <dsp:spPr>
        <a:xfrm>
          <a:off x="0" y="2978713"/>
          <a:ext cx="6513603" cy="1396587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Present in high concentrations in the CNS, preventing the brain from becoming overexcited.</a:t>
          </a:r>
        </a:p>
      </dsp:txBody>
      <dsp:txXfrm>
        <a:off x="68176" y="3046889"/>
        <a:ext cx="6377251" cy="1260235"/>
      </dsp:txXfrm>
    </dsp:sp>
    <dsp:sp modelId="{EC15F6DA-2767-4DF1-A772-C6EA207A1644}">
      <dsp:nvSpPr>
        <dsp:cNvPr id="0" name=""/>
        <dsp:cNvSpPr/>
      </dsp:nvSpPr>
      <dsp:spPr>
        <a:xfrm>
          <a:off x="0" y="4447300"/>
          <a:ext cx="6513603" cy="139658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If GABA is lacking in certain parts of the brain, epilepsy results.</a:t>
          </a:r>
        </a:p>
      </dsp:txBody>
      <dsp:txXfrm>
        <a:off x="68176" y="4515476"/>
        <a:ext cx="6377251" cy="126023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DDCA50-7749-4430-ADF1-082C17AE36F6}">
      <dsp:nvSpPr>
        <dsp:cNvPr id="0" name=""/>
        <dsp:cNvSpPr/>
      </dsp:nvSpPr>
      <dsp:spPr>
        <a:xfrm>
          <a:off x="0" y="512566"/>
          <a:ext cx="6513603" cy="156633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Synthesized in two steps from the amino acid tryptophan</a:t>
          </a:r>
        </a:p>
      </dsp:txBody>
      <dsp:txXfrm>
        <a:off x="76462" y="589028"/>
        <a:ext cx="6360679" cy="1413413"/>
      </dsp:txXfrm>
    </dsp:sp>
    <dsp:sp modelId="{67C6BA44-5B4F-47BC-A420-8C6D14D78CF2}">
      <dsp:nvSpPr>
        <dsp:cNvPr id="0" name=""/>
        <dsp:cNvSpPr/>
      </dsp:nvSpPr>
      <dsp:spPr>
        <a:xfrm>
          <a:off x="0" y="2159544"/>
          <a:ext cx="6513603" cy="156633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Regulates attention and other complex cognitive functions, such as sleep (dreaming), eating, mood, pain regulation.</a:t>
          </a:r>
        </a:p>
      </dsp:txBody>
      <dsp:txXfrm>
        <a:off x="76462" y="2236006"/>
        <a:ext cx="6360679" cy="1413413"/>
      </dsp:txXfrm>
    </dsp:sp>
    <dsp:sp modelId="{649BE6D8-9A7B-4AB8-9AB4-734F9540B3A6}">
      <dsp:nvSpPr>
        <dsp:cNvPr id="0" name=""/>
        <dsp:cNvSpPr/>
      </dsp:nvSpPr>
      <dsp:spPr>
        <a:xfrm>
          <a:off x="0" y="3806521"/>
          <a:ext cx="6513603" cy="1566337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Too little serotonin has been shown to lead to depression,  anger control etc.</a:t>
          </a:r>
        </a:p>
      </dsp:txBody>
      <dsp:txXfrm>
        <a:off x="76462" y="3882983"/>
        <a:ext cx="6360679" cy="141341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1077CB-D7C8-4399-9E17-58894C1E98EE}">
      <dsp:nvSpPr>
        <dsp:cNvPr id="0" name=""/>
        <dsp:cNvSpPr/>
      </dsp:nvSpPr>
      <dsp:spPr>
        <a:xfrm>
          <a:off x="0" y="612927"/>
          <a:ext cx="6513603" cy="8950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Synthesis:   Neurotransmitters are synthesized by the enzymatic transformation of precursors. </a:t>
          </a:r>
        </a:p>
      </dsp:txBody>
      <dsp:txXfrm>
        <a:off x="43693" y="656620"/>
        <a:ext cx="6426217" cy="807664"/>
      </dsp:txXfrm>
    </dsp:sp>
    <dsp:sp modelId="{4776E591-1052-4663-9EB9-8CDED9BFFE22}">
      <dsp:nvSpPr>
        <dsp:cNvPr id="0" name=""/>
        <dsp:cNvSpPr/>
      </dsp:nvSpPr>
      <dsp:spPr>
        <a:xfrm>
          <a:off x="0" y="1554057"/>
          <a:ext cx="6513603" cy="89505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Storage:       They are packaged inside synaptic vesicles. </a:t>
          </a:r>
        </a:p>
      </dsp:txBody>
      <dsp:txXfrm>
        <a:off x="43693" y="1597750"/>
        <a:ext cx="6426217" cy="807664"/>
      </dsp:txXfrm>
    </dsp:sp>
    <dsp:sp modelId="{11CB0223-7C6F-4152-B1A5-9614F89935CD}">
      <dsp:nvSpPr>
        <dsp:cNvPr id="0" name=""/>
        <dsp:cNvSpPr/>
      </dsp:nvSpPr>
      <dsp:spPr>
        <a:xfrm>
          <a:off x="0" y="2495188"/>
          <a:ext cx="6513603" cy="89505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Release:         They are released from presynaptic terminal by     exocytosis when calcium enters axon terminal   during an action potential Diffuse across the synaptic cleft to the   postsynaptic membrane. </a:t>
          </a:r>
        </a:p>
      </dsp:txBody>
      <dsp:txXfrm>
        <a:off x="43693" y="2538881"/>
        <a:ext cx="6426217" cy="807664"/>
      </dsp:txXfrm>
    </dsp:sp>
    <dsp:sp modelId="{B0C0FD54-C4BC-4E8F-ABCE-AF9F78BCA1C8}">
      <dsp:nvSpPr>
        <dsp:cNvPr id="0" name=""/>
        <dsp:cNvSpPr/>
      </dsp:nvSpPr>
      <dsp:spPr>
        <a:xfrm>
          <a:off x="0" y="3436318"/>
          <a:ext cx="6513603" cy="89505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Binding:         They bind to receptor proteins. </a:t>
          </a:r>
        </a:p>
      </dsp:txBody>
      <dsp:txXfrm>
        <a:off x="43693" y="3480011"/>
        <a:ext cx="6426217" cy="807664"/>
      </dsp:txXfrm>
    </dsp:sp>
    <dsp:sp modelId="{0FC39DDD-EDB7-49C8-838D-83A8CB816BA3}">
      <dsp:nvSpPr>
        <dsp:cNvPr id="0" name=""/>
        <dsp:cNvSpPr/>
      </dsp:nvSpPr>
      <dsp:spPr>
        <a:xfrm>
          <a:off x="0" y="4377448"/>
          <a:ext cx="6513603" cy="89505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Inactivation: The neurotransmitter isdegraded either by being broken down enzymatically, or reused by active reuptake.</a:t>
          </a:r>
        </a:p>
      </dsp:txBody>
      <dsp:txXfrm>
        <a:off x="43693" y="4421141"/>
        <a:ext cx="6426217" cy="80766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889638-C7B0-409F-AD9F-1A689E624E01}">
      <dsp:nvSpPr>
        <dsp:cNvPr id="0" name=""/>
        <dsp:cNvSpPr/>
      </dsp:nvSpPr>
      <dsp:spPr>
        <a:xfrm>
          <a:off x="0" y="111493"/>
          <a:ext cx="6513603" cy="28009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It binds directly to receptors for </a:t>
          </a:r>
          <a:r>
            <a:rPr lang="en-GB" sz="2100" kern="1200" dirty="0" err="1"/>
            <a:t>ACh</a:t>
          </a:r>
          <a:r>
            <a:rPr lang="en-GB" sz="2100" kern="1200" dirty="0"/>
            <a:t>, serotonin, GABA  and glutamate. t enhances the effects of the GABA, which is an inhibitory neurotransmitter. ◦ Enhancing an inhibitor make </a:t>
          </a:r>
          <a:r>
            <a:rPr lang="en-GB" sz="2100" kern="1200" dirty="0" err="1"/>
            <a:t>thiIt</a:t>
          </a:r>
          <a:r>
            <a:rPr lang="en-GB" sz="2100" kern="1200" dirty="0"/>
            <a:t> </a:t>
          </a:r>
          <a:r>
            <a:rPr lang="en-GB" sz="2100" kern="1200" dirty="0" err="1"/>
            <a:t>ngs</a:t>
          </a:r>
          <a:r>
            <a:rPr lang="en-GB" sz="2100" kern="1200" dirty="0"/>
            <a:t> sluggish. ◦ The neuron activity is diminished-sedative effects of </a:t>
          </a:r>
          <a:r>
            <a:rPr lang="en-GB" sz="2100" kern="1200" dirty="0" err="1"/>
            <a:t>alcohol.Alcohol</a:t>
          </a:r>
          <a:r>
            <a:rPr lang="en-GB" sz="2100" kern="1200" dirty="0"/>
            <a:t> inhibits glutamate receptor function. ◦ This causes discoordination, slurred speech, staggering, memory disruption, and blackout.</a:t>
          </a:r>
          <a:endParaRPr lang="en-US" sz="2100" kern="1200" dirty="0"/>
        </a:p>
      </dsp:txBody>
      <dsp:txXfrm>
        <a:off x="136733" y="248226"/>
        <a:ext cx="6240137" cy="2527513"/>
      </dsp:txXfrm>
    </dsp:sp>
    <dsp:sp modelId="{6BFA9F39-DB2B-4160-A69D-91F90BF0421A}">
      <dsp:nvSpPr>
        <dsp:cNvPr id="0" name=""/>
        <dsp:cNvSpPr/>
      </dsp:nvSpPr>
      <dsp:spPr>
        <a:xfrm>
          <a:off x="0" y="2972953"/>
          <a:ext cx="6513603" cy="280097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 Alcohol raises dopamine levels. ◦ This leads to excitement, pleasure and later addiction.</a:t>
          </a:r>
          <a:endParaRPr lang="en-US" sz="2100" kern="1200" dirty="0"/>
        </a:p>
      </dsp:txBody>
      <dsp:txXfrm>
        <a:off x="136733" y="3109686"/>
        <a:ext cx="6240137" cy="252751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E39488-BB35-4128-B5AC-4E23661A99E1}">
      <dsp:nvSpPr>
        <dsp:cNvPr id="0" name=""/>
        <dsp:cNvSpPr/>
      </dsp:nvSpPr>
      <dsp:spPr>
        <a:xfrm>
          <a:off x="314088" y="0"/>
          <a:ext cx="5885426" cy="5885426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AD6DC3-D03C-4CC8-BC5B-FE0F8484F7CF}">
      <dsp:nvSpPr>
        <dsp:cNvPr id="0" name=""/>
        <dsp:cNvSpPr/>
      </dsp:nvSpPr>
      <dsp:spPr>
        <a:xfrm>
          <a:off x="873204" y="559115"/>
          <a:ext cx="2295316" cy="229531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Nicotine imitates the action of  Ach &amp; binds to Ach receptor.</a:t>
          </a:r>
        </a:p>
      </dsp:txBody>
      <dsp:txXfrm>
        <a:off x="985252" y="671163"/>
        <a:ext cx="2071220" cy="2071220"/>
      </dsp:txXfrm>
    </dsp:sp>
    <dsp:sp modelId="{62F0067B-A346-42FE-8906-7CCCEF6CE840}">
      <dsp:nvSpPr>
        <dsp:cNvPr id="0" name=""/>
        <dsp:cNvSpPr/>
      </dsp:nvSpPr>
      <dsp:spPr>
        <a:xfrm>
          <a:off x="3345083" y="559115"/>
          <a:ext cx="2295316" cy="229531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Like acetylcholine, nicotine leads to a burst of receptor activity.</a:t>
          </a:r>
        </a:p>
      </dsp:txBody>
      <dsp:txXfrm>
        <a:off x="3457131" y="671163"/>
        <a:ext cx="2071220" cy="2071220"/>
      </dsp:txXfrm>
    </dsp:sp>
    <dsp:sp modelId="{08AC004D-7B87-4A1A-926D-9D66224E60BB}">
      <dsp:nvSpPr>
        <dsp:cNvPr id="0" name=""/>
        <dsp:cNvSpPr/>
      </dsp:nvSpPr>
      <dsp:spPr>
        <a:xfrm>
          <a:off x="873204" y="3030994"/>
          <a:ext cx="2295316" cy="229531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Activates cholinergic neurons in many different regions throughout your brain simultaneously.</a:t>
          </a:r>
        </a:p>
      </dsp:txBody>
      <dsp:txXfrm>
        <a:off x="985252" y="3143042"/>
        <a:ext cx="2071220" cy="2071220"/>
      </dsp:txXfrm>
    </dsp:sp>
    <dsp:sp modelId="{FC22B3BA-4955-41B5-A627-88287F05BF8E}">
      <dsp:nvSpPr>
        <dsp:cNvPr id="0" name=""/>
        <dsp:cNvSpPr/>
      </dsp:nvSpPr>
      <dsp:spPr>
        <a:xfrm>
          <a:off x="3345083" y="3030994"/>
          <a:ext cx="2295316" cy="229531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This stimulation leads to:  Increased release of glutamate. ◦ Stimulation of cholinergic neurons promotes the release of dopamine. The production of d</a:t>
          </a:r>
        </a:p>
      </dsp:txBody>
      <dsp:txXfrm>
        <a:off x="3457131" y="3143042"/>
        <a:ext cx="2071220" cy="207122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05C2EB-0A30-4600-BA1F-C87A40E379A0}">
      <dsp:nvSpPr>
        <dsp:cNvPr id="0" name=""/>
        <dsp:cNvSpPr/>
      </dsp:nvSpPr>
      <dsp:spPr>
        <a:xfrm>
          <a:off x="0" y="672"/>
          <a:ext cx="6513603" cy="111230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Acetylcholine  -  Alzheimer’s</a:t>
          </a:r>
          <a:endParaRPr lang="en-US" sz="2800" kern="1200"/>
        </a:p>
      </dsp:txBody>
      <dsp:txXfrm>
        <a:off x="54298" y="54970"/>
        <a:ext cx="6405007" cy="1003708"/>
      </dsp:txXfrm>
    </dsp:sp>
    <dsp:sp modelId="{D93B6B9C-6B2B-4B0B-A80A-237AB221E7BB}">
      <dsp:nvSpPr>
        <dsp:cNvPr id="0" name=""/>
        <dsp:cNvSpPr/>
      </dsp:nvSpPr>
      <dsp:spPr>
        <a:xfrm>
          <a:off x="0" y="1193616"/>
          <a:ext cx="6513603" cy="111230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Dopamine-Parkinson’s disease , Schizophrenia</a:t>
          </a:r>
          <a:endParaRPr lang="en-US" sz="2800" kern="1200"/>
        </a:p>
      </dsp:txBody>
      <dsp:txXfrm>
        <a:off x="54298" y="1247914"/>
        <a:ext cx="6405007" cy="1003708"/>
      </dsp:txXfrm>
    </dsp:sp>
    <dsp:sp modelId="{4D007930-90B7-4E6E-8B12-93369E55EB04}">
      <dsp:nvSpPr>
        <dsp:cNvPr id="0" name=""/>
        <dsp:cNvSpPr/>
      </dsp:nvSpPr>
      <dsp:spPr>
        <a:xfrm>
          <a:off x="0" y="2386560"/>
          <a:ext cx="6513603" cy="1112304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GABA - Epilepsy</a:t>
          </a:r>
          <a:endParaRPr lang="en-US" sz="2800" kern="1200"/>
        </a:p>
      </dsp:txBody>
      <dsp:txXfrm>
        <a:off x="54298" y="2440858"/>
        <a:ext cx="6405007" cy="1003708"/>
      </dsp:txXfrm>
    </dsp:sp>
    <dsp:sp modelId="{671D4A8D-1A12-4588-B837-268221DC8D3F}">
      <dsp:nvSpPr>
        <dsp:cNvPr id="0" name=""/>
        <dsp:cNvSpPr/>
      </dsp:nvSpPr>
      <dsp:spPr>
        <a:xfrm>
          <a:off x="0" y="3579505"/>
          <a:ext cx="6513603" cy="111230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Serotonin - Migraines , ADD ,Depression</a:t>
          </a:r>
          <a:endParaRPr lang="en-US" sz="2800" kern="1200"/>
        </a:p>
      </dsp:txBody>
      <dsp:txXfrm>
        <a:off x="54298" y="3633803"/>
        <a:ext cx="6405007" cy="1003708"/>
      </dsp:txXfrm>
    </dsp:sp>
    <dsp:sp modelId="{48AF569C-7F7B-4A49-AEBF-147CCE72B23D}">
      <dsp:nvSpPr>
        <dsp:cNvPr id="0" name=""/>
        <dsp:cNvSpPr/>
      </dsp:nvSpPr>
      <dsp:spPr>
        <a:xfrm>
          <a:off x="0" y="4772449"/>
          <a:ext cx="6513603" cy="1112304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Glutamate- migraine and stroke </a:t>
          </a:r>
          <a:endParaRPr lang="en-US" sz="2800" kern="1200"/>
        </a:p>
      </dsp:txBody>
      <dsp:txXfrm>
        <a:off x="54298" y="4826747"/>
        <a:ext cx="6405007" cy="10037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141ADC-078A-4947-97C4-3D0C6E1B72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877365-66D2-4C2F-96CE-74432765E0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B11C77-51A8-40F0-B0DE-B74C54A0D0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C1944-0EAE-433E-AD1F-543E747E0980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612A50-7F21-4440-B2BF-B9BA06138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1A28F1-60C9-434C-93B9-D0C4EDDBC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7ADE4-0487-4EF6-A2CB-D87F4E240A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4179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ABD579-FC26-47D2-804A-2AF627E7EE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BA0A25-66E3-403B-B60F-B85346C1EF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3B5E54-9A47-4D16-86CD-B7BCB0E63C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C1944-0EAE-433E-AD1F-543E747E0980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B95746-0E44-46D5-83CA-FEDBA7D6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56E6E8-A1CF-486E-A2FF-9B3619556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7ADE4-0487-4EF6-A2CB-D87F4E240A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212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17858-28D0-4BE9-895F-5DAAF8E8D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9F0EBE-D7C3-49AC-BBC5-812569683A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A90CC0-F690-4D3E-91D3-B8A95FE972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C1944-0EAE-433E-AD1F-543E747E0980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C2429-9A64-4841-B2E7-D33913D24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51235D-E829-41FA-BFC3-A0B55F367D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7ADE4-0487-4EF6-A2CB-D87F4E240A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2507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ADFF75-95C4-4757-A253-404C058F3D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626158-25FE-4261-B3CA-8951F83D20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76A24A-687D-4D4D-B3E6-5F380A5948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BF7263-C43B-4B27-A825-FD5B9185DA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C1944-0EAE-433E-AD1F-543E747E0980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3BC1B7-A1A2-4940-885F-570284EA2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811E7D-9BE2-435E-9D5C-7D695A5919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7ADE4-0487-4EF6-A2CB-D87F4E240A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1500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86C7B-D91A-4999-921C-5D07255407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C16868-03D2-4407-8D30-E61C552CB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A3105C-98D8-4BEE-BDFC-0FB7AC420E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7CDCF6-7402-43A1-9747-CEBC1AA67B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3626940-A3AD-4AA3-B31B-819BF525432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352ED6-5C0E-4FAD-BBD3-6B94EDA516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C1944-0EAE-433E-AD1F-543E747E0980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34841F-326A-4475-81CD-7C1061C6B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0C42A6-E5B7-4573-9AD7-0A47723411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7ADE4-0487-4EF6-A2CB-D87F4E240A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784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10429-9523-493B-AF14-E2B391B9EE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37D7E0-B6EA-4F33-9F0B-0E62A31D47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C1944-0EAE-433E-AD1F-543E747E0980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694B3B-4A52-4D3A-B665-21CEDB44C9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5B4167-95AF-46B3-82A5-BA77259E94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7ADE4-0487-4EF6-A2CB-D87F4E240A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344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112330-107D-45BD-96DC-42075DF7B8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C1944-0EAE-433E-AD1F-543E747E0980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CDD630-A1F9-4ECE-A759-1BFD5DC585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1BCED7-C399-466E-9EF5-A928F21793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7ADE4-0487-4EF6-A2CB-D87F4E240A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262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1D451A-029B-4DB3-9396-E941E3E98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34D5E-1A1F-4366-843E-A0E7C74A67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85345B-94B0-4AB0-BE15-096D88E48A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AD8D79-3B34-4A06-89CF-98C91DB271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C1944-0EAE-433E-AD1F-543E747E0980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8EAD60-31F3-45D7-8771-83408D1A1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FF8B2D-6166-416D-8EE1-2D675DE0CA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7ADE4-0487-4EF6-A2CB-D87F4E240A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3281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B394A-FC6C-4310-8D5C-2726ADEF3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FBF8D0-BF56-4612-8B87-A8480274E08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2D36E1-0D74-4A2B-915F-0AA916EB27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14B2CA-660C-4D20-969A-D628675265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C1944-0EAE-433E-AD1F-543E747E0980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59F6AC-9BDE-4F3C-B8B1-BEDEF80DCE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211A39-545C-4430-9742-A5D99D2D36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7ADE4-0487-4EF6-A2CB-D87F4E240A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6007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C76687-B41C-4732-9122-EB93374EFC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94226ED-3C42-4F35-B652-7FDCED4D2C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928BB-F4E1-4887-9456-4F01A4FFC8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C1944-0EAE-433E-AD1F-543E747E0980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D54CDD-E62B-464C-B652-F9DE3DFD2B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06820-D28E-45B9-8540-B37F48FAF0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7ADE4-0487-4EF6-A2CB-D87F4E240A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4594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DB4F794-B348-403C-98C9-64F16689B93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FA71CA-937F-475F-B2D8-B42D491723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2CDEA-BDCD-42F2-8946-BA2A4288BD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C1944-0EAE-433E-AD1F-543E747E0980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923963-1F8E-451C-BE54-E75D341F96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62CDFD-618F-43AF-9668-5298149B0A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E7ADE4-0487-4EF6-A2CB-D87F4E240A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8677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E9721D-2DBF-4D66-B1EB-5ADD960F7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98BA1D-AD59-464F-86CC-764EE8CAAF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439BE3-C384-4C18-9BA5-85EBBF11D69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DC1944-0EAE-433E-AD1F-543E747E0980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29A441-EF29-40C2-9711-E0748F3418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528E59-2D92-47F8-BE0A-D15B7DDC05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E7ADE4-0487-4EF6-A2CB-D87F4E240A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658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AB2FAF3C-F36A-4612-B00B-E737FEB1E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23420AEB-7D6F-4338-9CD8-7B96376170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>
                <a:gd name="T0" fmla="*/ 1752 w 2038"/>
                <a:gd name="T1" fmla="*/ 1169 h 1169"/>
                <a:gd name="T2" fmla="*/ 1487 w 2038"/>
                <a:gd name="T3" fmla="*/ 334 h 1169"/>
                <a:gd name="T4" fmla="*/ 860 w 2038"/>
                <a:gd name="T5" fmla="*/ 22 h 1169"/>
                <a:gd name="T6" fmla="*/ 199 w 2038"/>
                <a:gd name="T7" fmla="*/ 318 h 1169"/>
                <a:gd name="T8" fmla="*/ 399 w 2038"/>
                <a:gd name="T9" fmla="*/ 1165 h 1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9551E9D5-67C0-42B0-9796-909C1B9DF7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>
                <a:gd name="T0" fmla="*/ 1025 w 1549"/>
                <a:gd name="T1" fmla="*/ 1016 h 1017"/>
                <a:gd name="T2" fmla="*/ 1443 w 1549"/>
                <a:gd name="T3" fmla="*/ 592 h 1017"/>
                <a:gd name="T4" fmla="*/ 782 w 1549"/>
                <a:gd name="T5" fmla="*/ 53 h 1017"/>
                <a:gd name="T6" fmla="*/ 150 w 1549"/>
                <a:gd name="T7" fmla="*/ 329 h 1017"/>
                <a:gd name="T8" fmla="*/ 477 w 1549"/>
                <a:gd name="T9" fmla="*/ 1017 h 10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7">
              <a:extLst>
                <a:ext uri="{FF2B5EF4-FFF2-40B4-BE49-F238E27FC236}">
                  <a16:creationId xmlns:a16="http://schemas.microsoft.com/office/drawing/2014/main" id="{9CB4C9E0-236E-426D-88FB-50ACF81BC9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>
                <a:gd name="T0" fmla="*/ 1302 w 1688"/>
                <a:gd name="T1" fmla="*/ 1066 h 1066"/>
                <a:gd name="T2" fmla="*/ 1613 w 1688"/>
                <a:gd name="T3" fmla="*/ 850 h 1066"/>
                <a:gd name="T4" fmla="*/ 1517 w 1688"/>
                <a:gd name="T5" fmla="*/ 471 h 1066"/>
                <a:gd name="T6" fmla="*/ 798 w 1688"/>
                <a:gd name="T7" fmla="*/ 28 h 1066"/>
                <a:gd name="T8" fmla="*/ 181 w 1688"/>
                <a:gd name="T9" fmla="*/ 333 h 1066"/>
                <a:gd name="T10" fmla="*/ 420 w 1688"/>
                <a:gd name="T11" fmla="*/ 1066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8">
              <a:extLst>
                <a:ext uri="{FF2B5EF4-FFF2-40B4-BE49-F238E27FC236}">
                  <a16:creationId xmlns:a16="http://schemas.microsoft.com/office/drawing/2014/main" id="{1A11A9AC-1E25-429F-A3A8-67DED3DF45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>
                <a:gd name="T0" fmla="*/ 1873 w 2171"/>
                <a:gd name="T1" fmla="*/ 1326 h 1326"/>
                <a:gd name="T2" fmla="*/ 1609 w 2171"/>
                <a:gd name="T3" fmla="*/ 473 h 1326"/>
                <a:gd name="T4" fmla="*/ 880 w 2171"/>
                <a:gd name="T5" fmla="*/ 63 h 1326"/>
                <a:gd name="T6" fmla="*/ 0 w 2171"/>
                <a:gd name="T7" fmla="*/ 423 h 1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66E126C4-E1AC-4DDC-87CB-5D8B4605C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>
                <a:gd name="T0" fmla="*/ 0 w 106"/>
                <a:gd name="T1" fmla="*/ 0 h 143"/>
                <a:gd name="T2" fmla="*/ 106 w 106"/>
                <a:gd name="T3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B1DE6C75-DCE1-4942-8E8D-ECA1D1773C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>
                <a:gd name="T0" fmla="*/ 2046 w 2330"/>
                <a:gd name="T1" fmla="*/ 1452 h 1452"/>
                <a:gd name="T2" fmla="*/ 1813 w 2330"/>
                <a:gd name="T3" fmla="*/ 601 h 1452"/>
                <a:gd name="T4" fmla="*/ 956 w 2330"/>
                <a:gd name="T5" fmla="*/ 97 h 1452"/>
                <a:gd name="T6" fmla="*/ 0 w 2330"/>
                <a:gd name="T7" fmla="*/ 366 h 1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F5459AD3-234D-4C3B-BD9C-92B3377BDB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>
                <a:gd name="T0" fmla="*/ 1094 w 1216"/>
                <a:gd name="T1" fmla="*/ 1436 h 1436"/>
                <a:gd name="T2" fmla="*/ 709 w 1216"/>
                <a:gd name="T3" fmla="*/ 551 h 1436"/>
                <a:gd name="T4" fmla="*/ 0 w 1216"/>
                <a:gd name="T5" fmla="*/ 0 h 1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2">
              <a:extLst>
                <a:ext uri="{FF2B5EF4-FFF2-40B4-BE49-F238E27FC236}">
                  <a16:creationId xmlns:a16="http://schemas.microsoft.com/office/drawing/2014/main" id="{5593DA70-95B1-425C-BF35-F923099D6F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>
                <a:gd name="T0" fmla="*/ 222 w 222"/>
                <a:gd name="T1" fmla="*/ 0 h 129"/>
                <a:gd name="T2" fmla="*/ 0 w 222"/>
                <a:gd name="T3" fmla="*/ 12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3">
              <a:extLst>
                <a:ext uri="{FF2B5EF4-FFF2-40B4-BE49-F238E27FC236}">
                  <a16:creationId xmlns:a16="http://schemas.microsoft.com/office/drawing/2014/main" id="{0514C5B5-A5F4-4421-879B-17D39CA64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>
                <a:gd name="T0" fmla="*/ 1067 w 1174"/>
                <a:gd name="T1" fmla="*/ 1440 h 1440"/>
                <a:gd name="T2" fmla="*/ 698 w 1174"/>
                <a:gd name="T3" fmla="*/ 577 h 1440"/>
                <a:gd name="T4" fmla="*/ 0 w 1174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4">
              <a:extLst>
                <a:ext uri="{FF2B5EF4-FFF2-40B4-BE49-F238E27FC236}">
                  <a16:creationId xmlns:a16="http://schemas.microsoft.com/office/drawing/2014/main" id="{E165685F-E0CE-4CA0-9ECE-F8AE4F3D5E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>
                <a:gd name="T0" fmla="*/ 125 w 125"/>
                <a:gd name="T1" fmla="*/ 0 h 74"/>
                <a:gd name="T2" fmla="*/ 0 w 125"/>
                <a:gd name="T3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5">
              <a:extLst>
                <a:ext uri="{FF2B5EF4-FFF2-40B4-BE49-F238E27FC236}">
                  <a16:creationId xmlns:a16="http://schemas.microsoft.com/office/drawing/2014/main" id="{C556BC16-0C87-4FD9-A109-F5AB2056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>
                <a:gd name="T0" fmla="*/ 1056 w 1155"/>
                <a:gd name="T1" fmla="*/ 1440 h 1440"/>
                <a:gd name="T2" fmla="*/ 686 w 1155"/>
                <a:gd name="T3" fmla="*/ 580 h 1440"/>
                <a:gd name="T4" fmla="*/ 0 w 1155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6">
              <a:extLst>
                <a:ext uri="{FF2B5EF4-FFF2-40B4-BE49-F238E27FC236}">
                  <a16:creationId xmlns:a16="http://schemas.microsoft.com/office/drawing/2014/main" id="{DD9A975C-A4CA-4A81-8CA9-BF5A2995F0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>
                <a:gd name="T0" fmla="*/ 75 w 75"/>
                <a:gd name="T1" fmla="*/ 0 h 45"/>
                <a:gd name="T2" fmla="*/ 0 w 75"/>
                <a:gd name="T3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7">
              <a:extLst>
                <a:ext uri="{FF2B5EF4-FFF2-40B4-BE49-F238E27FC236}">
                  <a16:creationId xmlns:a16="http://schemas.microsoft.com/office/drawing/2014/main" id="{5B9767C7-72DF-4C7F-8A04-C8D67B7156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>
                <a:gd name="T0" fmla="*/ 1053 w 1160"/>
                <a:gd name="T1" fmla="*/ 1441 h 1441"/>
                <a:gd name="T2" fmla="*/ 705 w 1160"/>
                <a:gd name="T3" fmla="*/ 599 h 1441"/>
                <a:gd name="T4" fmla="*/ 0 w 1160"/>
                <a:gd name="T5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18">
              <a:extLst>
                <a:ext uri="{FF2B5EF4-FFF2-40B4-BE49-F238E27FC236}">
                  <a16:creationId xmlns:a16="http://schemas.microsoft.com/office/drawing/2014/main" id="{693F6BB9-0055-42AC-8866-E65D92755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>
                <a:gd name="T0" fmla="*/ 1040 w 1137"/>
                <a:gd name="T1" fmla="*/ 1440 h 1440"/>
                <a:gd name="T2" fmla="*/ 698 w 1137"/>
                <a:gd name="T3" fmla="*/ 611 h 1440"/>
                <a:gd name="T4" fmla="*/ 0 w 1137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19">
              <a:extLst>
                <a:ext uri="{FF2B5EF4-FFF2-40B4-BE49-F238E27FC236}">
                  <a16:creationId xmlns:a16="http://schemas.microsoft.com/office/drawing/2014/main" id="{BA9A3435-1B30-4618-BB50-E0369BD075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>
                <a:gd name="T0" fmla="*/ 1011 w 1058"/>
                <a:gd name="T1" fmla="*/ 1439 h 1439"/>
                <a:gd name="T2" fmla="*/ 648 w 1058"/>
                <a:gd name="T3" fmla="*/ 617 h 1439"/>
                <a:gd name="T4" fmla="*/ 0 w 1058"/>
                <a:gd name="T5" fmla="*/ 0 h 1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0">
              <a:extLst>
                <a:ext uri="{FF2B5EF4-FFF2-40B4-BE49-F238E27FC236}">
                  <a16:creationId xmlns:a16="http://schemas.microsoft.com/office/drawing/2014/main" id="{2D60252F-2011-4924-81EC-B25F50634C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>
                <a:gd name="T0" fmla="*/ 718 w 718"/>
                <a:gd name="T1" fmla="*/ 575 h 575"/>
                <a:gd name="T2" fmla="*/ 0 w 718"/>
                <a:gd name="T3" fmla="*/ 0 h 5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1">
              <a:extLst>
                <a:ext uri="{FF2B5EF4-FFF2-40B4-BE49-F238E27FC236}">
                  <a16:creationId xmlns:a16="http://schemas.microsoft.com/office/drawing/2014/main" id="{850B7881-58E3-4C9F-9ADB-04F92D4C4D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>
                <a:gd name="T0" fmla="*/ 620 w 620"/>
                <a:gd name="T1" fmla="*/ 536 h 536"/>
                <a:gd name="T2" fmla="*/ 0 w 620"/>
                <a:gd name="T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2">
              <a:extLst>
                <a:ext uri="{FF2B5EF4-FFF2-40B4-BE49-F238E27FC236}">
                  <a16:creationId xmlns:a16="http://schemas.microsoft.com/office/drawing/2014/main" id="{FA90BB2F-2D4A-40BD-90CE-5CF30EC8D4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>
                <a:gd name="T0" fmla="*/ 0 w 455"/>
                <a:gd name="T1" fmla="*/ 0 h 285"/>
                <a:gd name="T2" fmla="*/ 455 w 455"/>
                <a:gd name="T3" fmla="*/ 285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23">
              <a:extLst>
                <a:ext uri="{FF2B5EF4-FFF2-40B4-BE49-F238E27FC236}">
                  <a16:creationId xmlns:a16="http://schemas.microsoft.com/office/drawing/2014/main" id="{4DA0AE8C-7215-4A64-B19F-3F0F3E6A6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>
                <a:gd name="T0" fmla="*/ 0 w 188"/>
                <a:gd name="T1" fmla="*/ 0 h 112"/>
                <a:gd name="T2" fmla="*/ 188 w 188"/>
                <a:gd name="T3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5" name="Isosceles Triangle 39">
            <a:extLst>
              <a:ext uri="{FF2B5EF4-FFF2-40B4-BE49-F238E27FC236}">
                <a16:creationId xmlns:a16="http://schemas.microsoft.com/office/drawing/2014/main" id="{D8DAE7B8-0656-422E-9515-E10952688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892384" y="4386808"/>
            <a:ext cx="407233" cy="351063"/>
          </a:xfrm>
          <a:prstGeom prst="triangle">
            <a:avLst/>
          </a:prstGeom>
          <a:solidFill>
            <a:srgbClr val="CA793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17443E2-0C2A-4CCE-8285-3B88D7C775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8256" y="4617720"/>
            <a:ext cx="8083296" cy="94183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400"/>
              <a:t>Neurotransmitters and their mode of action 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A363DA99-BE95-4C06-82AA-917ED6556B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2847" y="954593"/>
            <a:ext cx="6086306" cy="3432215"/>
          </a:xfrm>
          <a:prstGeom prst="rect">
            <a:avLst/>
          </a:prstGeom>
          <a:solidFill>
            <a:schemeClr val="bg1"/>
          </a:solidFill>
          <a:ln w="19050">
            <a:solidFill>
              <a:srgbClr val="CA7939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Content Placeholder 8" descr="A close up of a map&#10;&#10;Description automatically generated">
            <a:extLst>
              <a:ext uri="{FF2B5EF4-FFF2-40B4-BE49-F238E27FC236}">
                <a16:creationId xmlns:a16="http://schemas.microsoft.com/office/drawing/2014/main" id="{3FD8A508-B5E6-44A0-8C67-DE638A4738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09" r="2" b="296"/>
          <a:stretch/>
        </p:blipFill>
        <p:spPr>
          <a:xfrm>
            <a:off x="3218688" y="1124712"/>
            <a:ext cx="5760720" cy="3099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92324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69CDE4-08F3-4C71-BAED-AC498D5F2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What are they </a:t>
            </a:r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0D5646-035F-4A10-AA83-A24AD77F40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3536169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69658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pictures of a neurotransmitter">
            <a:extLst>
              <a:ext uri="{FF2B5EF4-FFF2-40B4-BE49-F238E27FC236}">
                <a16:creationId xmlns:a16="http://schemas.microsoft.com/office/drawing/2014/main" id="{03871810-410D-4620-AAFC-3590383BE89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99" b="2316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7554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BC9EFE1-D8CB-4668-9980-DB108327A7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5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CBAE1BD-B8E4-4029-8AA2-C77E4FED9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F02A1BA-F2D6-494A-9976-48BC89F9A3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5882" y="4267832"/>
            <a:ext cx="4805996" cy="14014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100">
                <a:solidFill>
                  <a:srgbClr val="000000"/>
                </a:solidFill>
              </a:rPr>
              <a:t>A schematic representation of a chemical synapse</a:t>
            </a:r>
          </a:p>
        </p:txBody>
      </p:sp>
      <p:sp>
        <p:nvSpPr>
          <p:cNvPr id="14" name="Freeform 49">
            <a:extLst>
              <a:ext uri="{FF2B5EF4-FFF2-40B4-BE49-F238E27FC236}">
                <a16:creationId xmlns:a16="http://schemas.microsoft.com/office/drawing/2014/main" id="{77DA6D33-2D62-458C-BF5D-DBF612FD5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text, map&#10;&#10;Description automatically generated">
            <a:extLst>
              <a:ext uri="{FF2B5EF4-FFF2-40B4-BE49-F238E27FC236}">
                <a16:creationId xmlns:a16="http://schemas.microsoft.com/office/drawing/2014/main" id="{9002F649-86D8-422F-899F-B6F8D302C8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8" b="3"/>
          <a:stretch/>
        </p:blipFill>
        <p:spPr>
          <a:xfrm>
            <a:off x="1" y="770037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2178155" y="0"/>
                </a:moveTo>
                <a:cubicBezTo>
                  <a:pt x="3901575" y="0"/>
                  <a:pt x="5298683" y="1397108"/>
                  <a:pt x="5298683" y="3120527"/>
                </a:cubicBezTo>
                <a:cubicBezTo>
                  <a:pt x="5298683" y="4413092"/>
                  <a:pt x="4512810" y="5522106"/>
                  <a:pt x="3392805" y="5995828"/>
                </a:cubicBezTo>
                <a:lnTo>
                  <a:pt x="3115184" y="6097438"/>
                </a:lnTo>
                <a:lnTo>
                  <a:pt x="1241127" y="6097438"/>
                </a:lnTo>
                <a:lnTo>
                  <a:pt x="963506" y="5995828"/>
                </a:lnTo>
                <a:cubicBezTo>
                  <a:pt x="683504" y="5877397"/>
                  <a:pt x="424387" y="5719261"/>
                  <a:pt x="193210" y="5528477"/>
                </a:cubicBezTo>
                <a:lnTo>
                  <a:pt x="0" y="5352876"/>
                </a:lnTo>
                <a:lnTo>
                  <a:pt x="0" y="888178"/>
                </a:lnTo>
                <a:lnTo>
                  <a:pt x="193210" y="712577"/>
                </a:lnTo>
                <a:cubicBezTo>
                  <a:pt x="732621" y="267415"/>
                  <a:pt x="1424159" y="0"/>
                  <a:pt x="2178155" y="0"/>
                </a:cubicBezTo>
                <a:close/>
              </a:path>
            </a:pathLst>
          </a:custGeom>
          <a:effectLst>
            <a:softEdge rad="0"/>
          </a:effectLst>
        </p:spPr>
      </p:pic>
    </p:spTree>
    <p:extLst>
      <p:ext uri="{BB962C8B-B14F-4D97-AF65-F5344CB8AC3E}">
        <p14:creationId xmlns:p14="http://schemas.microsoft.com/office/powerpoint/2010/main" val="39333142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4BB211-4A2D-4E49-83A1-4726B5153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US" sz="3400">
                <a:solidFill>
                  <a:srgbClr val="FFFFFF"/>
                </a:solidFill>
              </a:rPr>
              <a:t>Properties of a neurotransmitter</a:t>
            </a:r>
            <a:endParaRPr lang="en-GB" sz="34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58E88B-293A-4115-9B23-9A70EC8EB2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9886546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0028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577EA0B-1FCE-4D32-BDA3-37A5BC08E3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 sz="4100">
                <a:solidFill>
                  <a:srgbClr val="FFFFFF"/>
                </a:solidFill>
              </a:rPr>
              <a:t>ACETYLCHOLINE (ACh)</a:t>
            </a:r>
            <a:br>
              <a:rPr lang="en-US" sz="4100">
                <a:solidFill>
                  <a:srgbClr val="FFFFFF"/>
                </a:solidFill>
              </a:rPr>
            </a:br>
            <a:endParaRPr lang="en-GB" sz="4100">
              <a:solidFill>
                <a:srgbClr val="FFFFFF"/>
              </a:solidFill>
            </a:endParaRP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DDEBBD0-E5B4-4790-BA67-81B4A77C3A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>
                <a:solidFill>
                  <a:srgbClr val="000000"/>
                </a:solidFill>
              </a:rPr>
              <a:t> Acetylcholine was the first neurotransmitter to be discovered.  Isolated in 1921 by a German biologist named Otto Loewi.</a:t>
            </a:r>
          </a:p>
          <a:p>
            <a:r>
              <a:rPr lang="en-US" sz="2400">
                <a:solidFill>
                  <a:srgbClr val="000000"/>
                </a:solidFill>
              </a:rPr>
              <a:t>Uses choline as a precursor –cholinergic neurotransmitter </a:t>
            </a:r>
          </a:p>
          <a:p>
            <a:pPr marL="0" indent="0">
              <a:buNone/>
            </a:pPr>
            <a:r>
              <a:rPr lang="en-US" sz="2400">
                <a:solidFill>
                  <a:srgbClr val="000000"/>
                </a:solidFill>
              </a:rPr>
              <a:t> Used by the Autonomic Nervous System, such as smooth muscles of the heart, as an inhibitory neurotransmitter.</a:t>
            </a:r>
          </a:p>
          <a:p>
            <a:r>
              <a:rPr lang="en-US" sz="2400">
                <a:solidFill>
                  <a:srgbClr val="000000"/>
                </a:solidFill>
              </a:rPr>
              <a:t>Responsible for stimulation of muscles, including the muscles of the gastro-intestinal system.</a:t>
            </a:r>
          </a:p>
          <a:p>
            <a:r>
              <a:rPr lang="en-US" sz="2400">
                <a:solidFill>
                  <a:srgbClr val="000000"/>
                </a:solidFill>
              </a:rPr>
              <a:t>Used everywhere in the brain.  Related to Alzheimer's Disease. </a:t>
            </a:r>
            <a:endParaRPr lang="en-GB" sz="2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72054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268B5FA-EE0F-4EE6-9674-8EA984E3A19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0786" b="4945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C577822-C987-4A6F-BB2F-717652258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Dopamine</a:t>
            </a:r>
            <a:endParaRPr lang="en-GB" sz="400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0D9FDCF5-CC1F-43EA-9073-C0016E0190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9568378"/>
              </p:ext>
            </p:extLst>
          </p:nvPr>
        </p:nvGraphicFramePr>
        <p:xfrm>
          <a:off x="5155379" y="1065862"/>
          <a:ext cx="5744685" cy="4726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774962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5C2947A-37B0-457A-A733-EEAA4508F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FFFFFF"/>
                </a:solidFill>
              </a:rPr>
              <a:t>NOREPINEPHRINE (nor adrenaline)</a:t>
            </a:r>
            <a:br>
              <a:rPr lang="en-GB" sz="3400">
                <a:solidFill>
                  <a:srgbClr val="FFFFFF"/>
                </a:solidFill>
              </a:rPr>
            </a:br>
            <a:endParaRPr lang="en-GB" sz="3400">
              <a:solidFill>
                <a:srgbClr val="FFFFFF"/>
              </a:solidFill>
            </a:endParaRP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DDB9DFE8-BD58-4026-8215-4B2DACC451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62385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164947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2D7E54-DBF7-4EEF-A1FC-83B6AF426F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GLUTAMATE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ACF3B2-9DEE-4201-9272-A7641A3FF5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0652943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539080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71256C-DCF2-415D-A9D6-E27A0EBE9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l-GR">
                <a:solidFill>
                  <a:srgbClr val="FFFFFF"/>
                </a:solidFill>
              </a:rPr>
              <a:t>γ-</a:t>
            </a:r>
            <a:r>
              <a:rPr lang="en-GB">
                <a:solidFill>
                  <a:srgbClr val="FFFFFF"/>
                </a:solidFill>
              </a:rPr>
              <a:t>AMINO BUTYRIC ACID (GABA)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C7A7AE1-2D7F-4A15-97D6-2E90A717BA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9465736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495614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F94567-6586-460B-9E28-93A105D8D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SEROTONIN (5-HT)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977ADE-3967-4947-B523-8025D3ADDF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3978999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398318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F085B9-5F47-4C23-9A0F-51F3A861C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US" sz="3400">
                <a:solidFill>
                  <a:srgbClr val="FFFFFF"/>
                </a:solidFill>
              </a:rPr>
              <a:t>Steps in neurotransmitter processing are: </a:t>
            </a:r>
            <a:endParaRPr lang="en-GB" sz="3400">
              <a:solidFill>
                <a:srgbClr val="FFFFFF"/>
              </a:solidFill>
            </a:endParaRP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107E9889-C5A2-4490-9575-1C6B049F5E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4959836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595063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D57A4A-67EF-4EB1-9CF5-C6A3A9654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US" sz="3400">
                <a:solidFill>
                  <a:srgbClr val="FFFFFF"/>
                </a:solidFill>
              </a:rPr>
              <a:t>Alcohol and Neurotransmitters</a:t>
            </a:r>
            <a:endParaRPr lang="en-GB" sz="34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1C2216-2C73-4DB8-BEF1-BDC1132B20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0397463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807357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24B203-5B71-4FA8-96AD-78FCBB6D2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Nicotine </a:t>
            </a:r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50C5A7-3B3C-4095-882C-BF54E09AA7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546063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955214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FD4A9F-0EBF-40E0-B802-CD5B50FBDB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sz="2400">
                <a:solidFill>
                  <a:srgbClr val="FFFFFF"/>
                </a:solidFill>
              </a:rPr>
              <a:t>DISEASES ASSOCIATED WITH NEUROTRANSMITTERS</a:t>
            </a:r>
            <a:br>
              <a:rPr lang="en-GB" sz="2400">
                <a:solidFill>
                  <a:srgbClr val="FFFFFF"/>
                </a:solidFill>
              </a:rPr>
            </a:br>
            <a:endParaRPr lang="en-GB" sz="2400">
              <a:solidFill>
                <a:srgbClr val="FFFFFF"/>
              </a:solidFill>
            </a:endParaRP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137D6C6C-034A-49CB-B6B6-D0A09F1766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0819144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413782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732</Words>
  <Application>Microsoft Office PowerPoint</Application>
  <PresentationFormat>Widescreen</PresentationFormat>
  <Paragraphs>66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Neurotransmitters and their mode of action </vt:lpstr>
      <vt:lpstr>What are they </vt:lpstr>
      <vt:lpstr>PowerPoint Presentation</vt:lpstr>
      <vt:lpstr>A schematic representation of a chemical synapse</vt:lpstr>
      <vt:lpstr>Properties of a neurotransmitter</vt:lpstr>
      <vt:lpstr>ACETYLCHOLINE (ACh) </vt:lpstr>
      <vt:lpstr>Dopamine</vt:lpstr>
      <vt:lpstr>NOREPINEPHRINE (nor adrenaline) </vt:lpstr>
      <vt:lpstr>GLUTAMATE</vt:lpstr>
      <vt:lpstr>γ-AMINO BUTYRIC ACID (GABA) </vt:lpstr>
      <vt:lpstr>SEROTONIN (5-HT) </vt:lpstr>
      <vt:lpstr>Steps in neurotransmitter processing are: </vt:lpstr>
      <vt:lpstr>Alcohol and Neurotransmitters</vt:lpstr>
      <vt:lpstr>Nicotine </vt:lpstr>
      <vt:lpstr>DISEASES ASSOCIATED WITH NEUROTRANSMITTERS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Neurotransmitters and their mode of action</dc:title>
  <dc:creator>Felicity Page</dc:creator>
  <cp:lastModifiedBy>Felicity Page</cp:lastModifiedBy>
  <cp:revision>2</cp:revision>
  <dcterms:created xsi:type="dcterms:W3CDTF">2020-02-10T11:50:08Z</dcterms:created>
  <dcterms:modified xsi:type="dcterms:W3CDTF">2020-02-10T11:56:56Z</dcterms:modified>
</cp:coreProperties>
</file>