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25"/>
  </p:notesMasterIdLst>
  <p:sldIdLst>
    <p:sldId id="308" r:id="rId2"/>
    <p:sldId id="309" r:id="rId3"/>
    <p:sldId id="263" r:id="rId4"/>
    <p:sldId id="265" r:id="rId5"/>
    <p:sldId id="266" r:id="rId6"/>
    <p:sldId id="267" r:id="rId7"/>
    <p:sldId id="275" r:id="rId8"/>
    <p:sldId id="276" r:id="rId9"/>
    <p:sldId id="277" r:id="rId10"/>
    <p:sldId id="278" r:id="rId11"/>
    <p:sldId id="279" r:id="rId12"/>
    <p:sldId id="280" r:id="rId13"/>
    <p:sldId id="281" r:id="rId14"/>
    <p:sldId id="285" r:id="rId15"/>
    <p:sldId id="286" r:id="rId16"/>
    <p:sldId id="288" r:id="rId17"/>
    <p:sldId id="292" r:id="rId18"/>
    <p:sldId id="296" r:id="rId19"/>
    <p:sldId id="297" r:id="rId20"/>
    <p:sldId id="298" r:id="rId21"/>
    <p:sldId id="270" r:id="rId22"/>
    <p:sldId id="271" r:id="rId23"/>
    <p:sldId id="269"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B46F897-EF5F-468B-8CDB-52E5967038D6}" v="2" dt="2022-10-13T09:49:18.6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4561" autoAdjust="0"/>
    <p:restoredTop sz="86627" autoAdjust="0"/>
  </p:normalViewPr>
  <p:slideViewPr>
    <p:cSldViewPr>
      <p:cViewPr varScale="1">
        <p:scale>
          <a:sx n="88" d="100"/>
          <a:sy n="88" d="100"/>
        </p:scale>
        <p:origin x="555" y="57"/>
      </p:cViewPr>
      <p:guideLst>
        <p:guide orient="horz" pos="2160"/>
        <p:guide pos="2880"/>
      </p:guideLst>
    </p:cSldViewPr>
  </p:slideViewPr>
  <p:outlineViewPr>
    <p:cViewPr>
      <p:scale>
        <a:sx n="33" d="100"/>
        <a:sy n="33" d="100"/>
      </p:scale>
      <p:origin x="0" y="32130"/>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wa Kazimierska" userId="8edb7084-dccb-4d8f-9cfb-38098ea1d667" providerId="ADAL" clId="{BB46F897-EF5F-468B-8CDB-52E5967038D6}"/>
    <pc:docChg chg="custSel addSld modSld">
      <pc:chgData name="Ewa Kazimierska" userId="8edb7084-dccb-4d8f-9cfb-38098ea1d667" providerId="ADAL" clId="{BB46F897-EF5F-468B-8CDB-52E5967038D6}" dt="2022-10-13T11:47:50.147" v="18" actId="20577"/>
      <pc:docMkLst>
        <pc:docMk/>
      </pc:docMkLst>
      <pc:sldChg chg="add">
        <pc:chgData name="Ewa Kazimierska" userId="8edb7084-dccb-4d8f-9cfb-38098ea1d667" providerId="ADAL" clId="{BB46F897-EF5F-468B-8CDB-52E5967038D6}" dt="2022-10-13T09:49:18.685" v="1"/>
        <pc:sldMkLst>
          <pc:docMk/>
          <pc:sldMk cId="0" sldId="269"/>
        </pc:sldMkLst>
      </pc:sldChg>
      <pc:sldChg chg="add">
        <pc:chgData name="Ewa Kazimierska" userId="8edb7084-dccb-4d8f-9cfb-38098ea1d667" providerId="ADAL" clId="{BB46F897-EF5F-468B-8CDB-52E5967038D6}" dt="2022-10-13T08:42:32.977" v="0"/>
        <pc:sldMkLst>
          <pc:docMk/>
          <pc:sldMk cId="0" sldId="270"/>
        </pc:sldMkLst>
      </pc:sldChg>
      <pc:sldChg chg="add">
        <pc:chgData name="Ewa Kazimierska" userId="8edb7084-dccb-4d8f-9cfb-38098ea1d667" providerId="ADAL" clId="{BB46F897-EF5F-468B-8CDB-52E5967038D6}" dt="2022-10-13T08:42:32.977" v="0"/>
        <pc:sldMkLst>
          <pc:docMk/>
          <pc:sldMk cId="0" sldId="271"/>
        </pc:sldMkLst>
      </pc:sldChg>
      <pc:sldChg chg="modSp mod">
        <pc:chgData name="Ewa Kazimierska" userId="8edb7084-dccb-4d8f-9cfb-38098ea1d667" providerId="ADAL" clId="{BB46F897-EF5F-468B-8CDB-52E5967038D6}" dt="2022-10-13T11:47:50.147" v="18" actId="20577"/>
        <pc:sldMkLst>
          <pc:docMk/>
          <pc:sldMk cId="0" sldId="309"/>
        </pc:sldMkLst>
        <pc:spChg chg="mod">
          <ac:chgData name="Ewa Kazimierska" userId="8edb7084-dccb-4d8f-9cfb-38098ea1d667" providerId="ADAL" clId="{BB46F897-EF5F-468B-8CDB-52E5967038D6}" dt="2022-10-13T11:47:50.147" v="18" actId="20577"/>
          <ac:spMkLst>
            <pc:docMk/>
            <pc:sldMk cId="0" sldId="309"/>
            <ac:spMk id="2"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8D4FC46-A908-4BD3-AA7E-443464B67C7A}" type="datetimeFigureOut">
              <a:rPr lang="en-GB" smtClean="0"/>
              <a:pPr/>
              <a:t>13/10/2022</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A0A2339-854D-4810-9E26-ADF03CA437F7}" type="slidenum">
              <a:rPr lang="en-GB" smtClean="0"/>
              <a:pPr/>
              <a:t>‹#›</a:t>
            </a:fld>
            <a:endParaRPr lang="en-GB" dirty="0"/>
          </a:p>
        </p:txBody>
      </p:sp>
    </p:spTree>
    <p:extLst>
      <p:ext uri="{BB962C8B-B14F-4D97-AF65-F5344CB8AC3E}">
        <p14:creationId xmlns:p14="http://schemas.microsoft.com/office/powerpoint/2010/main" val="25267695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B683B92C-6AAF-479C-8FC3-41291BC527C5}" type="slidenum">
              <a:rPr lang="en-GB" smtClean="0"/>
              <a:pPr>
                <a:defRPr/>
              </a:pPr>
              <a:t>4</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GB" sz="2400" dirty="0"/>
              <a:t>Title or Question</a:t>
            </a:r>
          </a:p>
          <a:p>
            <a:endParaRPr lang="en-GB" sz="2400" dirty="0"/>
          </a:p>
          <a:p>
            <a:r>
              <a:rPr lang="en-GB" sz="2400" dirty="0"/>
              <a:t>Introduction:</a:t>
            </a:r>
          </a:p>
          <a:p>
            <a:endParaRPr lang="en-GB" sz="2400" dirty="0"/>
          </a:p>
          <a:p>
            <a:r>
              <a:rPr lang="en-GB" sz="2400" dirty="0"/>
              <a:t>Main Body:</a:t>
            </a:r>
          </a:p>
          <a:p>
            <a:pPr lvl="1"/>
            <a:r>
              <a:rPr lang="en-GB" sz="2000" dirty="0"/>
              <a:t>Develop an argument or line of reasoning, in paragraph format</a:t>
            </a:r>
          </a:p>
          <a:p>
            <a:endParaRPr lang="en-GB" dirty="0"/>
          </a:p>
          <a:p>
            <a:r>
              <a:rPr lang="en-GB" sz="2400" dirty="0"/>
              <a:t>Conclusion:	</a:t>
            </a:r>
          </a:p>
          <a:p>
            <a:pPr lvl="1"/>
            <a:r>
              <a:rPr lang="en-GB" sz="2000" dirty="0"/>
              <a:t>Should contain no new material</a:t>
            </a:r>
          </a:p>
          <a:p>
            <a:pPr lvl="1"/>
            <a:r>
              <a:rPr lang="en-GB" sz="2000" dirty="0"/>
              <a:t>Summarise the arguments presented and the main themes</a:t>
            </a:r>
          </a:p>
          <a:p>
            <a:pPr lvl="1"/>
            <a:r>
              <a:rPr lang="en-GB" sz="2000" dirty="0"/>
              <a:t>State any general conclusions</a:t>
            </a:r>
          </a:p>
          <a:p>
            <a:endParaRPr lang="en-GB" sz="2400" dirty="0"/>
          </a:p>
          <a:p>
            <a:r>
              <a:rPr lang="en-GB" sz="2400" dirty="0"/>
              <a:t>References or Bibliography:	</a:t>
            </a:r>
          </a:p>
          <a:p>
            <a:pPr lvl="1"/>
            <a:r>
              <a:rPr lang="en-GB" sz="2000" dirty="0"/>
              <a:t>Books, articles, etc.</a:t>
            </a:r>
          </a:p>
        </p:txBody>
      </p:sp>
      <p:sp>
        <p:nvSpPr>
          <p:cNvPr id="4" name="Slide Number Placeholder 3"/>
          <p:cNvSpPr>
            <a:spLocks noGrp="1"/>
          </p:cNvSpPr>
          <p:nvPr>
            <p:ph type="sldNum" sz="quarter" idx="10"/>
          </p:nvPr>
        </p:nvSpPr>
        <p:spPr/>
        <p:txBody>
          <a:bodyPr/>
          <a:lstStyle/>
          <a:p>
            <a:pPr>
              <a:defRPr/>
            </a:pPr>
            <a:fld id="{B683B92C-6AAF-479C-8FC3-41291BC527C5}" type="slidenum">
              <a:rPr lang="en-GB" smtClean="0"/>
              <a:pPr>
                <a:defRPr/>
              </a:pPr>
              <a:t>5</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Provide specific research-based information</a:t>
            </a:r>
          </a:p>
          <a:p>
            <a:r>
              <a:rPr lang="en-GB" dirty="0"/>
              <a:t>Usually result in a course of action being decided upon</a:t>
            </a:r>
          </a:p>
          <a:p>
            <a:r>
              <a:rPr lang="en-GB" dirty="0"/>
              <a:t>Are designed to give information concisely and accurately</a:t>
            </a:r>
          </a:p>
          <a:p>
            <a:r>
              <a:rPr lang="en-GB" dirty="0"/>
              <a:t>Are written in an impersonal and objective ‘tone of voice’</a:t>
            </a:r>
          </a:p>
          <a:p>
            <a:r>
              <a:rPr lang="en-GB" dirty="0"/>
              <a:t>Present clear findings, using a minimum of words</a:t>
            </a:r>
          </a:p>
          <a:p>
            <a:r>
              <a:rPr lang="en-GB" dirty="0"/>
              <a:t>Follow a standard structure.</a:t>
            </a:r>
          </a:p>
          <a:p>
            <a:endParaRPr lang="en-GB" dirty="0"/>
          </a:p>
          <a:p>
            <a:endParaRPr lang="en-GB" dirty="0"/>
          </a:p>
        </p:txBody>
      </p:sp>
      <p:sp>
        <p:nvSpPr>
          <p:cNvPr id="4" name="Slide Number Placeholder 3"/>
          <p:cNvSpPr>
            <a:spLocks noGrp="1"/>
          </p:cNvSpPr>
          <p:nvPr>
            <p:ph type="sldNum" sz="quarter" idx="10"/>
          </p:nvPr>
        </p:nvSpPr>
        <p:spPr/>
        <p:txBody>
          <a:bodyPr/>
          <a:lstStyle/>
          <a:p>
            <a:pPr>
              <a:defRPr/>
            </a:pPr>
            <a:fld id="{B683B92C-6AAF-479C-8FC3-41291BC527C5}" type="slidenum">
              <a:rPr lang="en-GB" smtClean="0"/>
              <a:pPr>
                <a:defRPr/>
              </a:pPr>
              <a:t>6</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B903F6BD-957C-4C96-B7FC-C08EA4E9833B}" type="slidenum">
              <a:rPr lang="en-GB" smtClean="0"/>
              <a:pPr>
                <a:defRPr/>
              </a:pPr>
              <a:t>16</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Use continuous prose</a:t>
            </a:r>
          </a:p>
          <a:p>
            <a:r>
              <a:rPr lang="en-GB" dirty="0"/>
              <a:t>	Write in full sentences and paragraphs.</a:t>
            </a:r>
          </a:p>
          <a:p>
            <a:endParaRPr lang="en-GB" dirty="0"/>
          </a:p>
        </p:txBody>
      </p:sp>
      <p:sp>
        <p:nvSpPr>
          <p:cNvPr id="4" name="Slide Number Placeholder 3"/>
          <p:cNvSpPr>
            <a:spLocks noGrp="1"/>
          </p:cNvSpPr>
          <p:nvPr>
            <p:ph type="sldNum" sz="quarter" idx="10"/>
          </p:nvPr>
        </p:nvSpPr>
        <p:spPr/>
        <p:txBody>
          <a:bodyPr/>
          <a:lstStyle/>
          <a:p>
            <a:pPr>
              <a:defRPr/>
            </a:pPr>
            <a:fld id="{B903F6BD-957C-4C96-B7FC-C08EA4E9833B}" type="slidenum">
              <a:rPr lang="en-GB" smtClean="0"/>
              <a:pPr>
                <a:defRPr/>
              </a:pPr>
              <a:t>17</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Rot="1" noChangeAspect="1" noChangeArrowheads="1" noTextEdit="1"/>
          </p:cNvSpPr>
          <p:nvPr>
            <p:ph type="sldImg"/>
          </p:nvPr>
        </p:nvSpPr>
        <p:spPr>
          <a:ln/>
        </p:spPr>
      </p:sp>
      <p:sp>
        <p:nvSpPr>
          <p:cNvPr id="24579" name="Rectangle 3"/>
          <p:cNvSpPr>
            <a:spLocks noGrp="1" noChangeArrowheads="1"/>
          </p:cNvSpPr>
          <p:nvPr>
            <p:ph type="body" idx="1"/>
          </p:nvPr>
        </p:nvSpPr>
        <p:spPr>
          <a:noFill/>
          <a:ln/>
        </p:spPr>
        <p:txBody>
          <a:bodyPr/>
          <a:lstStyle/>
          <a:p>
            <a:pPr eaLnBrk="1" hangingPunct="1">
              <a:lnSpc>
                <a:spcPct val="80000"/>
              </a:lnSpc>
            </a:pPr>
            <a:endParaRPr lang="en-GB" sz="800" dirty="0"/>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460D6B34-A169-4C14-88DD-8F0439786FE0}" type="datetimeFigureOut">
              <a:rPr lang="en-GB" smtClean="0"/>
              <a:pPr/>
              <a:t>13/10/2022</a:t>
            </a:fld>
            <a:endParaRPr lang="en-GB" dirty="0"/>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dirty="0"/>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EE267287-1E51-425F-941D-3CFF4E22B629}" type="slidenum">
              <a:rPr lang="en-GB" smtClean="0"/>
              <a:pPr/>
              <a:t>‹#›</a:t>
            </a:fld>
            <a:endParaRPr lang="en-GB" dirty="0"/>
          </a:p>
        </p:txBody>
      </p:sp>
      <p:pic>
        <p:nvPicPr>
          <p:cNvPr id="13" name="Picture 2" descr="logoSMU"/>
          <p:cNvPicPr>
            <a:picLocks noChangeAspect="1" noChangeArrowheads="1"/>
          </p:cNvPicPr>
          <p:nvPr userDrawn="1"/>
        </p:nvPicPr>
        <p:blipFill>
          <a:blip r:embed="rId3" cstate="print"/>
          <a:srcRect/>
          <a:stretch>
            <a:fillRect/>
          </a:stretch>
        </p:blipFill>
        <p:spPr bwMode="auto">
          <a:xfrm>
            <a:off x="1487272" y="5329308"/>
            <a:ext cx="6169457" cy="1340052"/>
          </a:xfrm>
          <a:prstGeom prst="rect">
            <a:avLst/>
          </a:prstGeom>
          <a:noFill/>
          <a:ln w="9525">
            <a:noFill/>
            <a:miter lim="800000"/>
            <a:headEnd/>
            <a:tailEnd/>
          </a:ln>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460D6B34-A169-4C14-88DD-8F0439786FE0}" type="datetimeFigureOut">
              <a:rPr lang="en-GB" smtClean="0"/>
              <a:pPr/>
              <a:t>13/10/2022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E267287-1E51-425F-941D-3CFF4E22B629}" type="slidenum">
              <a:rPr lang="en-GB" smtClean="0"/>
              <a:pPr/>
              <a:t>‹#›</a:t>
            </a:fld>
            <a:endParaRPr lang="en-GB" dirty="0"/>
          </a:p>
        </p:txBody>
      </p:sp>
      <p:sp>
        <p:nvSpPr>
          <p:cNvPr id="7" name="Title 6"/>
          <p:cNvSpPr>
            <a:spLocks noGrp="1"/>
          </p:cNvSpPr>
          <p:nvPr>
            <p:ph type="title"/>
          </p:nvPr>
        </p:nvSpPr>
        <p:spPr/>
        <p:txBody>
          <a:bodyPr rtlCol="0"/>
          <a:lstStyle/>
          <a:p>
            <a:r>
              <a:rPr kumimoji="0"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460D6B34-A169-4C14-88DD-8F0439786FE0}" type="datetimeFigureOut">
              <a:rPr lang="en-GB" smtClean="0"/>
              <a:pPr/>
              <a:t>13/10/2022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E267287-1E51-425F-941D-3CFF4E22B629}" type="slidenum">
              <a:rPr lang="en-GB" smtClean="0"/>
              <a:pPr/>
              <a:t>‹#›</a:t>
            </a:fld>
            <a:endParaRPr lang="en-GB" dirty="0"/>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460D6B34-A169-4C14-88DD-8F0439786FE0}" type="datetimeFigureOut">
              <a:rPr lang="en-GB" smtClean="0"/>
              <a:pPr/>
              <a:t>13/10/2022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EE267287-1E51-425F-941D-3CFF4E22B629}" type="slidenum">
              <a:rPr lang="en-GB" smtClean="0"/>
              <a:pPr/>
              <a:t>‹#›</a:t>
            </a:fld>
            <a:endParaRPr lang="en-GB" dirty="0"/>
          </a:p>
        </p:txBody>
      </p:sp>
      <p:sp>
        <p:nvSpPr>
          <p:cNvPr id="8" name="Title 7"/>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460D6B34-A169-4C14-88DD-8F0439786FE0}" type="datetimeFigureOut">
              <a:rPr lang="en-GB" smtClean="0"/>
              <a:pPr/>
              <a:t>13/10/2022</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EE267287-1E51-425F-941D-3CFF4E22B629}" type="slidenum">
              <a:rPr lang="en-GB" smtClean="0"/>
              <a:pPr/>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460D6B34-A169-4C14-88DD-8F0439786FE0}" type="datetimeFigureOut">
              <a:rPr lang="en-GB" smtClean="0"/>
              <a:pPr/>
              <a:t>13/10/2022</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EE267287-1E51-425F-941D-3CFF4E22B629}" type="slidenum">
              <a:rPr lang="en-GB" smtClean="0"/>
              <a:pPr/>
              <a:t>‹#›</a:t>
            </a:fld>
            <a:endParaRPr lang="en-GB" dirty="0"/>
          </a:p>
        </p:txBody>
      </p:sp>
      <p:sp>
        <p:nvSpPr>
          <p:cNvPr id="6" name="Title 5"/>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60D6B34-A169-4C14-88DD-8F0439786FE0}" type="datetimeFigureOut">
              <a:rPr lang="en-GB" smtClean="0"/>
              <a:pPr/>
              <a:t>13/10/2022</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EE267287-1E51-425F-941D-3CFF4E22B629}"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a:t>Click to edit Master title style</a:t>
            </a:r>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p>
            <a:fld id="{460D6B34-A169-4C14-88DD-8F0439786FE0}" type="datetimeFigureOut">
              <a:rPr lang="en-GB" smtClean="0"/>
              <a:pPr/>
              <a:t>13/10/2022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EE267287-1E51-425F-941D-3CFF4E22B629}" type="slidenum">
              <a:rPr lang="en-GB" smtClean="0"/>
              <a:pPr/>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460D6B34-A169-4C14-88DD-8F0439786FE0}" type="datetimeFigureOut">
              <a:rPr lang="en-GB" smtClean="0"/>
              <a:pPr/>
              <a:t>13/10/2022</a:t>
            </a:fld>
            <a:endParaRPr lang="en-GB" dirty="0"/>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dirty="0"/>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EE267287-1E51-425F-941D-3CFF4E22B629}" type="slidenum">
              <a:rPr lang="en-GB" smtClean="0"/>
              <a:pPr/>
              <a:t>‹#›</a:t>
            </a:fld>
            <a:endParaRPr lang="en-GB" dirty="0"/>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a:t>Click to edit Master title style</a:t>
            </a:r>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a:xfrm>
            <a:off x="457200" y="1481329"/>
            <a:ext cx="8229600" cy="4386071"/>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460D6B34-A169-4C14-88DD-8F0439786FE0}" type="datetimeFigureOut">
              <a:rPr lang="en-GB" smtClean="0"/>
              <a:pPr/>
              <a:t>13/10/2022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E267287-1E51-425F-941D-3CFF4E22B629}"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41"/>
            <a:ext cx="6324600" cy="559276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460D6B34-A169-4C14-88DD-8F0439786FE0}" type="datetimeFigureOut">
              <a:rPr lang="en-GB" smtClean="0"/>
              <a:pPr/>
              <a:t>13/10/2022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E267287-1E51-425F-941D-3CFF4E22B629}"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kumimoji="0" lang="en-US"/>
              <a:t>Click to edit Master title style</a:t>
            </a:r>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460D6B34-A169-4C14-88DD-8F0439786FE0}" type="datetimeFigureOut">
              <a:rPr lang="en-GB" smtClean="0"/>
              <a:pPr/>
              <a:t>13/10/2022</a:t>
            </a:fld>
            <a:endParaRPr lang="en-GB" dirty="0"/>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dirty="0"/>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EE267287-1E51-425F-941D-3CFF4E22B629}" type="slidenum">
              <a:rPr lang="en-GB" smtClean="0"/>
              <a:pPr/>
              <a:t>‹#›</a:t>
            </a:fld>
            <a:endParaRPr lang="en-GB" dirty="0"/>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image" Target="../media/image4.pn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95536" y="773832"/>
            <a:ext cx="8229600" cy="1143000"/>
          </a:xfrm>
        </p:spPr>
        <p:txBody>
          <a:bodyPr>
            <a:noAutofit/>
          </a:bodyPr>
          <a:lstStyle/>
          <a:p>
            <a:r>
              <a:rPr lang="en-US" sz="7200" dirty="0"/>
              <a:t>Academic Writing in OME</a:t>
            </a:r>
            <a:endParaRPr lang="en-GB" sz="7200" dirty="0"/>
          </a:p>
        </p:txBody>
      </p:sp>
      <p:pic>
        <p:nvPicPr>
          <p:cNvPr id="1026" name="Picture 2" descr="Military Report, Folder with Important Documents Lying on Table, Close Up  Stock Photo - Image of clerk, close: 151817868">
            <a:extLst>
              <a:ext uri="{FF2B5EF4-FFF2-40B4-BE49-F238E27FC236}">
                <a16:creationId xmlns:a16="http://schemas.microsoft.com/office/drawing/2014/main" id="{C1352F98-A521-135F-7B45-4AA459E35B5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14500" y="2492895"/>
            <a:ext cx="5089748" cy="2850259"/>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196752"/>
            <a:ext cx="9144000" cy="5328592"/>
          </a:xfrm>
        </p:spPr>
        <p:txBody>
          <a:bodyPr>
            <a:noAutofit/>
          </a:bodyPr>
          <a:lstStyle/>
          <a:p>
            <a:r>
              <a:rPr lang="en-GB" sz="2400" b="1" dirty="0"/>
              <a:t>Subjective evidence: </a:t>
            </a:r>
            <a:r>
              <a:rPr lang="en-GB" sz="2400" dirty="0"/>
              <a:t>is a single person's opinion, evidence that you cannot evaluate, you simply have to accept or reject what the person says e.g. a person’s feelings, experience, thoughts, ideas, and opinions. </a:t>
            </a:r>
          </a:p>
          <a:p>
            <a:r>
              <a:rPr lang="en-GB" sz="2400" b="1" dirty="0"/>
              <a:t>Subjective writing: </a:t>
            </a:r>
            <a:r>
              <a:rPr lang="en-GB" sz="2400" dirty="0"/>
              <a:t>is found in personal essays, autobiographies and the editorial section of newspapers where journalists express their opinions, it can be based on fact, but it is one person's interpretation of that fact.</a:t>
            </a:r>
          </a:p>
          <a:p>
            <a:r>
              <a:rPr lang="en-GB" sz="2400" b="1" dirty="0"/>
              <a:t>Objective Evidence: </a:t>
            </a:r>
            <a:r>
              <a:rPr lang="en-GB" sz="2400" dirty="0"/>
              <a:t>you can see and evaluate and emphasise facts and figures.</a:t>
            </a:r>
          </a:p>
          <a:p>
            <a:r>
              <a:rPr lang="en-GB" sz="2400" b="1" dirty="0"/>
              <a:t>Objective Writing: </a:t>
            </a:r>
            <a:r>
              <a:rPr lang="en-GB" sz="2400" dirty="0"/>
              <a:t>include reports papers and books written by academics </a:t>
            </a:r>
            <a:r>
              <a:rPr lang="en-GB" sz="2400"/>
              <a:t>or journalists </a:t>
            </a:r>
            <a:r>
              <a:rPr lang="en-GB" sz="2400" dirty="0"/>
              <a:t>who report the news. </a:t>
            </a:r>
          </a:p>
          <a:p>
            <a:endParaRPr lang="en-GB" sz="2400" dirty="0"/>
          </a:p>
          <a:p>
            <a:endParaRPr lang="en-GB" sz="2400" dirty="0"/>
          </a:p>
        </p:txBody>
      </p:sp>
      <p:sp>
        <p:nvSpPr>
          <p:cNvPr id="3" name="Title 2"/>
          <p:cNvSpPr>
            <a:spLocks noGrp="1"/>
          </p:cNvSpPr>
          <p:nvPr>
            <p:ph type="title"/>
          </p:nvPr>
        </p:nvSpPr>
        <p:spPr>
          <a:xfrm>
            <a:off x="457200" y="260648"/>
            <a:ext cx="8229600" cy="940966"/>
          </a:xfrm>
        </p:spPr>
        <p:txBody>
          <a:bodyPr/>
          <a:lstStyle/>
          <a:p>
            <a:r>
              <a:rPr lang="en-GB" dirty="0"/>
              <a:t>Subjective vs Objective writing</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Academic Writing</a:t>
            </a:r>
          </a:p>
        </p:txBody>
      </p:sp>
      <p:sp>
        <p:nvSpPr>
          <p:cNvPr id="5" name="Text Placeholder 4"/>
          <p:cNvSpPr>
            <a:spLocks noGrp="1"/>
          </p:cNvSpPr>
          <p:nvPr>
            <p:ph type="body" idx="1"/>
          </p:nvPr>
        </p:nvSpPr>
        <p:spPr/>
        <p:txBody>
          <a:bodyPr/>
          <a:lstStyle/>
          <a:p>
            <a:r>
              <a:rPr lang="en-GB"/>
              <a:t>Report</a:t>
            </a:r>
            <a:endParaRPr lang="en-GB" dirty="0"/>
          </a:p>
        </p:txBody>
      </p:sp>
      <p:sp>
        <p:nvSpPr>
          <p:cNvPr id="7" name="Text Placeholder 6"/>
          <p:cNvSpPr>
            <a:spLocks noGrp="1"/>
          </p:cNvSpPr>
          <p:nvPr>
            <p:ph type="body" sz="half" idx="3"/>
          </p:nvPr>
        </p:nvSpPr>
        <p:spPr/>
        <p:txBody>
          <a:bodyPr/>
          <a:lstStyle/>
          <a:p>
            <a:r>
              <a:rPr lang="en-GB"/>
              <a:t>Essay</a:t>
            </a:r>
            <a:endParaRPr lang="en-GB" dirty="0"/>
          </a:p>
        </p:txBody>
      </p:sp>
      <p:pic>
        <p:nvPicPr>
          <p:cNvPr id="4100" name="Picture 4" descr="C:\Users\Rees-Evans\AppData\Local\Microsoft\Windows\Temporary Internet Files\Content.IE5\F8C82VY6\MC900439818[1].png"/>
          <p:cNvPicPr>
            <a:picLocks noChangeAspect="1" noChangeArrowheads="1"/>
          </p:cNvPicPr>
          <p:nvPr/>
        </p:nvPicPr>
        <p:blipFill>
          <a:blip r:embed="rId2" cstate="print"/>
          <a:srcRect/>
          <a:stretch>
            <a:fillRect/>
          </a:stretch>
        </p:blipFill>
        <p:spPr bwMode="auto">
          <a:xfrm>
            <a:off x="1115616" y="1700808"/>
            <a:ext cx="3068960" cy="3068960"/>
          </a:xfrm>
          <a:prstGeom prst="rect">
            <a:avLst/>
          </a:prstGeom>
          <a:noFill/>
        </p:spPr>
      </p:pic>
      <p:pic>
        <p:nvPicPr>
          <p:cNvPr id="4103" name="Picture 7" descr="C:\Users\Rees-Evans\AppData\Local\Microsoft\Windows\Temporary Internet Files\Content.IE5\1SEH92YB\MC900012878[1].wmf"/>
          <p:cNvPicPr>
            <a:picLocks noChangeAspect="1" noChangeArrowheads="1"/>
          </p:cNvPicPr>
          <p:nvPr/>
        </p:nvPicPr>
        <p:blipFill>
          <a:blip r:embed="rId3" cstate="print"/>
          <a:srcRect/>
          <a:stretch>
            <a:fillRect/>
          </a:stretch>
        </p:blipFill>
        <p:spPr bwMode="auto">
          <a:xfrm>
            <a:off x="5220072" y="2204864"/>
            <a:ext cx="3203848" cy="2168596"/>
          </a:xfrm>
          <a:prstGeom prst="rect">
            <a:avLst/>
          </a:prstGeom>
          <a:solidFill>
            <a:schemeClr val="bg1"/>
          </a:solid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7"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p:cNvSpPr>
            <a:spLocks noGrp="1"/>
          </p:cNvSpPr>
          <p:nvPr>
            <p:ph idx="1"/>
          </p:nvPr>
        </p:nvSpPr>
        <p:spPr/>
        <p:txBody>
          <a:bodyPr/>
          <a:lstStyle/>
          <a:p>
            <a:r>
              <a:rPr lang="en-GB" dirty="0"/>
              <a:t>To develop and organise your own ideas through writing</a:t>
            </a:r>
          </a:p>
          <a:p>
            <a:endParaRPr lang="en-GB" dirty="0"/>
          </a:p>
          <a:p>
            <a:r>
              <a:rPr lang="en-GB" dirty="0"/>
              <a:t>To develop your writing skills</a:t>
            </a:r>
          </a:p>
          <a:p>
            <a:pPr>
              <a:buNone/>
            </a:pPr>
            <a:endParaRPr lang="en-GB" dirty="0"/>
          </a:p>
          <a:p>
            <a:r>
              <a:rPr lang="en-GB" dirty="0"/>
              <a:t>To express your own views about a topic</a:t>
            </a:r>
          </a:p>
          <a:p>
            <a:endParaRPr lang="en-GB" dirty="0"/>
          </a:p>
        </p:txBody>
      </p:sp>
      <p:sp>
        <p:nvSpPr>
          <p:cNvPr id="7" name="Title 6"/>
          <p:cNvSpPr>
            <a:spLocks noGrp="1"/>
          </p:cNvSpPr>
          <p:nvPr>
            <p:ph type="title"/>
          </p:nvPr>
        </p:nvSpPr>
        <p:spPr/>
        <p:txBody>
          <a:bodyPr/>
          <a:lstStyle/>
          <a:p>
            <a:r>
              <a:rPr lang="en-GB"/>
              <a:t>Why write an Essay?</a:t>
            </a:r>
            <a:endParaRPr lang="en-GB" dirty="0"/>
          </a:p>
        </p:txBody>
      </p:sp>
      <p:pic>
        <p:nvPicPr>
          <p:cNvPr id="6" name="Picture 7" descr="C:\Users\Rees-Evans\AppData\Local\Microsoft\Windows\Temporary Internet Files\Content.IE5\1SEH92YB\MC900012878[1].wmf"/>
          <p:cNvPicPr>
            <a:picLocks noChangeAspect="1" noChangeArrowheads="1"/>
          </p:cNvPicPr>
          <p:nvPr/>
        </p:nvPicPr>
        <p:blipFill>
          <a:blip r:embed="rId3" cstate="print"/>
          <a:srcRect/>
          <a:stretch>
            <a:fillRect/>
          </a:stretch>
        </p:blipFill>
        <p:spPr bwMode="auto">
          <a:xfrm>
            <a:off x="5292080" y="4509120"/>
            <a:ext cx="3203848" cy="2168596"/>
          </a:xfrm>
          <a:prstGeom prst="rect">
            <a:avLst/>
          </a:prstGeom>
          <a:solidFill>
            <a:schemeClr val="bg1"/>
          </a:solid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a:xfrm>
            <a:off x="251520" y="1124744"/>
            <a:ext cx="8496944" cy="5184576"/>
          </a:xfrm>
        </p:spPr>
        <p:txBody>
          <a:bodyPr>
            <a:normAutofit fontScale="92500" lnSpcReduction="20000"/>
          </a:bodyPr>
          <a:lstStyle/>
          <a:p>
            <a:r>
              <a:rPr lang="en-GB" dirty="0"/>
              <a:t>Title or Question</a:t>
            </a:r>
          </a:p>
          <a:p>
            <a:endParaRPr lang="en-GB" dirty="0"/>
          </a:p>
          <a:p>
            <a:r>
              <a:rPr lang="en-GB" dirty="0"/>
              <a:t>Introduction</a:t>
            </a:r>
          </a:p>
          <a:p>
            <a:pPr lvl="1"/>
            <a:r>
              <a:rPr lang="en-GB" sz="2000" dirty="0"/>
              <a:t>Explain what the essay is going to cover</a:t>
            </a:r>
          </a:p>
          <a:p>
            <a:pPr lvl="1"/>
            <a:r>
              <a:rPr lang="en-GB" sz="2000" dirty="0"/>
              <a:t>Identify the issues to be covered</a:t>
            </a:r>
            <a:endParaRPr lang="en-GB" dirty="0"/>
          </a:p>
          <a:p>
            <a:endParaRPr lang="en-GB" dirty="0"/>
          </a:p>
          <a:p>
            <a:r>
              <a:rPr lang="en-GB" dirty="0"/>
              <a:t>Main Body</a:t>
            </a:r>
          </a:p>
          <a:p>
            <a:pPr lvl="1"/>
            <a:r>
              <a:rPr lang="en-GB" sz="2400" dirty="0"/>
              <a:t>Develop an opinion, your line of reasoning, in paragraph format</a:t>
            </a:r>
            <a:endParaRPr lang="en-GB" dirty="0"/>
          </a:p>
          <a:p>
            <a:endParaRPr lang="en-GB" dirty="0"/>
          </a:p>
          <a:p>
            <a:r>
              <a:rPr lang="en-GB" dirty="0"/>
              <a:t>Conclusion</a:t>
            </a:r>
          </a:p>
          <a:p>
            <a:pPr lvl="1"/>
            <a:r>
              <a:rPr lang="en-GB" sz="2400" dirty="0"/>
              <a:t>Should contain no new material</a:t>
            </a:r>
          </a:p>
          <a:p>
            <a:pPr lvl="1"/>
            <a:r>
              <a:rPr lang="en-GB" sz="2400" dirty="0"/>
              <a:t>Summarise the key points presented</a:t>
            </a:r>
          </a:p>
          <a:p>
            <a:endParaRPr lang="en-GB" dirty="0"/>
          </a:p>
          <a:p>
            <a:r>
              <a:rPr lang="en-GB" dirty="0"/>
              <a:t>References &amp;/or Bibliography</a:t>
            </a:r>
          </a:p>
          <a:p>
            <a:endParaRPr lang="en-GB" dirty="0"/>
          </a:p>
          <a:p>
            <a:endParaRPr lang="en-GB" dirty="0"/>
          </a:p>
          <a:p>
            <a:endParaRPr lang="en-GB" dirty="0"/>
          </a:p>
          <a:p>
            <a:endParaRPr lang="en-GB" dirty="0"/>
          </a:p>
        </p:txBody>
      </p:sp>
      <p:sp>
        <p:nvSpPr>
          <p:cNvPr id="2" name="Title 1"/>
          <p:cNvSpPr>
            <a:spLocks noGrp="1"/>
          </p:cNvSpPr>
          <p:nvPr>
            <p:ph type="title"/>
          </p:nvPr>
        </p:nvSpPr>
        <p:spPr>
          <a:xfrm>
            <a:off x="457200" y="116632"/>
            <a:ext cx="8229600" cy="1143000"/>
          </a:xfrm>
        </p:spPr>
        <p:txBody>
          <a:bodyPr/>
          <a:lstStyle/>
          <a:p>
            <a:r>
              <a:rPr lang="en-GB" dirty="0"/>
              <a:t>Essay Structure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par>
                          <p:cTn id="7" fill="hold">
                            <p:stCondLst>
                              <p:cond delay="0"/>
                            </p:stCondLst>
                            <p:childTnLst>
                              <p:par>
                                <p:cTn id="8" presetID="1" presetClass="entr" presetSubtype="0" fill="hold" nodeType="afterEffect">
                                  <p:stCondLst>
                                    <p:cond delay="500"/>
                                  </p:stCondLst>
                                  <p:childTnLst>
                                    <p:set>
                                      <p:cBhvr>
                                        <p:cTn id="9" dur="1" fill="hold">
                                          <p:stCondLst>
                                            <p:cond delay="0"/>
                                          </p:stCondLst>
                                        </p:cTn>
                                        <p:tgtEl>
                                          <p:spTgt spid="6">
                                            <p:txEl>
                                              <p:pRg st="2" end="2"/>
                                            </p:txEl>
                                          </p:spTgt>
                                        </p:tgtEl>
                                        <p:attrNameLst>
                                          <p:attrName>style.visibility</p:attrName>
                                        </p:attrNameLst>
                                      </p:cBhvr>
                                      <p:to>
                                        <p:strVal val="visible"/>
                                      </p:to>
                                    </p:set>
                                  </p:childTnLst>
                                </p:cTn>
                              </p:par>
                            </p:childTnLst>
                          </p:cTn>
                        </p:par>
                        <p:par>
                          <p:cTn id="10" fill="hold">
                            <p:stCondLst>
                              <p:cond delay="500"/>
                            </p:stCondLst>
                            <p:childTnLst>
                              <p:par>
                                <p:cTn id="11" presetID="1" presetClass="entr" presetSubtype="0" fill="hold" nodeType="afterEffect">
                                  <p:stCondLst>
                                    <p:cond delay="500"/>
                                  </p:stCondLst>
                                  <p:childTnLst>
                                    <p:set>
                                      <p:cBhvr>
                                        <p:cTn id="12" dur="1" fill="hold">
                                          <p:stCondLst>
                                            <p:cond delay="0"/>
                                          </p:stCondLst>
                                        </p:cTn>
                                        <p:tgtEl>
                                          <p:spTgt spid="6">
                                            <p:txEl>
                                              <p:pRg st="3" end="3"/>
                                            </p:txEl>
                                          </p:spTgt>
                                        </p:tgtEl>
                                        <p:attrNameLst>
                                          <p:attrName>style.visibility</p:attrName>
                                        </p:attrNameLst>
                                      </p:cBhvr>
                                      <p:to>
                                        <p:strVal val="visible"/>
                                      </p:to>
                                    </p:set>
                                  </p:childTnLst>
                                </p:cTn>
                              </p:par>
                            </p:childTnLst>
                          </p:cTn>
                        </p:par>
                        <p:par>
                          <p:cTn id="13" fill="hold">
                            <p:stCondLst>
                              <p:cond delay="1000"/>
                            </p:stCondLst>
                            <p:childTnLst>
                              <p:par>
                                <p:cTn id="14" presetID="1" presetClass="entr" presetSubtype="0" fill="hold" nodeType="afterEffect">
                                  <p:stCondLst>
                                    <p:cond delay="500"/>
                                  </p:stCondLst>
                                  <p:childTnLst>
                                    <p:set>
                                      <p:cBhvr>
                                        <p:cTn id="15" dur="1" fill="hold">
                                          <p:stCondLst>
                                            <p:cond delay="0"/>
                                          </p:stCondLst>
                                        </p:cTn>
                                        <p:tgtEl>
                                          <p:spTgt spid="6">
                                            <p:txEl>
                                              <p:pRg st="4" end="4"/>
                                            </p:txEl>
                                          </p:spTgt>
                                        </p:tgtEl>
                                        <p:attrNameLst>
                                          <p:attrName>style.visibility</p:attrName>
                                        </p:attrNameLst>
                                      </p:cBhvr>
                                      <p:to>
                                        <p:strVal val="visible"/>
                                      </p:to>
                                    </p:set>
                                  </p:childTnLst>
                                </p:cTn>
                              </p:par>
                            </p:childTnLst>
                          </p:cTn>
                        </p:par>
                        <p:par>
                          <p:cTn id="16" fill="hold">
                            <p:stCondLst>
                              <p:cond delay="1500"/>
                            </p:stCondLst>
                            <p:childTnLst>
                              <p:par>
                                <p:cTn id="17" presetID="1" presetClass="entr" presetSubtype="0" fill="hold" nodeType="afterEffect">
                                  <p:stCondLst>
                                    <p:cond delay="500"/>
                                  </p:stCondLst>
                                  <p:childTnLst>
                                    <p:set>
                                      <p:cBhvr>
                                        <p:cTn id="18" dur="1" fill="hold">
                                          <p:stCondLst>
                                            <p:cond delay="0"/>
                                          </p:stCondLst>
                                        </p:cTn>
                                        <p:tgtEl>
                                          <p:spTgt spid="6">
                                            <p:txEl>
                                              <p:pRg st="6" end="6"/>
                                            </p:txEl>
                                          </p:spTgt>
                                        </p:tgtEl>
                                        <p:attrNameLst>
                                          <p:attrName>style.visibility</p:attrName>
                                        </p:attrNameLst>
                                      </p:cBhvr>
                                      <p:to>
                                        <p:strVal val="visible"/>
                                      </p:to>
                                    </p:set>
                                  </p:childTnLst>
                                </p:cTn>
                              </p:par>
                            </p:childTnLst>
                          </p:cTn>
                        </p:par>
                        <p:par>
                          <p:cTn id="19" fill="hold">
                            <p:stCondLst>
                              <p:cond delay="2000"/>
                            </p:stCondLst>
                            <p:childTnLst>
                              <p:par>
                                <p:cTn id="20" presetID="1" presetClass="entr" presetSubtype="0" fill="hold" nodeType="afterEffect">
                                  <p:stCondLst>
                                    <p:cond delay="500"/>
                                  </p:stCondLst>
                                  <p:childTnLst>
                                    <p:set>
                                      <p:cBhvr>
                                        <p:cTn id="21" dur="1" fill="hold">
                                          <p:stCondLst>
                                            <p:cond delay="0"/>
                                          </p:stCondLst>
                                        </p:cTn>
                                        <p:tgtEl>
                                          <p:spTgt spid="6">
                                            <p:txEl>
                                              <p:pRg st="7" end="7"/>
                                            </p:txEl>
                                          </p:spTgt>
                                        </p:tgtEl>
                                        <p:attrNameLst>
                                          <p:attrName>style.visibility</p:attrName>
                                        </p:attrNameLst>
                                      </p:cBhvr>
                                      <p:to>
                                        <p:strVal val="visible"/>
                                      </p:to>
                                    </p:set>
                                  </p:childTnLst>
                                </p:cTn>
                              </p:par>
                            </p:childTnLst>
                          </p:cTn>
                        </p:par>
                        <p:par>
                          <p:cTn id="22" fill="hold">
                            <p:stCondLst>
                              <p:cond delay="2500"/>
                            </p:stCondLst>
                            <p:childTnLst>
                              <p:par>
                                <p:cTn id="23" presetID="1" presetClass="entr" presetSubtype="0" fill="hold" nodeType="afterEffect">
                                  <p:stCondLst>
                                    <p:cond delay="500"/>
                                  </p:stCondLst>
                                  <p:childTnLst>
                                    <p:set>
                                      <p:cBhvr>
                                        <p:cTn id="24" dur="1" fill="hold">
                                          <p:stCondLst>
                                            <p:cond delay="0"/>
                                          </p:stCondLst>
                                        </p:cTn>
                                        <p:tgtEl>
                                          <p:spTgt spid="6">
                                            <p:txEl>
                                              <p:pRg st="9" end="9"/>
                                            </p:txEl>
                                          </p:spTgt>
                                        </p:tgtEl>
                                        <p:attrNameLst>
                                          <p:attrName>style.visibility</p:attrName>
                                        </p:attrNameLst>
                                      </p:cBhvr>
                                      <p:to>
                                        <p:strVal val="visible"/>
                                      </p:to>
                                    </p:set>
                                  </p:childTnLst>
                                </p:cTn>
                              </p:par>
                            </p:childTnLst>
                          </p:cTn>
                        </p:par>
                        <p:par>
                          <p:cTn id="25" fill="hold">
                            <p:stCondLst>
                              <p:cond delay="3000"/>
                            </p:stCondLst>
                            <p:childTnLst>
                              <p:par>
                                <p:cTn id="26" presetID="1" presetClass="entr" presetSubtype="0" fill="hold" nodeType="afterEffect">
                                  <p:stCondLst>
                                    <p:cond delay="500"/>
                                  </p:stCondLst>
                                  <p:childTnLst>
                                    <p:set>
                                      <p:cBhvr>
                                        <p:cTn id="27" dur="1" fill="hold">
                                          <p:stCondLst>
                                            <p:cond delay="0"/>
                                          </p:stCondLst>
                                        </p:cTn>
                                        <p:tgtEl>
                                          <p:spTgt spid="6">
                                            <p:txEl>
                                              <p:pRg st="10" end="10"/>
                                            </p:txEl>
                                          </p:spTgt>
                                        </p:tgtEl>
                                        <p:attrNameLst>
                                          <p:attrName>style.visibility</p:attrName>
                                        </p:attrNameLst>
                                      </p:cBhvr>
                                      <p:to>
                                        <p:strVal val="visible"/>
                                      </p:to>
                                    </p:set>
                                  </p:childTnLst>
                                </p:cTn>
                              </p:par>
                            </p:childTnLst>
                          </p:cTn>
                        </p:par>
                        <p:par>
                          <p:cTn id="28" fill="hold">
                            <p:stCondLst>
                              <p:cond delay="3500"/>
                            </p:stCondLst>
                            <p:childTnLst>
                              <p:par>
                                <p:cTn id="29" presetID="1" presetClass="entr" presetSubtype="0" fill="hold" nodeType="afterEffect">
                                  <p:stCondLst>
                                    <p:cond delay="500"/>
                                  </p:stCondLst>
                                  <p:childTnLst>
                                    <p:set>
                                      <p:cBhvr>
                                        <p:cTn id="30" dur="1" fill="hold">
                                          <p:stCondLst>
                                            <p:cond delay="0"/>
                                          </p:stCondLst>
                                        </p:cTn>
                                        <p:tgtEl>
                                          <p:spTgt spid="6">
                                            <p:txEl>
                                              <p:pRg st="11" end="11"/>
                                            </p:txEl>
                                          </p:spTgt>
                                        </p:tgtEl>
                                        <p:attrNameLst>
                                          <p:attrName>style.visibility</p:attrName>
                                        </p:attrNameLst>
                                      </p:cBhvr>
                                      <p:to>
                                        <p:strVal val="visible"/>
                                      </p:to>
                                    </p:set>
                                  </p:childTnLst>
                                </p:cTn>
                              </p:par>
                            </p:childTnLst>
                          </p:cTn>
                        </p:par>
                        <p:par>
                          <p:cTn id="31" fill="hold">
                            <p:stCondLst>
                              <p:cond delay="4000"/>
                            </p:stCondLst>
                            <p:childTnLst>
                              <p:par>
                                <p:cTn id="32" presetID="1" presetClass="entr" presetSubtype="0" fill="hold" nodeType="afterEffect">
                                  <p:stCondLst>
                                    <p:cond delay="500"/>
                                  </p:stCondLst>
                                  <p:childTnLst>
                                    <p:set>
                                      <p:cBhvr>
                                        <p:cTn id="33" dur="1" fill="hold">
                                          <p:stCondLst>
                                            <p:cond delay="0"/>
                                          </p:stCondLst>
                                        </p:cTn>
                                        <p:tgtEl>
                                          <p:spTgt spid="6">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p:txBody>
          <a:bodyPr/>
          <a:lstStyle/>
          <a:p>
            <a:r>
              <a:rPr lang="en-GB" dirty="0"/>
              <a:t>Provide Specific research-based information</a:t>
            </a:r>
          </a:p>
          <a:p>
            <a:r>
              <a:rPr lang="en-GB" dirty="0"/>
              <a:t>Give information concisely and accurately</a:t>
            </a:r>
          </a:p>
          <a:p>
            <a:r>
              <a:rPr lang="en-GB" dirty="0"/>
              <a:t>Impersonal unbiased and objective</a:t>
            </a:r>
          </a:p>
          <a:p>
            <a:r>
              <a:rPr lang="en-GB" dirty="0"/>
              <a:t>Present Clear findings using a minimum of words</a:t>
            </a:r>
          </a:p>
          <a:p>
            <a:r>
              <a:rPr lang="en-GB" dirty="0"/>
              <a:t>Follows a Standard structure.</a:t>
            </a:r>
          </a:p>
        </p:txBody>
      </p:sp>
      <p:sp>
        <p:nvSpPr>
          <p:cNvPr id="5" name="Title 4"/>
          <p:cNvSpPr>
            <a:spLocks noGrp="1"/>
          </p:cNvSpPr>
          <p:nvPr>
            <p:ph type="title"/>
          </p:nvPr>
        </p:nvSpPr>
        <p:spPr/>
        <p:txBody>
          <a:bodyPr/>
          <a:lstStyle/>
          <a:p>
            <a:r>
              <a:rPr lang="en-GB"/>
              <a:t>Why write a Report?</a:t>
            </a:r>
            <a:endParaRPr lang="en-GB" dirty="0"/>
          </a:p>
        </p:txBody>
      </p:sp>
      <p:pic>
        <p:nvPicPr>
          <p:cNvPr id="4" name="Picture 4" descr="C:\Users\Rees-Evans\AppData\Local\Microsoft\Windows\Temporary Internet Files\Content.IE5\F8C82VY6\MC900439818[1].png"/>
          <p:cNvPicPr>
            <a:picLocks noChangeAspect="1" noChangeArrowheads="1"/>
          </p:cNvPicPr>
          <p:nvPr/>
        </p:nvPicPr>
        <p:blipFill>
          <a:blip r:embed="rId3" cstate="print"/>
          <a:srcRect/>
          <a:stretch>
            <a:fillRect/>
          </a:stretch>
        </p:blipFill>
        <p:spPr bwMode="auto">
          <a:xfrm>
            <a:off x="5868144" y="3429000"/>
            <a:ext cx="3068960" cy="306896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pPr>
              <a:buNone/>
            </a:pPr>
            <a:r>
              <a:rPr lang="en-GB" sz="2400" b="1" dirty="0"/>
              <a:t>Title Page</a:t>
            </a:r>
          </a:p>
          <a:p>
            <a:pPr>
              <a:buNone/>
            </a:pPr>
            <a:r>
              <a:rPr lang="en-GB" sz="2400" dirty="0"/>
              <a:t>Contents Page</a:t>
            </a:r>
          </a:p>
          <a:p>
            <a:pPr>
              <a:buNone/>
            </a:pPr>
            <a:r>
              <a:rPr lang="en-GB" sz="2400" dirty="0"/>
              <a:t>1.  Introduction</a:t>
            </a:r>
            <a:endParaRPr lang="en-GB" sz="2000" dirty="0"/>
          </a:p>
          <a:p>
            <a:pPr>
              <a:buNone/>
            </a:pPr>
            <a:r>
              <a:rPr lang="en-GB" sz="2400" dirty="0"/>
              <a:t>2.  Literature Review/ background</a:t>
            </a:r>
          </a:p>
          <a:p>
            <a:pPr>
              <a:buNone/>
            </a:pPr>
            <a:r>
              <a:rPr lang="en-GB" sz="2400" dirty="0"/>
              <a:t>	2.1. Subsection</a:t>
            </a:r>
          </a:p>
          <a:p>
            <a:pPr>
              <a:buNone/>
            </a:pPr>
            <a:r>
              <a:rPr lang="en-GB" sz="2400" dirty="0"/>
              <a:t>	2.2. Subsection</a:t>
            </a:r>
          </a:p>
          <a:p>
            <a:pPr>
              <a:buNone/>
            </a:pPr>
            <a:r>
              <a:rPr lang="en-GB" sz="2400" dirty="0"/>
              <a:t>	2.3. Subsection</a:t>
            </a:r>
          </a:p>
          <a:p>
            <a:pPr>
              <a:buNone/>
            </a:pPr>
            <a:r>
              <a:rPr lang="en-GB" sz="2400" dirty="0"/>
              <a:t>3. Results/ Discussion</a:t>
            </a:r>
          </a:p>
          <a:p>
            <a:pPr>
              <a:buNone/>
            </a:pPr>
            <a:r>
              <a:rPr lang="en-GB" sz="2400" dirty="0"/>
              <a:t>4. Conclusions</a:t>
            </a:r>
          </a:p>
          <a:p>
            <a:pPr>
              <a:buNone/>
            </a:pPr>
            <a:r>
              <a:rPr lang="en-GB" sz="2400" dirty="0"/>
              <a:t>5. Recommendations</a:t>
            </a:r>
          </a:p>
          <a:p>
            <a:pPr>
              <a:buNone/>
            </a:pPr>
            <a:r>
              <a:rPr lang="en-GB" sz="2400" dirty="0"/>
              <a:t>6. Reference list / Bibliography + appendices</a:t>
            </a:r>
          </a:p>
          <a:p>
            <a:pPr>
              <a:buNone/>
            </a:pPr>
            <a:endParaRPr lang="en-GB" sz="2400" dirty="0"/>
          </a:p>
        </p:txBody>
      </p:sp>
      <p:sp>
        <p:nvSpPr>
          <p:cNvPr id="2" name="Title 1"/>
          <p:cNvSpPr>
            <a:spLocks noGrp="1"/>
          </p:cNvSpPr>
          <p:nvPr>
            <p:ph type="title"/>
          </p:nvPr>
        </p:nvSpPr>
        <p:spPr/>
        <p:txBody>
          <a:bodyPr/>
          <a:lstStyle/>
          <a:p>
            <a:r>
              <a:rPr lang="en-GB" dirty="0"/>
              <a:t>General Structure of a Report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par>
                          <p:cTn id="7" fill="hold">
                            <p:stCondLst>
                              <p:cond delay="0"/>
                            </p:stCondLst>
                            <p:childTnLst>
                              <p:par>
                                <p:cTn id="8" presetID="1" presetClass="entr" presetSubtype="0" fill="hold" nodeType="afterEffect">
                                  <p:stCondLst>
                                    <p:cond delay="500"/>
                                  </p:stCondLst>
                                  <p:childTnLst>
                                    <p:set>
                                      <p:cBhvr>
                                        <p:cTn id="9" dur="1" fill="hold">
                                          <p:stCondLst>
                                            <p:cond delay="0"/>
                                          </p:stCondLst>
                                        </p:cTn>
                                        <p:tgtEl>
                                          <p:spTgt spid="3">
                                            <p:txEl>
                                              <p:pRg st="1" end="1"/>
                                            </p:txEl>
                                          </p:spTgt>
                                        </p:tgtEl>
                                        <p:attrNameLst>
                                          <p:attrName>style.visibility</p:attrName>
                                        </p:attrNameLst>
                                      </p:cBhvr>
                                      <p:to>
                                        <p:strVal val="visible"/>
                                      </p:to>
                                    </p:set>
                                  </p:childTnLst>
                                </p:cTn>
                              </p:par>
                            </p:childTnLst>
                          </p:cTn>
                        </p:par>
                        <p:par>
                          <p:cTn id="10" fill="hold">
                            <p:stCondLst>
                              <p:cond delay="500"/>
                            </p:stCondLst>
                            <p:childTnLst>
                              <p:par>
                                <p:cTn id="11" presetID="1" presetClass="entr" presetSubtype="0" fill="hold" nodeType="afterEffect">
                                  <p:stCondLst>
                                    <p:cond delay="50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par>
                          <p:cTn id="13" fill="hold">
                            <p:stCondLst>
                              <p:cond delay="1000"/>
                            </p:stCondLst>
                            <p:childTnLst>
                              <p:par>
                                <p:cTn id="14" presetID="1" presetClass="entr" presetSubtype="0" fill="hold" nodeType="afterEffect">
                                  <p:stCondLst>
                                    <p:cond delay="500"/>
                                  </p:stCondLst>
                                  <p:childTnLst>
                                    <p:set>
                                      <p:cBhvr>
                                        <p:cTn id="15" dur="1" fill="hold">
                                          <p:stCondLst>
                                            <p:cond delay="0"/>
                                          </p:stCondLst>
                                        </p:cTn>
                                        <p:tgtEl>
                                          <p:spTgt spid="3">
                                            <p:txEl>
                                              <p:pRg st="3" end="3"/>
                                            </p:txEl>
                                          </p:spTgt>
                                        </p:tgtEl>
                                        <p:attrNameLst>
                                          <p:attrName>style.visibility</p:attrName>
                                        </p:attrNameLst>
                                      </p:cBhvr>
                                      <p:to>
                                        <p:strVal val="visible"/>
                                      </p:to>
                                    </p:set>
                                  </p:childTnLst>
                                </p:cTn>
                              </p:par>
                            </p:childTnLst>
                          </p:cTn>
                        </p:par>
                        <p:par>
                          <p:cTn id="16" fill="hold">
                            <p:stCondLst>
                              <p:cond delay="1500"/>
                            </p:stCondLst>
                            <p:childTnLst>
                              <p:par>
                                <p:cTn id="17" presetID="1" presetClass="entr" presetSubtype="0" fill="hold" nodeType="afterEffect">
                                  <p:stCondLst>
                                    <p:cond delay="50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par>
                          <p:cTn id="19" fill="hold">
                            <p:stCondLst>
                              <p:cond delay="2000"/>
                            </p:stCondLst>
                            <p:childTnLst>
                              <p:par>
                                <p:cTn id="20" presetID="1" presetClass="entr" presetSubtype="0" fill="hold" nodeType="afterEffect">
                                  <p:stCondLst>
                                    <p:cond delay="500"/>
                                  </p:stCondLst>
                                  <p:childTnLst>
                                    <p:set>
                                      <p:cBhvr>
                                        <p:cTn id="21" dur="1" fill="hold">
                                          <p:stCondLst>
                                            <p:cond delay="0"/>
                                          </p:stCondLst>
                                        </p:cTn>
                                        <p:tgtEl>
                                          <p:spTgt spid="3">
                                            <p:txEl>
                                              <p:pRg st="5" end="5"/>
                                            </p:txEl>
                                          </p:spTgt>
                                        </p:tgtEl>
                                        <p:attrNameLst>
                                          <p:attrName>style.visibility</p:attrName>
                                        </p:attrNameLst>
                                      </p:cBhvr>
                                      <p:to>
                                        <p:strVal val="visible"/>
                                      </p:to>
                                    </p:set>
                                  </p:childTnLst>
                                </p:cTn>
                              </p:par>
                            </p:childTnLst>
                          </p:cTn>
                        </p:par>
                        <p:par>
                          <p:cTn id="22" fill="hold">
                            <p:stCondLst>
                              <p:cond delay="2500"/>
                            </p:stCondLst>
                            <p:childTnLst>
                              <p:par>
                                <p:cTn id="23" presetID="1" presetClass="entr" presetSubtype="0" fill="hold" nodeType="afterEffect">
                                  <p:stCondLst>
                                    <p:cond delay="50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par>
                          <p:cTn id="25" fill="hold">
                            <p:stCondLst>
                              <p:cond delay="3000"/>
                            </p:stCondLst>
                            <p:childTnLst>
                              <p:par>
                                <p:cTn id="26" presetID="1" presetClass="entr" presetSubtype="0" fill="hold" nodeType="afterEffect">
                                  <p:stCondLst>
                                    <p:cond delay="500"/>
                                  </p:stCondLst>
                                  <p:childTnLst>
                                    <p:set>
                                      <p:cBhvr>
                                        <p:cTn id="27" dur="1" fill="hold">
                                          <p:stCondLst>
                                            <p:cond delay="0"/>
                                          </p:stCondLst>
                                        </p:cTn>
                                        <p:tgtEl>
                                          <p:spTgt spid="3">
                                            <p:txEl>
                                              <p:pRg st="7" end="7"/>
                                            </p:txEl>
                                          </p:spTgt>
                                        </p:tgtEl>
                                        <p:attrNameLst>
                                          <p:attrName>style.visibility</p:attrName>
                                        </p:attrNameLst>
                                      </p:cBhvr>
                                      <p:to>
                                        <p:strVal val="visible"/>
                                      </p:to>
                                    </p:set>
                                  </p:childTnLst>
                                </p:cTn>
                              </p:par>
                            </p:childTnLst>
                          </p:cTn>
                        </p:par>
                        <p:par>
                          <p:cTn id="28" fill="hold">
                            <p:stCondLst>
                              <p:cond delay="3500"/>
                            </p:stCondLst>
                            <p:childTnLst>
                              <p:par>
                                <p:cTn id="29" presetID="1" presetClass="entr" presetSubtype="0" fill="hold" nodeType="afterEffect">
                                  <p:stCondLst>
                                    <p:cond delay="50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par>
                          <p:cTn id="31" fill="hold">
                            <p:stCondLst>
                              <p:cond delay="4000"/>
                            </p:stCondLst>
                            <p:childTnLst>
                              <p:par>
                                <p:cTn id="32" presetID="1" presetClass="entr" presetSubtype="0" fill="hold" nodeType="afterEffect">
                                  <p:stCondLst>
                                    <p:cond delay="500"/>
                                  </p:stCondLst>
                                  <p:childTnLst>
                                    <p:set>
                                      <p:cBhvr>
                                        <p:cTn id="33" dur="1" fill="hold">
                                          <p:stCondLst>
                                            <p:cond delay="0"/>
                                          </p:stCondLst>
                                        </p:cTn>
                                        <p:tgtEl>
                                          <p:spTgt spid="3">
                                            <p:txEl>
                                              <p:pRg st="9" end="9"/>
                                            </p:txEl>
                                          </p:spTgt>
                                        </p:tgtEl>
                                        <p:attrNameLst>
                                          <p:attrName>style.visibility</p:attrName>
                                        </p:attrNameLst>
                                      </p:cBhvr>
                                      <p:to>
                                        <p:strVal val="visible"/>
                                      </p:to>
                                    </p:set>
                                  </p:childTnLst>
                                </p:cTn>
                              </p:par>
                            </p:childTnLst>
                          </p:cTn>
                        </p:par>
                        <p:par>
                          <p:cTn id="34" fill="hold">
                            <p:stCondLst>
                              <p:cond delay="4500"/>
                            </p:stCondLst>
                            <p:childTnLst>
                              <p:par>
                                <p:cTn id="35" presetID="1" presetClass="entr" presetSubtype="0" fill="hold" nodeType="afterEffect">
                                  <p:stCondLst>
                                    <p:cond delay="500"/>
                                  </p:stCondLst>
                                  <p:childTnLst>
                                    <p:set>
                                      <p:cBhvr>
                                        <p:cTn id="3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p:txBody>
          <a:bodyPr>
            <a:normAutofit/>
          </a:bodyPr>
          <a:lstStyle/>
          <a:p>
            <a:r>
              <a:rPr lang="en-GB" dirty="0"/>
              <a:t>Introduce the topic to be covered</a:t>
            </a:r>
          </a:p>
          <a:p>
            <a:endParaRPr lang="en-GB" dirty="0"/>
          </a:p>
          <a:p>
            <a:r>
              <a:rPr lang="en-GB" dirty="0"/>
              <a:t>Include ‘Aim’ of what you are trying to achieve e.g. Question you are trying to answer / Problem you are trying to solve.</a:t>
            </a:r>
          </a:p>
          <a:p>
            <a:r>
              <a:rPr lang="en-GB" dirty="0"/>
              <a:t>One Aim – Many Objectives</a:t>
            </a:r>
          </a:p>
          <a:p>
            <a:endParaRPr lang="en-GB" dirty="0"/>
          </a:p>
          <a:p>
            <a:r>
              <a:rPr lang="en-GB" dirty="0"/>
              <a:t>Keep it  RELEVANT, FACTUAL AND BRIEF.</a:t>
            </a:r>
          </a:p>
          <a:p>
            <a:pPr>
              <a:buNone/>
            </a:pPr>
            <a:r>
              <a:rPr lang="en-GB" dirty="0"/>
              <a:t> </a:t>
            </a:r>
          </a:p>
        </p:txBody>
      </p:sp>
      <p:sp>
        <p:nvSpPr>
          <p:cNvPr id="2" name="Title 1"/>
          <p:cNvSpPr>
            <a:spLocks noGrp="1"/>
          </p:cNvSpPr>
          <p:nvPr>
            <p:ph type="title"/>
          </p:nvPr>
        </p:nvSpPr>
        <p:spPr/>
        <p:txBody>
          <a:bodyPr/>
          <a:lstStyle/>
          <a:p>
            <a:r>
              <a:rPr lang="en-GB"/>
              <a:t>Introduction</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5">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
                                            <p:txEl>
                                              <p:pRg st="5" end="5"/>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Analysis of literature around field</a:t>
            </a:r>
          </a:p>
          <a:p>
            <a:endParaRPr lang="en-GB" dirty="0"/>
          </a:p>
          <a:p>
            <a:r>
              <a:rPr lang="en-GB" dirty="0"/>
              <a:t>Begin to develop your ideas</a:t>
            </a:r>
          </a:p>
          <a:p>
            <a:endParaRPr lang="en-GB" dirty="0"/>
          </a:p>
          <a:p>
            <a:r>
              <a:rPr lang="en-GB" dirty="0"/>
              <a:t>Well structured and follow a logical sequence</a:t>
            </a:r>
          </a:p>
          <a:p>
            <a:endParaRPr lang="en-GB" dirty="0"/>
          </a:p>
          <a:p>
            <a:r>
              <a:rPr lang="en-GB" dirty="0"/>
              <a:t>Clear numbered headings and sub-headings</a:t>
            </a:r>
          </a:p>
        </p:txBody>
      </p:sp>
      <p:sp>
        <p:nvSpPr>
          <p:cNvPr id="2" name="Title 1"/>
          <p:cNvSpPr>
            <a:spLocks noGrp="1"/>
          </p:cNvSpPr>
          <p:nvPr>
            <p:ph type="title"/>
          </p:nvPr>
        </p:nvSpPr>
        <p:spPr/>
        <p:txBody>
          <a:bodyPr/>
          <a:lstStyle/>
          <a:p>
            <a:r>
              <a:rPr lang="en-GB" dirty="0"/>
              <a:t>Literature Review</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Include graphs, etc. in this area</a:t>
            </a:r>
          </a:p>
          <a:p>
            <a:endParaRPr lang="en-GB" dirty="0"/>
          </a:p>
          <a:p>
            <a:r>
              <a:rPr lang="en-GB" dirty="0"/>
              <a:t>Move from </a:t>
            </a:r>
            <a:r>
              <a:rPr lang="en-GB" u="sng" dirty="0"/>
              <a:t>‘descriptive’</a:t>
            </a:r>
            <a:r>
              <a:rPr lang="en-GB" dirty="0"/>
              <a:t> to </a:t>
            </a:r>
            <a:r>
              <a:rPr lang="en-GB" u="sng" dirty="0"/>
              <a:t>‘analytical/evaluative’</a:t>
            </a:r>
          </a:p>
          <a:p>
            <a:endParaRPr lang="en-GB" dirty="0"/>
          </a:p>
          <a:p>
            <a:r>
              <a:rPr lang="en-GB" dirty="0"/>
              <a:t>Discuss findings using your literature from the lit review.</a:t>
            </a:r>
          </a:p>
          <a:p>
            <a:endParaRPr lang="en-GB" dirty="0"/>
          </a:p>
          <a:p>
            <a:endParaRPr lang="en-GB" dirty="0"/>
          </a:p>
        </p:txBody>
      </p:sp>
      <p:sp>
        <p:nvSpPr>
          <p:cNvPr id="2" name="Title 1"/>
          <p:cNvSpPr>
            <a:spLocks noGrp="1"/>
          </p:cNvSpPr>
          <p:nvPr>
            <p:ph type="title"/>
          </p:nvPr>
        </p:nvSpPr>
        <p:spPr/>
        <p:txBody>
          <a:bodyPr/>
          <a:lstStyle/>
          <a:p>
            <a:r>
              <a:rPr lang="en-GB" dirty="0"/>
              <a:t>Results/ Discussion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Key findings from the Analysis</a:t>
            </a:r>
          </a:p>
          <a:p>
            <a:pPr>
              <a:buNone/>
            </a:pPr>
            <a:endParaRPr lang="en-GB" dirty="0"/>
          </a:p>
          <a:p>
            <a:r>
              <a:rPr lang="en-GB" dirty="0"/>
              <a:t>What have you deduced/found out about the situation from your research and analysis.</a:t>
            </a:r>
          </a:p>
          <a:p>
            <a:endParaRPr lang="en-GB" dirty="0"/>
          </a:p>
          <a:p>
            <a:r>
              <a:rPr lang="en-GB" dirty="0"/>
              <a:t>Clear and concise</a:t>
            </a:r>
          </a:p>
          <a:p>
            <a:endParaRPr lang="en-GB" dirty="0"/>
          </a:p>
          <a:p>
            <a:r>
              <a:rPr lang="en-GB" dirty="0"/>
              <a:t>NO NEW INFORMATION</a:t>
            </a:r>
          </a:p>
          <a:p>
            <a:endParaRPr lang="en-GB" dirty="0"/>
          </a:p>
        </p:txBody>
      </p:sp>
      <p:sp>
        <p:nvSpPr>
          <p:cNvPr id="2" name="Title 1"/>
          <p:cNvSpPr>
            <a:spLocks noGrp="1"/>
          </p:cNvSpPr>
          <p:nvPr>
            <p:ph type="title"/>
          </p:nvPr>
        </p:nvSpPr>
        <p:spPr/>
        <p:txBody>
          <a:bodyPr/>
          <a:lstStyle/>
          <a:p>
            <a:r>
              <a:rPr lang="en-GB"/>
              <a:t>Conclusions</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Suggested topics/ideas for further research and investigation.</a:t>
            </a:r>
          </a:p>
          <a:p>
            <a:endParaRPr lang="en-GB" dirty="0"/>
          </a:p>
          <a:p>
            <a:r>
              <a:rPr lang="en-GB" dirty="0"/>
              <a:t>Based on your findings.</a:t>
            </a:r>
          </a:p>
        </p:txBody>
      </p:sp>
      <p:sp>
        <p:nvSpPr>
          <p:cNvPr id="2" name="Title 1"/>
          <p:cNvSpPr>
            <a:spLocks noGrp="1"/>
          </p:cNvSpPr>
          <p:nvPr>
            <p:ph type="title"/>
          </p:nvPr>
        </p:nvSpPr>
        <p:spPr/>
        <p:txBody>
          <a:bodyPr/>
          <a:lstStyle/>
          <a:p>
            <a:r>
              <a:rPr lang="en-GB"/>
              <a:t>Recommendations</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References / Bibliography</a:t>
            </a:r>
          </a:p>
          <a:p>
            <a:endParaRPr lang="en-GB" dirty="0"/>
          </a:p>
          <a:p>
            <a:r>
              <a:rPr lang="en-GB" dirty="0"/>
              <a:t>Appendices</a:t>
            </a:r>
          </a:p>
        </p:txBody>
      </p:sp>
      <p:sp>
        <p:nvSpPr>
          <p:cNvPr id="2" name="Title 1"/>
          <p:cNvSpPr>
            <a:spLocks noGrp="1"/>
          </p:cNvSpPr>
          <p:nvPr>
            <p:ph type="title"/>
          </p:nvPr>
        </p:nvSpPr>
        <p:spPr/>
        <p:txBody>
          <a:bodyPr/>
          <a:lstStyle/>
          <a:p>
            <a:r>
              <a:rPr lang="en-GB"/>
              <a:t>Additional Sections</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Clarify what is expected</a:t>
            </a:r>
          </a:p>
          <a:p>
            <a:r>
              <a:rPr lang="en-GB" dirty="0"/>
              <a:t>Decide on a clear way in which to structure the report</a:t>
            </a:r>
          </a:p>
          <a:p>
            <a:r>
              <a:rPr lang="en-GB" dirty="0"/>
              <a:t>Follow a sequence of headings and sub-headings</a:t>
            </a:r>
          </a:p>
          <a:p>
            <a:r>
              <a:rPr lang="en-GB" dirty="0"/>
              <a:t>Use headings that are clear and helpful, making it easy for the reader to find information</a:t>
            </a:r>
          </a:p>
        </p:txBody>
      </p:sp>
      <p:sp>
        <p:nvSpPr>
          <p:cNvPr id="2" name="Title 1"/>
          <p:cNvSpPr>
            <a:spLocks noGrp="1"/>
          </p:cNvSpPr>
          <p:nvPr>
            <p:ph type="title"/>
          </p:nvPr>
        </p:nvSpPr>
        <p:spPr/>
        <p:txBody>
          <a:bodyPr/>
          <a:lstStyle/>
          <a:p>
            <a:r>
              <a:rPr lang="en-GB" dirty="0"/>
              <a:t>Report writing - Remember to:</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3"/>
          <p:cNvSpPr>
            <a:spLocks noGrp="1" noChangeArrowheads="1"/>
          </p:cNvSpPr>
          <p:nvPr>
            <p:ph idx="1"/>
          </p:nvPr>
        </p:nvSpPr>
        <p:spPr/>
        <p:txBody>
          <a:bodyPr>
            <a:normAutofit/>
          </a:bodyPr>
          <a:lstStyle/>
          <a:p>
            <a:r>
              <a:rPr lang="en-GB" sz="2400" dirty="0"/>
              <a:t>Use formal English</a:t>
            </a:r>
          </a:p>
          <a:p>
            <a:endParaRPr lang="en-GB" sz="2400" dirty="0"/>
          </a:p>
          <a:p>
            <a:pPr marL="365760" lvl="1" indent="-256032">
              <a:spcBef>
                <a:spcPts val="400"/>
              </a:spcBef>
              <a:buSzPct val="68000"/>
              <a:buFont typeface="Wingdings 3"/>
              <a:buChar char=""/>
            </a:pPr>
            <a:r>
              <a:rPr lang="en-GB" sz="2400" dirty="0"/>
              <a:t>Write in Third-person tense i.e. Refrain from using ‘I’ or ‘we’ </a:t>
            </a:r>
          </a:p>
          <a:p>
            <a:pPr marL="365760" lvl="1" indent="-256032">
              <a:spcBef>
                <a:spcPts val="400"/>
              </a:spcBef>
              <a:buSzPct val="68000"/>
              <a:buFont typeface="Wingdings 3"/>
              <a:buChar char=""/>
            </a:pPr>
            <a:endParaRPr lang="en-GB" sz="2400" dirty="0"/>
          </a:p>
          <a:p>
            <a:pPr marL="365760" lvl="1" indent="-256032">
              <a:spcBef>
                <a:spcPts val="400"/>
              </a:spcBef>
              <a:buSzPct val="68000"/>
              <a:buFont typeface="Wingdings 3"/>
              <a:buChar char=""/>
            </a:pPr>
            <a:r>
              <a:rPr lang="en-GB" sz="2400" dirty="0"/>
              <a:t>For example, instead of ‘I found’ write ‘It has been found that …’</a:t>
            </a:r>
          </a:p>
          <a:p>
            <a:endParaRPr lang="en-GB" sz="2400" dirty="0"/>
          </a:p>
        </p:txBody>
      </p:sp>
      <p:sp>
        <p:nvSpPr>
          <p:cNvPr id="5122" name="Rectangle 2"/>
          <p:cNvSpPr>
            <a:spLocks noGrp="1" noChangeArrowheads="1"/>
          </p:cNvSpPr>
          <p:nvPr>
            <p:ph type="title"/>
          </p:nvPr>
        </p:nvSpPr>
        <p:spPr/>
        <p:txBody>
          <a:bodyPr>
            <a:normAutofit/>
          </a:bodyPr>
          <a:lstStyle/>
          <a:p>
            <a:r>
              <a:rPr lang="en-GB" dirty="0"/>
              <a:t>Academic Content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12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uiExpand="1"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3"/>
          <p:cNvSpPr>
            <a:spLocks noGrp="1" noChangeArrowheads="1"/>
          </p:cNvSpPr>
          <p:nvPr>
            <p:ph idx="1"/>
          </p:nvPr>
        </p:nvSpPr>
        <p:spPr/>
        <p:txBody>
          <a:bodyPr/>
          <a:lstStyle/>
          <a:p>
            <a:pPr>
              <a:buNone/>
            </a:pPr>
            <a:r>
              <a:rPr lang="en-GB" dirty="0"/>
              <a:t>nothing is completely certain, use:</a:t>
            </a:r>
          </a:p>
          <a:p>
            <a:pPr>
              <a:buNone/>
            </a:pPr>
            <a:r>
              <a:rPr lang="en-GB" dirty="0"/>
              <a:t>           </a:t>
            </a:r>
          </a:p>
          <a:p>
            <a:pPr>
              <a:buNone/>
            </a:pPr>
            <a:r>
              <a:rPr lang="en-GB" dirty="0"/>
              <a:t>appears to …		seems to …</a:t>
            </a:r>
          </a:p>
          <a:p>
            <a:pPr>
              <a:buNone/>
            </a:pPr>
            <a:endParaRPr lang="en-GB" dirty="0"/>
          </a:p>
          <a:p>
            <a:pPr>
              <a:buNone/>
            </a:pPr>
            <a:r>
              <a:rPr lang="en-GB" dirty="0"/>
              <a:t>tends to …		may …</a:t>
            </a:r>
          </a:p>
          <a:p>
            <a:pPr>
              <a:buNone/>
            </a:pPr>
            <a:endParaRPr lang="en-GB" dirty="0"/>
          </a:p>
          <a:p>
            <a:pPr>
              <a:buNone/>
            </a:pPr>
            <a:r>
              <a:rPr lang="en-GB" dirty="0"/>
              <a:t>might …			possibly …</a:t>
            </a:r>
          </a:p>
          <a:p>
            <a:pPr>
              <a:buNone/>
            </a:pPr>
            <a:endParaRPr lang="en-GB" dirty="0"/>
          </a:p>
          <a:p>
            <a:pPr>
              <a:buNone/>
            </a:pPr>
            <a:r>
              <a:rPr lang="en-GB" dirty="0"/>
              <a:t>probably …		apparently …</a:t>
            </a:r>
          </a:p>
        </p:txBody>
      </p:sp>
      <p:sp>
        <p:nvSpPr>
          <p:cNvPr id="4" name="Title 3"/>
          <p:cNvSpPr>
            <a:spLocks noGrp="1"/>
          </p:cNvSpPr>
          <p:nvPr>
            <p:ph type="title"/>
          </p:nvPr>
        </p:nvSpPr>
        <p:spPr/>
        <p:txBody>
          <a:bodyPr/>
          <a:lstStyle/>
          <a:p>
            <a:r>
              <a:rPr lang="en-GB" dirty="0"/>
              <a:t>Be cautious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14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146">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146">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6146">
                                            <p:txEl>
                                              <p:pRg st="6" end="6"/>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6146">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3"/>
          <p:cNvSpPr>
            <a:spLocks noGrp="1" noChangeArrowheads="1"/>
          </p:cNvSpPr>
          <p:nvPr>
            <p:ph idx="1"/>
          </p:nvPr>
        </p:nvSpPr>
        <p:spPr/>
        <p:txBody>
          <a:bodyPr/>
          <a:lstStyle/>
          <a:p>
            <a:r>
              <a:rPr lang="en-GB" dirty="0"/>
              <a:t>Re-read your report, refine your writing and edit out unnecessary words, sentences and paragraphs.</a:t>
            </a:r>
          </a:p>
          <a:p>
            <a:endParaRPr lang="en-GB" dirty="0"/>
          </a:p>
          <a:p>
            <a:r>
              <a:rPr lang="en-GB" dirty="0"/>
              <a:t>Word counts matter! (+-10%)</a:t>
            </a:r>
          </a:p>
          <a:p>
            <a:pPr marL="109728" indent="0">
              <a:buNone/>
            </a:pPr>
            <a:endParaRPr lang="en-GB" dirty="0"/>
          </a:p>
        </p:txBody>
      </p:sp>
      <p:sp>
        <p:nvSpPr>
          <p:cNvPr id="4" name="Title 3"/>
          <p:cNvSpPr>
            <a:spLocks noGrp="1"/>
          </p:cNvSpPr>
          <p:nvPr>
            <p:ph type="title"/>
          </p:nvPr>
        </p:nvSpPr>
        <p:spPr/>
        <p:txBody>
          <a:bodyPr/>
          <a:lstStyle/>
          <a:p>
            <a:r>
              <a:rPr lang="en-GB" dirty="0"/>
              <a:t>Be concise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21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218">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Rectangle 3"/>
          <p:cNvSpPr>
            <a:spLocks noGrp="1" noChangeArrowheads="1"/>
          </p:cNvSpPr>
          <p:nvPr>
            <p:ph idx="1"/>
          </p:nvPr>
        </p:nvSpPr>
        <p:spPr/>
        <p:txBody>
          <a:bodyPr/>
          <a:lstStyle/>
          <a:p>
            <a:pPr>
              <a:buNone/>
            </a:pPr>
            <a:r>
              <a:rPr lang="en-GB" dirty="0"/>
              <a:t>In an analytical piece of writing, the writer:</a:t>
            </a:r>
          </a:p>
          <a:p>
            <a:r>
              <a:rPr lang="en-GB" dirty="0"/>
              <a:t>Provides a clear line of reasoning</a:t>
            </a:r>
          </a:p>
          <a:p>
            <a:r>
              <a:rPr lang="en-GB" dirty="0"/>
              <a:t>Offers evidence or examples to support argument</a:t>
            </a:r>
          </a:p>
          <a:p>
            <a:r>
              <a:rPr lang="en-GB" dirty="0"/>
              <a:t>Shows that evidence is reliable</a:t>
            </a:r>
          </a:p>
          <a:p>
            <a:r>
              <a:rPr lang="en-GB" dirty="0"/>
              <a:t>Shows all sides to the argument</a:t>
            </a:r>
          </a:p>
          <a:p>
            <a:r>
              <a:rPr lang="en-GB" dirty="0"/>
              <a:t>Demonstrates why the line of reasoning originally presented is valid.</a:t>
            </a:r>
          </a:p>
        </p:txBody>
      </p:sp>
      <p:sp>
        <p:nvSpPr>
          <p:cNvPr id="5" name="Rectangle 2"/>
          <p:cNvSpPr txBox="1">
            <a:spLocks noChangeArrowheads="1"/>
          </p:cNvSpPr>
          <p:nvPr/>
        </p:nvSpPr>
        <p:spPr>
          <a:xfrm>
            <a:off x="323528" y="332656"/>
            <a:ext cx="8229600" cy="1143000"/>
          </a:xfrm>
          <a:prstGeom prst="rect">
            <a:avLst/>
          </a:prstGeom>
        </p:spPr>
        <p:txBody>
          <a:bodyPr vert="horz" rtlCol="0" anchor="ctr">
            <a:normAutofit/>
            <a:scene3d>
              <a:camera prst="orthographicFront"/>
              <a:lightRig rig="soft" dir="t"/>
            </a:scene3d>
            <a:sp3d prstMaterial="softEdge">
              <a:bevelT w="25400" h="25400"/>
            </a:sp3d>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sz="4100" b="1" i="0" u="none" strike="noStrike" kern="1200" cap="none" spc="0" normalizeH="0" baseline="0" noProof="0" dirty="0">
                <a:ln>
                  <a:noFill/>
                </a:ln>
                <a:solidFill>
                  <a:schemeClr val="tx2"/>
                </a:solidFill>
                <a:effectLst>
                  <a:outerShdw blurRad="31750" dist="25400" dir="5400000" algn="tl" rotWithShape="0">
                    <a:srgbClr val="000000">
                      <a:alpha val="25000"/>
                    </a:srgbClr>
                  </a:outerShdw>
                </a:effectLst>
                <a:uLnTx/>
                <a:uFillTx/>
                <a:latin typeface="+mj-lt"/>
                <a:ea typeface="+mj-ea"/>
                <a:cs typeface="+mj-cs"/>
              </a:rPr>
              <a:t>Evaluative / Analytical writing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2291">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2291">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2291">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2291">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229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5" name="Rectangle 3"/>
          <p:cNvSpPr>
            <a:spLocks noGrp="1" noChangeArrowheads="1"/>
          </p:cNvSpPr>
          <p:nvPr>
            <p:ph idx="1"/>
          </p:nvPr>
        </p:nvSpPr>
        <p:spPr/>
        <p:txBody>
          <a:bodyPr/>
          <a:lstStyle/>
          <a:p>
            <a:pPr>
              <a:buNone/>
            </a:pPr>
            <a:r>
              <a:rPr lang="en-GB" dirty="0"/>
              <a:t>You need to:</a:t>
            </a:r>
          </a:p>
          <a:p>
            <a:r>
              <a:rPr lang="en-GB" dirty="0"/>
              <a:t>Present and compare similar findings</a:t>
            </a:r>
          </a:p>
          <a:p>
            <a:r>
              <a:rPr lang="en-GB" dirty="0"/>
              <a:t>Contrast opposing points</a:t>
            </a:r>
          </a:p>
          <a:p>
            <a:r>
              <a:rPr lang="en-GB" dirty="0"/>
              <a:t>Evaluate the significance of the similarities and differences</a:t>
            </a:r>
          </a:p>
          <a:p>
            <a:r>
              <a:rPr lang="en-GB" dirty="0"/>
              <a:t>Make a judgement, giving reasons</a:t>
            </a:r>
          </a:p>
          <a:p>
            <a:r>
              <a:rPr lang="en-GB" dirty="0"/>
              <a:t>Show evidence used to arrive at judgement</a:t>
            </a:r>
          </a:p>
          <a:p>
            <a:r>
              <a:rPr lang="en-GB" dirty="0"/>
              <a:t>Get the balance right.</a:t>
            </a:r>
          </a:p>
        </p:txBody>
      </p:sp>
      <p:sp>
        <p:nvSpPr>
          <p:cNvPr id="5" name="Rectangle 2"/>
          <p:cNvSpPr txBox="1">
            <a:spLocks noChangeArrowheads="1"/>
          </p:cNvSpPr>
          <p:nvPr/>
        </p:nvSpPr>
        <p:spPr>
          <a:xfrm>
            <a:off x="323528" y="332656"/>
            <a:ext cx="8229600" cy="1143000"/>
          </a:xfrm>
          <a:prstGeom prst="rect">
            <a:avLst/>
          </a:prstGeom>
        </p:spPr>
        <p:txBody>
          <a:bodyPr vert="horz" rtlCol="0" anchor="ctr">
            <a:normAutofit/>
            <a:scene3d>
              <a:camera prst="orthographicFront"/>
              <a:lightRig rig="soft" dir="t"/>
            </a:scene3d>
            <a:sp3d prstMaterial="softEdge">
              <a:bevelT w="25400" h="25400"/>
            </a:sp3d>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sz="4100" b="1" i="0" u="none" strike="noStrike" kern="1200" cap="none" spc="0" normalizeH="0" baseline="0" noProof="0" dirty="0">
                <a:ln>
                  <a:noFill/>
                </a:ln>
                <a:solidFill>
                  <a:schemeClr val="tx2"/>
                </a:solidFill>
                <a:effectLst>
                  <a:outerShdw blurRad="31750" dist="25400" dir="5400000" algn="tl" rotWithShape="0">
                    <a:srgbClr val="000000">
                      <a:alpha val="25000"/>
                    </a:srgbClr>
                  </a:outerShdw>
                </a:effectLst>
                <a:uLnTx/>
                <a:uFillTx/>
                <a:latin typeface="+mj-lt"/>
                <a:ea typeface="+mj-ea"/>
                <a:cs typeface="+mj-cs"/>
              </a:rPr>
              <a:t>Evaluative / Analytical writing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3315">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3315">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3315">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3315">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3315">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331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Rectangle 3"/>
          <p:cNvSpPr>
            <a:spLocks noGrp="1" noChangeArrowheads="1"/>
          </p:cNvSpPr>
          <p:nvPr>
            <p:ph idx="1"/>
          </p:nvPr>
        </p:nvSpPr>
        <p:spPr/>
        <p:txBody>
          <a:bodyPr/>
          <a:lstStyle/>
          <a:p>
            <a:pPr>
              <a:buNone/>
            </a:pPr>
            <a:r>
              <a:rPr lang="en-GB" dirty="0"/>
              <a:t>In some subjects you may be asked to relate you personal experience to the subject matter being analysed and/or evaluated.</a:t>
            </a:r>
          </a:p>
          <a:p>
            <a:pPr>
              <a:buNone/>
            </a:pPr>
            <a:endParaRPr lang="en-GB" dirty="0"/>
          </a:p>
          <a:p>
            <a:r>
              <a:rPr lang="en-GB" dirty="0"/>
              <a:t>Remember to continue to write in the third person</a:t>
            </a:r>
          </a:p>
          <a:p>
            <a:pPr lvl="1"/>
            <a:r>
              <a:rPr lang="en-GB" dirty="0"/>
              <a:t>‘The author has found that …’</a:t>
            </a:r>
          </a:p>
        </p:txBody>
      </p:sp>
      <p:sp>
        <p:nvSpPr>
          <p:cNvPr id="14338" name="Rectangle 2"/>
          <p:cNvSpPr>
            <a:spLocks noGrp="1" noChangeArrowheads="1"/>
          </p:cNvSpPr>
          <p:nvPr>
            <p:ph type="title"/>
          </p:nvPr>
        </p:nvSpPr>
        <p:spPr/>
        <p:txBody>
          <a:bodyPr/>
          <a:lstStyle/>
          <a:p>
            <a:r>
              <a:rPr lang="en-GB" dirty="0"/>
              <a:t>Personal Experience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4339">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433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124744"/>
            <a:ext cx="9144000" cy="6120680"/>
          </a:xfrm>
        </p:spPr>
        <p:txBody>
          <a:bodyPr>
            <a:noAutofit/>
          </a:bodyPr>
          <a:lstStyle/>
          <a:p>
            <a:pPr>
              <a:lnSpc>
                <a:spcPct val="120000"/>
              </a:lnSpc>
              <a:spcBef>
                <a:spcPts val="0"/>
              </a:spcBef>
            </a:pPr>
            <a:r>
              <a:rPr lang="en-GB" sz="2000" dirty="0"/>
              <a:t>Read your assignments ‘carefully’, Answer the Questions.</a:t>
            </a:r>
          </a:p>
          <a:p>
            <a:pPr>
              <a:lnSpc>
                <a:spcPct val="120000"/>
              </a:lnSpc>
              <a:spcBef>
                <a:spcPts val="0"/>
              </a:spcBef>
            </a:pPr>
            <a:r>
              <a:rPr lang="en-GB" sz="2000" dirty="0"/>
              <a:t>Clarify any confusion with your Lecturer</a:t>
            </a:r>
          </a:p>
          <a:p>
            <a:pPr>
              <a:lnSpc>
                <a:spcPct val="120000"/>
              </a:lnSpc>
              <a:spcBef>
                <a:spcPts val="0"/>
              </a:spcBef>
            </a:pPr>
            <a:r>
              <a:rPr lang="en-GB" sz="2000" dirty="0"/>
              <a:t>Make sure you know how much you’re expected to write, Word-limit.</a:t>
            </a:r>
          </a:p>
          <a:p>
            <a:pPr>
              <a:lnSpc>
                <a:spcPct val="120000"/>
              </a:lnSpc>
              <a:spcBef>
                <a:spcPts val="0"/>
              </a:spcBef>
            </a:pPr>
            <a:r>
              <a:rPr lang="en-GB" sz="2000" dirty="0"/>
              <a:t>Underline the key words</a:t>
            </a:r>
          </a:p>
          <a:p>
            <a:pPr>
              <a:lnSpc>
                <a:spcPct val="120000"/>
              </a:lnSpc>
              <a:spcBef>
                <a:spcPts val="0"/>
              </a:spcBef>
            </a:pPr>
            <a:r>
              <a:rPr lang="en-GB" sz="2000" dirty="0"/>
              <a:t>Don’t worry if you go beyond the word-limit initially, the best assignments often do, you refine and remove superfluous information later, when your understanding of the topic has improved.</a:t>
            </a:r>
          </a:p>
          <a:p>
            <a:pPr>
              <a:lnSpc>
                <a:spcPct val="120000"/>
              </a:lnSpc>
              <a:spcBef>
                <a:spcPts val="0"/>
              </a:spcBef>
            </a:pPr>
            <a:r>
              <a:rPr lang="en-GB" sz="2000" dirty="0"/>
              <a:t>If you are really struggling with the word-limit use Appendices wisely to include supplementary information.</a:t>
            </a:r>
          </a:p>
          <a:p>
            <a:pPr>
              <a:lnSpc>
                <a:spcPct val="120000"/>
              </a:lnSpc>
              <a:spcBef>
                <a:spcPts val="0"/>
              </a:spcBef>
            </a:pPr>
            <a:r>
              <a:rPr lang="en-GB" sz="2000" dirty="0"/>
              <a:t>Structure your report and write down what information you need to include in each section. </a:t>
            </a:r>
          </a:p>
          <a:p>
            <a:pPr>
              <a:lnSpc>
                <a:spcPct val="120000"/>
              </a:lnSpc>
              <a:spcBef>
                <a:spcPts val="0"/>
              </a:spcBef>
            </a:pPr>
            <a:r>
              <a:rPr lang="en-GB" sz="2000" dirty="0"/>
              <a:t>Work out how many words you can write on each point .</a:t>
            </a:r>
          </a:p>
        </p:txBody>
      </p:sp>
      <p:sp>
        <p:nvSpPr>
          <p:cNvPr id="3" name="Title 2"/>
          <p:cNvSpPr>
            <a:spLocks noGrp="1"/>
          </p:cNvSpPr>
          <p:nvPr>
            <p:ph type="title"/>
          </p:nvPr>
        </p:nvSpPr>
        <p:spPr>
          <a:xfrm>
            <a:off x="457200" y="274638"/>
            <a:ext cx="8229600" cy="778098"/>
          </a:xfrm>
        </p:spPr>
        <p:txBody>
          <a:bodyPr/>
          <a:lstStyle/>
          <a:p>
            <a:r>
              <a:rPr lang="en-GB" dirty="0"/>
              <a:t>Research Tips</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49943" y="1481328"/>
            <a:ext cx="8236857" cy="4525963"/>
          </a:xfrm>
        </p:spPr>
        <p:txBody>
          <a:bodyPr>
            <a:normAutofit fontScale="77500" lnSpcReduction="20000"/>
          </a:bodyPr>
          <a:lstStyle/>
          <a:p>
            <a:pPr>
              <a:lnSpc>
                <a:spcPct val="120000"/>
              </a:lnSpc>
              <a:spcBef>
                <a:spcPts val="0"/>
              </a:spcBef>
            </a:pPr>
            <a:r>
              <a:rPr lang="en-GB" sz="2800" dirty="0"/>
              <a:t>Start realising that some bits don’t fit in — you can </a:t>
            </a:r>
            <a:r>
              <a:rPr lang="en-GB" sz="2800" b="1" dirty="0"/>
              <a:t>discard</a:t>
            </a:r>
            <a:r>
              <a:rPr lang="en-GB" sz="2800" dirty="0"/>
              <a:t> them.</a:t>
            </a:r>
          </a:p>
          <a:p>
            <a:pPr>
              <a:lnSpc>
                <a:spcPct val="120000"/>
              </a:lnSpc>
              <a:spcBef>
                <a:spcPts val="0"/>
              </a:spcBef>
            </a:pPr>
            <a:r>
              <a:rPr lang="en-GB" sz="2800" dirty="0"/>
              <a:t>Work on your first </a:t>
            </a:r>
            <a:r>
              <a:rPr lang="en-GB" sz="2800" b="1" dirty="0"/>
              <a:t>draft</a:t>
            </a:r>
            <a:r>
              <a:rPr lang="en-GB" sz="2800" dirty="0"/>
              <a:t> — each time you work on your draft it will get better. </a:t>
            </a:r>
          </a:p>
          <a:p>
            <a:pPr>
              <a:lnSpc>
                <a:spcPct val="120000"/>
              </a:lnSpc>
              <a:spcBef>
                <a:spcPts val="0"/>
              </a:spcBef>
            </a:pPr>
            <a:r>
              <a:rPr lang="en-GB" sz="2800" b="1" dirty="0"/>
              <a:t>Enjoy</a:t>
            </a:r>
            <a:r>
              <a:rPr lang="en-GB" sz="2800" dirty="0"/>
              <a:t> improving your work, enhancing your knowledge and gaining </a:t>
            </a:r>
            <a:r>
              <a:rPr lang="en-GB" sz="2800" b="1" dirty="0"/>
              <a:t>Confidence</a:t>
            </a:r>
            <a:r>
              <a:rPr lang="en-GB" sz="2800" dirty="0"/>
              <a:t>.</a:t>
            </a:r>
          </a:p>
          <a:p>
            <a:pPr>
              <a:lnSpc>
                <a:spcPct val="120000"/>
              </a:lnSpc>
              <a:spcBef>
                <a:spcPts val="0"/>
              </a:spcBef>
            </a:pPr>
            <a:r>
              <a:rPr lang="en-GB" sz="2800" dirty="0"/>
              <a:t>Remember to fill in your </a:t>
            </a:r>
            <a:r>
              <a:rPr lang="en-GB" sz="2800" b="1" dirty="0"/>
              <a:t>bibliography/reference list </a:t>
            </a:r>
            <a:r>
              <a:rPr lang="en-GB" sz="2800" dirty="0"/>
              <a:t>as you go along.</a:t>
            </a:r>
            <a:endParaRPr lang="en-GB" sz="2800" b="1" dirty="0"/>
          </a:p>
          <a:p>
            <a:pPr>
              <a:lnSpc>
                <a:spcPct val="120000"/>
              </a:lnSpc>
              <a:spcBef>
                <a:spcPts val="0"/>
              </a:spcBef>
            </a:pPr>
            <a:r>
              <a:rPr lang="en-GB" sz="2800" dirty="0"/>
              <a:t>Ask someone to read what you’ve written and give you feedback before submission.</a:t>
            </a:r>
          </a:p>
          <a:p>
            <a:pPr>
              <a:lnSpc>
                <a:spcPct val="120000"/>
              </a:lnSpc>
              <a:spcBef>
                <a:spcPts val="0"/>
              </a:spcBef>
            </a:pPr>
            <a:r>
              <a:rPr lang="en-GB" sz="2800" b="1" dirty="0"/>
              <a:t>Back-up your work </a:t>
            </a:r>
            <a:r>
              <a:rPr lang="en-GB" sz="2800" dirty="0"/>
              <a:t>and consider using a Cloud-based system such as Google Drive or </a:t>
            </a:r>
            <a:r>
              <a:rPr lang="en-GB" sz="2800" dirty="0" err="1"/>
              <a:t>Onedrive</a:t>
            </a:r>
            <a:r>
              <a:rPr lang="en-GB" sz="2800" dirty="0"/>
              <a:t> to create edit and save your work (automatic back-ups).</a:t>
            </a:r>
          </a:p>
          <a:p>
            <a:pPr>
              <a:lnSpc>
                <a:spcPct val="120000"/>
              </a:lnSpc>
              <a:spcBef>
                <a:spcPts val="0"/>
              </a:spcBef>
            </a:pPr>
            <a:endParaRPr lang="en-GB" sz="2800" dirty="0"/>
          </a:p>
          <a:p>
            <a:endParaRPr lang="en-GB" dirty="0"/>
          </a:p>
        </p:txBody>
      </p:sp>
      <p:sp>
        <p:nvSpPr>
          <p:cNvPr id="3" name="Title 2"/>
          <p:cNvSpPr>
            <a:spLocks noGrp="1"/>
          </p:cNvSpPr>
          <p:nvPr>
            <p:ph type="title"/>
          </p:nvPr>
        </p:nvSpPr>
        <p:spPr/>
        <p:txBody>
          <a:bodyPr/>
          <a:lstStyle/>
          <a:p>
            <a:r>
              <a:rPr lang="en-GB" dirty="0"/>
              <a:t>Research Tips cont...</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Rectangle 3"/>
          <p:cNvSpPr>
            <a:spLocks noGrp="1" noChangeArrowheads="1"/>
          </p:cNvSpPr>
          <p:nvPr>
            <p:ph idx="1"/>
          </p:nvPr>
        </p:nvSpPr>
        <p:spPr>
          <a:xfrm>
            <a:off x="0" y="1196752"/>
            <a:ext cx="9144000" cy="4536504"/>
          </a:xfrm>
        </p:spPr>
        <p:txBody>
          <a:bodyPr>
            <a:normAutofit fontScale="92500"/>
          </a:bodyPr>
          <a:lstStyle/>
          <a:p>
            <a:pPr eaLnBrk="1" hangingPunct="1"/>
            <a:r>
              <a:rPr lang="en-GB" sz="2600" dirty="0"/>
              <a:t>Only use up-to-date and relevant information – where possible.</a:t>
            </a:r>
          </a:p>
          <a:p>
            <a:pPr eaLnBrk="1" hangingPunct="1"/>
            <a:endParaRPr lang="en-GB" sz="2600" dirty="0"/>
          </a:p>
          <a:p>
            <a:pPr eaLnBrk="1" hangingPunct="1"/>
            <a:r>
              <a:rPr lang="en-GB" sz="2600" dirty="0"/>
              <a:t>Restrict the search criteria to publications within the last 0-10 years if there is an abundance of information.</a:t>
            </a:r>
          </a:p>
          <a:p>
            <a:pPr eaLnBrk="1" hangingPunct="1"/>
            <a:endParaRPr lang="en-GB" sz="2600" dirty="0"/>
          </a:p>
          <a:p>
            <a:pPr eaLnBrk="1" hangingPunct="1"/>
            <a:r>
              <a:rPr lang="en-GB" sz="2600" dirty="0"/>
              <a:t>Initially select the best 3 sources to analyse and incorporate the key content into your document before moving onto discover more relevant information.</a:t>
            </a:r>
          </a:p>
          <a:p>
            <a:pPr eaLnBrk="1" hangingPunct="1">
              <a:buNone/>
            </a:pPr>
            <a:endParaRPr lang="en-GB" sz="2600" dirty="0"/>
          </a:p>
          <a:p>
            <a:pPr>
              <a:lnSpc>
                <a:spcPct val="120000"/>
              </a:lnSpc>
              <a:spcBef>
                <a:spcPts val="0"/>
              </a:spcBef>
            </a:pPr>
            <a:r>
              <a:rPr lang="en-GB" sz="2800" dirty="0"/>
              <a:t>Use your word limit to guide your reading.</a:t>
            </a:r>
          </a:p>
          <a:p>
            <a:pPr>
              <a:lnSpc>
                <a:spcPct val="120000"/>
              </a:lnSpc>
              <a:spcBef>
                <a:spcPts val="0"/>
              </a:spcBef>
            </a:pPr>
            <a:endParaRPr lang="en-GB" sz="2800" dirty="0"/>
          </a:p>
        </p:txBody>
      </p:sp>
      <p:sp>
        <p:nvSpPr>
          <p:cNvPr id="9218" name="Rectangle 2"/>
          <p:cNvSpPr>
            <a:spLocks noGrp="1" noChangeArrowheads="1"/>
          </p:cNvSpPr>
          <p:nvPr>
            <p:ph type="title"/>
          </p:nvPr>
        </p:nvSpPr>
        <p:spPr>
          <a:xfrm>
            <a:off x="395536" y="125760"/>
            <a:ext cx="8229600" cy="1143000"/>
          </a:xfrm>
        </p:spPr>
        <p:txBody>
          <a:bodyPr/>
          <a:lstStyle/>
          <a:p>
            <a:pPr eaLnBrk="1" hangingPunct="1"/>
            <a:r>
              <a:rPr lang="en-GB" dirty="0"/>
              <a:t>Avoid Information overload</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21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219">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21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9" grpId="0" build="p"/>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0</TotalTime>
  <Words>1112</Words>
  <Application>Microsoft Office PowerPoint</Application>
  <PresentationFormat>On-screen Show (4:3)</PresentationFormat>
  <Paragraphs>184</Paragraphs>
  <Slides>23</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23</vt:i4>
      </vt:variant>
    </vt:vector>
  </HeadingPairs>
  <TitlesOfParts>
    <vt:vector size="30" baseType="lpstr">
      <vt:lpstr>Arial</vt:lpstr>
      <vt:lpstr>Calibri</vt:lpstr>
      <vt:lpstr>Lucida Sans Unicode</vt:lpstr>
      <vt:lpstr>Verdana</vt:lpstr>
      <vt:lpstr>Wingdings 2</vt:lpstr>
      <vt:lpstr>Wingdings 3</vt:lpstr>
      <vt:lpstr>Concourse</vt:lpstr>
      <vt:lpstr>Academic Writing in OME</vt:lpstr>
      <vt:lpstr>Subjective vs Objective writing</vt:lpstr>
      <vt:lpstr>Academic Writing</vt:lpstr>
      <vt:lpstr>Why write an Essay?</vt:lpstr>
      <vt:lpstr>Essay Structure</vt:lpstr>
      <vt:lpstr>Why write a Report?</vt:lpstr>
      <vt:lpstr>General Structure of a Report</vt:lpstr>
      <vt:lpstr>Introduction</vt:lpstr>
      <vt:lpstr>Literature Review</vt:lpstr>
      <vt:lpstr>Results/ Discussion</vt:lpstr>
      <vt:lpstr>Conclusions</vt:lpstr>
      <vt:lpstr>Recommendations</vt:lpstr>
      <vt:lpstr>Additional Sections</vt:lpstr>
      <vt:lpstr>Report writing - Remember to:</vt:lpstr>
      <vt:lpstr>Academic Content</vt:lpstr>
      <vt:lpstr>Be cautious</vt:lpstr>
      <vt:lpstr>Be concise</vt:lpstr>
      <vt:lpstr>PowerPoint Presentation</vt:lpstr>
      <vt:lpstr>PowerPoint Presentation</vt:lpstr>
      <vt:lpstr>Personal Experience</vt:lpstr>
      <vt:lpstr>Research Tips</vt:lpstr>
      <vt:lpstr>Research Tips cont...</vt:lpstr>
      <vt:lpstr>Avoid Information overload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Writing</dc:title>
  <dc:creator>Graham Rees-Evans</dc:creator>
  <cp:lastModifiedBy>Ewa Kazimierska</cp:lastModifiedBy>
  <cp:revision>29</cp:revision>
  <dcterms:created xsi:type="dcterms:W3CDTF">2011-10-25T22:56:55Z</dcterms:created>
  <dcterms:modified xsi:type="dcterms:W3CDTF">2022-10-13T11:47:57Z</dcterms:modified>
</cp:coreProperties>
</file>