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256" r:id="rId5"/>
    <p:sldId id="266" r:id="rId6"/>
    <p:sldId id="269" r:id="rId7"/>
    <p:sldId id="270" r:id="rId8"/>
    <p:sldId id="271" r:id="rId9"/>
    <p:sldId id="272" r:id="rId10"/>
    <p:sldId id="278" r:id="rId11"/>
    <p:sldId id="273" r:id="rId12"/>
    <p:sldId id="279" r:id="rId13"/>
    <p:sldId id="280" r:id="rId14"/>
    <p:sldId id="274" r:id="rId15"/>
    <p:sldId id="276" r:id="rId16"/>
    <p:sldId id="275" r:id="rId17"/>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69" autoAdjust="0"/>
    <p:restoredTop sz="89842" autoAdjust="0"/>
  </p:normalViewPr>
  <p:slideViewPr>
    <p:cSldViewPr snapToGrid="0" showGuides="1">
      <p:cViewPr varScale="1">
        <p:scale>
          <a:sx n="111" d="100"/>
          <a:sy n="111" d="100"/>
        </p:scale>
        <p:origin x="90" y="114"/>
      </p:cViewPr>
      <p:guideLst>
        <p:guide orient="horz" pos="2160"/>
        <p:guide pos="3840"/>
      </p:guideLst>
    </p:cSldViewPr>
  </p:slideViewPr>
  <p:notesTextViewPr>
    <p:cViewPr>
      <p:scale>
        <a:sx n="1" d="1"/>
        <a:sy n="1" d="1"/>
      </p:scale>
      <p:origin x="0" y="0"/>
    </p:cViewPr>
  </p:notesTextViewPr>
  <p:notesViewPr>
    <p:cSldViewPr snapToGrid="0" showGuides="1">
      <p:cViewPr varScale="1">
        <p:scale>
          <a:sx n="90" d="100"/>
          <a:sy n="90" d="100"/>
        </p:scale>
        <p:origin x="3774"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9E520D69-B2A6-4651-85F3-992158983495}" type="datetime1">
              <a:rPr lang="en-GB" smtClean="0"/>
              <a:t>29/04/2023</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6834459-7356-44BF-850D-8B30C4FB3B6B}" type="slidenum">
              <a:rPr lang="en-GB" smtClean="0"/>
              <a:t>‹#›</a:t>
            </a:fld>
            <a:endParaRPr lang="en-GB" dirty="0"/>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10B0BC-5F5A-4563-8D5F-5EBE8705E78B}" type="datetime1">
              <a:rPr lang="en-GB" noProof="0" smtClean="0"/>
              <a:pPr/>
              <a:t>29/04/2023</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A3C37BE-C303-496D-B5CD-85F2937540FC}" type="slidenum">
              <a:rPr lang="en-GB" noProof="0" smtClean="0"/>
              <a:t>‹#›</a:t>
            </a:fld>
            <a:endParaRPr lang="en-GB" noProof="0" dirty="0"/>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1" dirty="0"/>
              <a:t>NOTE:</a:t>
            </a:r>
          </a:p>
          <a:p>
            <a:r>
              <a:rPr lang="en-GB" i="1" dirty="0"/>
              <a:t>To change the image on this slide, select the picture and delete it. Then click the Pictures icon in the placeholder to insert your own image.</a:t>
            </a:r>
          </a:p>
          <a:p>
            <a:endParaRPr lang="en-GB" dirty="0"/>
          </a:p>
        </p:txBody>
      </p:sp>
      <p:sp>
        <p:nvSpPr>
          <p:cNvPr id="4" name="Slide Number Placeholder 3"/>
          <p:cNvSpPr>
            <a:spLocks noGrp="1"/>
          </p:cNvSpPr>
          <p:nvPr>
            <p:ph type="sldNum" sz="quarter" idx="10"/>
          </p:nvPr>
        </p:nvSpPr>
        <p:spPr/>
        <p:txBody>
          <a:bodyPr/>
          <a:lstStyle/>
          <a:p>
            <a:pPr rtl="0"/>
            <a:fld id="{0A3C37BE-C303-496D-B5CD-85F2937540FC}" type="slidenum">
              <a:rPr lang="en-GB" smtClean="0"/>
              <a:t>1</a:t>
            </a:fld>
            <a:endParaRPr lang="en-GB" dirty="0"/>
          </a:p>
        </p:txBody>
      </p:sp>
    </p:spTree>
    <p:extLst>
      <p:ext uri="{BB962C8B-B14F-4D97-AF65-F5344CB8AC3E}">
        <p14:creationId xmlns:p14="http://schemas.microsoft.com/office/powerpoint/2010/main" val="23424262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5" name="Slide Number Placeholder 3"/>
          <p:cNvSpPr>
            <a:spLocks noGrp="1"/>
          </p:cNvSpPr>
          <p:nvPr>
            <p:ph type="sldNum" sz="quarter" idx="11"/>
          </p:nvPr>
        </p:nvSpPr>
        <p:spPr/>
        <p:txBody>
          <a:bodyPr/>
          <a:lstStyle/>
          <a:p>
            <a:pPr rtl="0"/>
            <a:fld id="{0A3C37BE-C303-496D-B5CD-85F2937540FC}" type="slidenum">
              <a:rPr lang="en-GB" smtClean="0"/>
              <a:t>2</a:t>
            </a:fld>
            <a:endParaRPr lang="en-GB" dirty="0"/>
          </a:p>
        </p:txBody>
      </p:sp>
    </p:spTree>
    <p:extLst>
      <p:ext uri="{BB962C8B-B14F-4D97-AF65-F5344CB8AC3E}">
        <p14:creationId xmlns:p14="http://schemas.microsoft.com/office/powerpoint/2010/main" val="1869231195"/>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8" name="Rectangle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p:cNvSpPr>
            <a:spLocks noGrp="1"/>
          </p:cNvSpPr>
          <p:nvPr>
            <p:ph type="ctrTitle"/>
          </p:nvPr>
        </p:nvSpPr>
        <p:spPr>
          <a:xfrm>
            <a:off x="1104900" y="2292094"/>
            <a:ext cx="10096500" cy="2219691"/>
          </a:xfrm>
        </p:spPr>
        <p:txBody>
          <a:bodyPr rtlCol="0" anchor="ctr">
            <a:normAutofit/>
          </a:bodyPr>
          <a:lstStyle>
            <a:lvl1pPr algn="l">
              <a:defRPr sz="4400" cap="all" baseline="0"/>
            </a:lvl1pPr>
          </a:lstStyle>
          <a:p>
            <a:pPr rtl="0"/>
            <a:r>
              <a:rPr lang="en-GB" noProof="0"/>
              <a:t>Click to edit Master title style</a:t>
            </a:r>
            <a:endParaRPr lang="en-GB" noProof="0" dirty="0"/>
          </a:p>
        </p:txBody>
      </p:sp>
      <p:sp>
        <p:nvSpPr>
          <p:cNvPr id="3" name="Subtitle 2"/>
          <p:cNvSpPr>
            <a:spLocks noGrp="1"/>
          </p:cNvSpPr>
          <p:nvPr>
            <p:ph type="subTitle" idx="1"/>
          </p:nvPr>
        </p:nvSpPr>
        <p:spPr>
          <a:xfrm>
            <a:off x="1104898" y="4511784"/>
            <a:ext cx="10096501" cy="955565"/>
          </a:xfrm>
        </p:spPr>
        <p:txBody>
          <a:bodyPr rtlCol="0">
            <a:normAutofit/>
          </a:bodyPr>
          <a:lstStyle>
            <a:lvl1pPr marL="0" indent="0" algn="l">
              <a:spcBef>
                <a:spcPts val="0"/>
              </a:spcBef>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endParaRPr lang="en-GB" noProof="0" dirty="0"/>
          </a:p>
        </p:txBody>
      </p:sp>
      <p:sp>
        <p:nvSpPr>
          <p:cNvPr id="4" name="Date Placeholder 3"/>
          <p:cNvSpPr>
            <a:spLocks noGrp="1"/>
          </p:cNvSpPr>
          <p:nvPr>
            <p:ph type="dt" sz="half" idx="10"/>
          </p:nvPr>
        </p:nvSpPr>
        <p:spPr/>
        <p:txBody>
          <a:bodyPr rtlCol="0"/>
          <a:lstStyle>
            <a:lvl1pPr>
              <a:defRPr>
                <a:solidFill>
                  <a:schemeClr val="tx1">
                    <a:lumMod val="20000"/>
                    <a:lumOff val="80000"/>
                  </a:schemeClr>
                </a:solidFill>
              </a:defRPr>
            </a:lvl1pPr>
          </a:lstStyle>
          <a:p>
            <a:fld id="{22B4CE67-49A1-4954-B535-D011B21685D9}" type="datetime1">
              <a:rPr lang="en-GB" noProof="0" smtClean="0"/>
              <a:pPr/>
              <a:t>29/04/2023</a:t>
            </a:fld>
            <a:endParaRPr lang="en-GB" noProof="0" dirty="0"/>
          </a:p>
        </p:txBody>
      </p:sp>
      <p:sp>
        <p:nvSpPr>
          <p:cNvPr id="5" name="Footer Placeholder 4"/>
          <p:cNvSpPr>
            <a:spLocks noGrp="1"/>
          </p:cNvSpPr>
          <p:nvPr>
            <p:ph type="ftr" sz="quarter" idx="11"/>
          </p:nvPr>
        </p:nvSpPr>
        <p:spPr/>
        <p:txBody>
          <a:bodyPr rtlCol="0"/>
          <a:lstStyle>
            <a:lvl1pPr>
              <a:defRPr>
                <a:solidFill>
                  <a:schemeClr val="tx1">
                    <a:lumMod val="20000"/>
                    <a:lumOff val="80000"/>
                  </a:schemeClr>
                </a:solidFill>
              </a:defRPr>
            </a:lvl1pPr>
          </a:lstStyle>
          <a:p>
            <a:endParaRPr lang="en-GB" noProof="0" dirty="0"/>
          </a:p>
        </p:txBody>
      </p:sp>
      <p:sp>
        <p:nvSpPr>
          <p:cNvPr id="6" name="Slide Number Placeholder 5"/>
          <p:cNvSpPr>
            <a:spLocks noGrp="1"/>
          </p:cNvSpPr>
          <p:nvPr>
            <p:ph type="sldNum" sz="quarter" idx="12"/>
          </p:nvPr>
        </p:nvSpPr>
        <p:spPr/>
        <p:txBody>
          <a:bodyPr rtlCol="0"/>
          <a:lstStyle>
            <a:lvl1pPr>
              <a:defRPr>
                <a:solidFill>
                  <a:schemeClr val="tx1">
                    <a:lumMod val="20000"/>
                    <a:lumOff val="80000"/>
                  </a:schemeClr>
                </a:solidFill>
              </a:defRPr>
            </a:lvl1pPr>
          </a:lstStyle>
          <a:p>
            <a:fld id="{0FF54DE5-C571-48E8-A5BC-B369434E2F44}" type="slidenum">
              <a:rPr lang="en-GB" noProof="0" smtClean="0"/>
              <a:pPr/>
              <a:t>‹#›</a:t>
            </a:fld>
            <a:endParaRPr lang="en-GB" noProof="0" dirty="0"/>
          </a:p>
        </p:txBody>
      </p:sp>
      <p:pic>
        <p:nvPicPr>
          <p:cNvPr id="11" name="Picture 10"/>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saturation sat="30000"/>
                    </a14:imgEffect>
                  </a14:imgLayer>
                </a14:imgProps>
              </a:ext>
              <a:ext uri="{28A0092B-C50C-407E-A947-70E740481C1C}">
                <a14:useLocalDpi xmlns:a14="http://schemas.microsoft.com/office/drawing/2010/main" val="0"/>
              </a:ext>
            </a:extLst>
          </a:blip>
          <a:srcRect/>
          <a:stretch/>
        </p:blipFill>
        <p:spPr>
          <a:xfrm>
            <a:off x="1324445" y="0"/>
            <a:ext cx="1747524" cy="2292094"/>
          </a:xfrm>
          <a:prstGeom prst="rect">
            <a:avLst/>
          </a:prstGeom>
        </p:spPr>
      </p:pic>
    </p:spTree>
    <p:extLst>
      <p:ext uri="{BB962C8B-B14F-4D97-AF65-F5344CB8AC3E}">
        <p14:creationId xmlns:p14="http://schemas.microsoft.com/office/powerpoint/2010/main" val="165975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endParaRPr lang="en-GB" noProof="0" dirty="0"/>
          </a:p>
        </p:txBody>
      </p:sp>
      <p:sp>
        <p:nvSpPr>
          <p:cNvPr id="3" name="Content Placeholder 2"/>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Date Placeholder 3"/>
          <p:cNvSpPr>
            <a:spLocks noGrp="1"/>
          </p:cNvSpPr>
          <p:nvPr>
            <p:ph type="dt" sz="half" idx="10"/>
          </p:nvPr>
        </p:nvSpPr>
        <p:spPr/>
        <p:txBody>
          <a:bodyPr rtlCol="0"/>
          <a:lstStyle>
            <a:lvl1pPr>
              <a:defRPr/>
            </a:lvl1pPr>
          </a:lstStyle>
          <a:p>
            <a:fld id="{45A2EB74-D6DB-40B9-8AC8-BA8DD588C21F}" type="datetime1">
              <a:rPr lang="en-GB" noProof="0" smtClean="0"/>
              <a:pPr/>
              <a:t>29/04/2023</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0FF54DE5-C571-48E8-A5BC-B369434E2F44}" type="slidenum">
              <a:rPr lang="en-GB" noProof="0" smtClean="0"/>
              <a:t>‹#›</a:t>
            </a:fld>
            <a:endParaRPr lang="en-GB" noProof="0" dirty="0"/>
          </a:p>
        </p:txBody>
      </p:sp>
    </p:spTree>
    <p:extLst>
      <p:ext uri="{BB962C8B-B14F-4D97-AF65-F5344CB8AC3E}">
        <p14:creationId xmlns:p14="http://schemas.microsoft.com/office/powerpoint/2010/main" val="3786876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grpSp>
        <p:nvGrpSpPr>
          <p:cNvPr id="13" name="Group 12"/>
          <p:cNvGrpSpPr/>
          <p:nvPr/>
        </p:nvGrpSpPr>
        <p:grpSpPr>
          <a:xfrm rot="10800000">
            <a:off x="0" y="5645510"/>
            <a:ext cx="12192000" cy="63125"/>
            <a:chOff x="507492" y="1501519"/>
            <a:chExt cx="8129016" cy="63125"/>
          </a:xfrm>
        </p:grpSpPr>
        <p:cxnSp>
          <p:nvCxnSpPr>
            <p:cNvPr id="17" name="Straight Connector 16"/>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0" y="1143000"/>
            <a:ext cx="12192000" cy="63125"/>
            <a:chOff x="507492" y="1501519"/>
            <a:chExt cx="8129016" cy="63125"/>
          </a:xfrm>
        </p:grpSpPr>
        <p:cxnSp>
          <p:nvCxnSpPr>
            <p:cNvPr id="15" name="Straight Connector 14"/>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7" name="Rectangle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8" name="Rectangle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p:cNvSpPr>
            <a:spLocks noGrp="1"/>
          </p:cNvSpPr>
          <p:nvPr>
            <p:ph type="ctrTitle"/>
          </p:nvPr>
        </p:nvSpPr>
        <p:spPr>
          <a:xfrm>
            <a:off x="1104900" y="2292094"/>
            <a:ext cx="5734050" cy="2219691"/>
          </a:xfrm>
        </p:spPr>
        <p:txBody>
          <a:bodyPr rtlCol="0" anchor="ctr">
            <a:normAutofit/>
          </a:bodyPr>
          <a:lstStyle>
            <a:lvl1pPr algn="l">
              <a:defRPr sz="4400" cap="all" baseline="0"/>
            </a:lvl1pPr>
          </a:lstStyle>
          <a:p>
            <a:pPr rtl="0"/>
            <a:r>
              <a:rPr lang="en-GB" noProof="0"/>
              <a:t>Click to edit Master title style</a:t>
            </a:r>
            <a:endParaRPr lang="en-GB" noProof="0" dirty="0"/>
          </a:p>
        </p:txBody>
      </p:sp>
      <p:sp>
        <p:nvSpPr>
          <p:cNvPr id="3" name="Subtitle 2"/>
          <p:cNvSpPr>
            <a:spLocks noGrp="1"/>
          </p:cNvSpPr>
          <p:nvPr>
            <p:ph type="subTitle" idx="1"/>
          </p:nvPr>
        </p:nvSpPr>
        <p:spPr>
          <a:xfrm>
            <a:off x="1104900" y="4511784"/>
            <a:ext cx="5734050" cy="955565"/>
          </a:xfrm>
        </p:spPr>
        <p:txBody>
          <a:bodyPr rtlCol="0">
            <a:normAutofit/>
          </a:bodyPr>
          <a:lstStyle>
            <a:lvl1pPr marL="0" indent="0" algn="l">
              <a:spcBef>
                <a:spcPts val="0"/>
              </a:spcBef>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endParaRPr lang="en-GB" noProof="0" dirty="0"/>
          </a:p>
        </p:txBody>
      </p:sp>
      <p:pic>
        <p:nvPicPr>
          <p:cNvPr id="10" name="Picture 9"/>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saturation sat="30000"/>
                    </a14:imgEffect>
                  </a14:imgLayer>
                </a14:imgProps>
              </a:ext>
              <a:ext uri="{28A0092B-C50C-407E-A947-70E740481C1C}">
                <a14:useLocalDpi xmlns:a14="http://schemas.microsoft.com/office/drawing/2010/main" val="0"/>
              </a:ext>
            </a:extLst>
          </a:blip>
          <a:srcRect/>
          <a:stretch/>
        </p:blipFill>
        <p:spPr>
          <a:xfrm>
            <a:off x="1325880" y="0"/>
            <a:ext cx="1747524" cy="2292094"/>
          </a:xfrm>
          <a:prstGeom prst="rect">
            <a:avLst/>
          </a:prstGeom>
        </p:spPr>
      </p:pic>
      <p:sp>
        <p:nvSpPr>
          <p:cNvPr id="11" name="Picture Placeholder 10"/>
          <p:cNvSpPr>
            <a:spLocks noGrp="1"/>
          </p:cNvSpPr>
          <p:nvPr>
            <p:ph type="pic" sz="quarter" idx="13"/>
          </p:nvPr>
        </p:nvSpPr>
        <p:spPr>
          <a:xfrm>
            <a:off x="6981063" y="1310656"/>
            <a:ext cx="5210937" cy="4208604"/>
          </a:xfrm>
          <a:solidFill>
            <a:schemeClr val="tx1">
              <a:lumMod val="20000"/>
              <a:lumOff val="80000"/>
            </a:schemeClr>
          </a:solidFill>
        </p:spPr>
        <p:txBody>
          <a:bodyPr tIns="1005840" rtlCol="0"/>
          <a:lstStyle>
            <a:lvl1pPr marL="0" indent="0" algn="ctr">
              <a:buNone/>
              <a:defRPr/>
            </a:lvl1pPr>
          </a:lstStyle>
          <a:p>
            <a:pPr rtl="0"/>
            <a:r>
              <a:rPr lang="en-GB" noProof="0"/>
              <a:t>Click icon to add picture</a:t>
            </a:r>
            <a:endParaRPr lang="en-GB" noProof="0" dirty="0"/>
          </a:p>
        </p:txBody>
      </p:sp>
      <p:sp>
        <p:nvSpPr>
          <p:cNvPr id="19" name="Instructional Text"/>
          <p:cNvSpPr/>
          <p:nvPr/>
        </p:nvSpPr>
        <p:spPr>
          <a:xfrm>
            <a:off x="12344400" y="0"/>
            <a:ext cx="1295400" cy="6858000"/>
          </a:xfrm>
          <a:prstGeom prst="roundRect">
            <a:avLst>
              <a:gd name="adj" fmla="val 9717"/>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rtl="0"/>
            <a:r>
              <a:rPr lang="en-GB" sz="1200" b="1" i="1" noProof="0" dirty="0">
                <a:latin typeface="Arial" pitchFamily="34" charset="0"/>
                <a:cs typeface="Arial" pitchFamily="34" charset="0"/>
              </a:rPr>
              <a:t>NOTE:</a:t>
            </a:r>
          </a:p>
          <a:p>
            <a:pPr rtl="0"/>
            <a:r>
              <a:rPr lang="en-GB" sz="1200" i="1" noProof="0" dirty="0">
                <a:latin typeface="Arial" pitchFamily="34" charset="0"/>
                <a:cs typeface="Arial" pitchFamily="34" charset="0"/>
              </a:rPr>
              <a:t>To change the image on this slide, select the picture and delete it. Then click the Pictures icon in the placeholder to insert your own image.</a:t>
            </a:r>
          </a:p>
        </p:txBody>
      </p:sp>
    </p:spTree>
    <p:extLst>
      <p:ext uri="{BB962C8B-B14F-4D97-AF65-F5344CB8AC3E}">
        <p14:creationId xmlns:p14="http://schemas.microsoft.com/office/powerpoint/2010/main" val="2673943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2514600"/>
            <a:ext cx="12192000" cy="3194035"/>
            <a:chOff x="647402" y="2514600"/>
            <a:chExt cx="10838688" cy="3194035"/>
          </a:xfrm>
        </p:grpSpPr>
        <p:grpSp>
          <p:nvGrpSpPr>
            <p:cNvPr id="9" name="Group 8"/>
            <p:cNvGrpSpPr/>
            <p:nvPr/>
          </p:nvGrpSpPr>
          <p:grpSpPr>
            <a:xfrm>
              <a:off x="647402" y="2514600"/>
              <a:ext cx="10838688" cy="63125"/>
              <a:chOff x="507492" y="1501519"/>
              <a:chExt cx="8129016" cy="63125"/>
            </a:xfrm>
          </p:grpSpPr>
          <p:cxnSp>
            <p:nvCxnSpPr>
              <p:cNvPr id="14" name="Straight Connector 13"/>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10" name="Rectangle 9"/>
            <p:cNvSpPr/>
            <p:nvPr/>
          </p:nvSpPr>
          <p:spPr>
            <a:xfrm>
              <a:off x="647402" y="2640850"/>
              <a:ext cx="10838688" cy="294153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grpSp>
          <p:nvGrpSpPr>
            <p:cNvPr id="11" name="Group 10"/>
            <p:cNvGrpSpPr/>
            <p:nvPr/>
          </p:nvGrpSpPr>
          <p:grpSpPr>
            <a:xfrm rot="10800000">
              <a:off x="647402" y="5645510"/>
              <a:ext cx="10838688" cy="63125"/>
              <a:chOff x="507492" y="1501519"/>
              <a:chExt cx="8129016" cy="63125"/>
            </a:xfrm>
          </p:grpSpPr>
          <p:cxnSp>
            <p:nvCxnSpPr>
              <p:cNvPr id="12" name="Straight Connector 11"/>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grpSp>
      <p:sp>
        <p:nvSpPr>
          <p:cNvPr id="2" name="Title 1"/>
          <p:cNvSpPr>
            <a:spLocks noGrp="1"/>
          </p:cNvSpPr>
          <p:nvPr>
            <p:ph type="title"/>
          </p:nvPr>
        </p:nvSpPr>
        <p:spPr>
          <a:xfrm>
            <a:off x="1104899" y="2971806"/>
            <a:ext cx="10071099" cy="1684150"/>
          </a:xfrm>
        </p:spPr>
        <p:txBody>
          <a:bodyPr rtlCol="0" anchor="ctr">
            <a:normAutofit/>
          </a:bodyPr>
          <a:lstStyle>
            <a:lvl1pPr>
              <a:defRPr sz="4400" cap="all" baseline="0">
                <a:solidFill>
                  <a:schemeClr val="bg1"/>
                </a:solidFill>
              </a:defRPr>
            </a:lvl1pPr>
          </a:lstStyle>
          <a:p>
            <a:pPr rtl="0"/>
            <a:r>
              <a:rPr lang="en-GB" noProof="0"/>
              <a:t>Click to edit Master title style</a:t>
            </a:r>
            <a:endParaRPr lang="en-GB" noProof="0" dirty="0"/>
          </a:p>
        </p:txBody>
      </p:sp>
      <p:sp>
        <p:nvSpPr>
          <p:cNvPr id="3" name="Text Placeholder 2"/>
          <p:cNvSpPr>
            <a:spLocks noGrp="1"/>
          </p:cNvSpPr>
          <p:nvPr>
            <p:ph type="body" idx="1"/>
          </p:nvPr>
        </p:nvSpPr>
        <p:spPr>
          <a:xfrm>
            <a:off x="1104899" y="4655956"/>
            <a:ext cx="10071099" cy="509750"/>
          </a:xfrm>
        </p:spPr>
        <p:txBody>
          <a:bodyPr rtlCol="0">
            <a:normAutofit/>
          </a:bodyPr>
          <a:lstStyle>
            <a:lvl1pPr marL="0" indent="0">
              <a:spcBef>
                <a:spcPts val="0"/>
              </a:spcBef>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lvl1pPr>
              <a:defRPr/>
            </a:lvl1pPr>
          </a:lstStyle>
          <a:p>
            <a:fld id="{3CBF5231-8870-441E-8E82-3BE95C2D4F16}" type="datetime1">
              <a:rPr lang="en-GB" noProof="0" smtClean="0"/>
              <a:pPr/>
              <a:t>29/04/2023</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0FF54DE5-C571-48E8-A5BC-B369434E2F44}" type="slidenum">
              <a:rPr lang="en-GB" noProof="0" smtClean="0"/>
              <a:t>‹#›</a:t>
            </a:fld>
            <a:endParaRPr lang="en-GB" noProof="0" dirty="0"/>
          </a:p>
        </p:txBody>
      </p:sp>
      <p:pic>
        <p:nvPicPr>
          <p:cNvPr id="7" name="Picture 6"/>
          <p:cNvPicPr>
            <a:picLocks noChangeAspect="1"/>
          </p:cNvPicPr>
          <p:nvPr/>
        </p:nvPicPr>
        <p:blipFill>
          <a:blip r:embed="rId2"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325880" y="0"/>
            <a:ext cx="1783188" cy="2971806"/>
          </a:xfrm>
          <a:prstGeom prst="rect">
            <a:avLst/>
          </a:prstGeom>
        </p:spPr>
      </p:pic>
    </p:spTree>
    <p:extLst>
      <p:ext uri="{BB962C8B-B14F-4D97-AF65-F5344CB8AC3E}">
        <p14:creationId xmlns:p14="http://schemas.microsoft.com/office/powerpoint/2010/main" val="3602678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endParaRPr lang="en-GB" noProof="0" dirty="0"/>
          </a:p>
        </p:txBody>
      </p:sp>
      <p:sp>
        <p:nvSpPr>
          <p:cNvPr id="3" name="Content Placeholder 2"/>
          <p:cNvSpPr>
            <a:spLocks noGrp="1"/>
          </p:cNvSpPr>
          <p:nvPr>
            <p:ph sz="half" idx="1"/>
          </p:nvPr>
        </p:nvSpPr>
        <p:spPr>
          <a:xfrm>
            <a:off x="1104900" y="1600200"/>
            <a:ext cx="4914900" cy="4571999"/>
          </a:xfrm>
        </p:spPr>
        <p:txBody>
          <a:bodyPr rtlCol="0"/>
          <a:lstStyle>
            <a:lvl5pPr>
              <a:defRPr/>
            </a:lvl5pPr>
            <a:lvl6pPr>
              <a:defRPr/>
            </a:lvl6pPr>
            <a:lvl7pPr>
              <a:defRPr/>
            </a:lvl7pPr>
            <a:lvl8pPr>
              <a:defRPr/>
            </a:lvl8pPr>
            <a:lvl9pPr>
              <a:defRPr/>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Content Placeholder 3"/>
          <p:cNvSpPr>
            <a:spLocks noGrp="1"/>
          </p:cNvSpPr>
          <p:nvPr>
            <p:ph sz="half" idx="2"/>
          </p:nvPr>
        </p:nvSpPr>
        <p:spPr>
          <a:xfrm>
            <a:off x="6172200" y="1600200"/>
            <a:ext cx="4914900" cy="4571999"/>
          </a:xfrm>
        </p:spPr>
        <p:txBody>
          <a:bodyPr rtlCol="0"/>
          <a:lstStyle>
            <a:lvl5pPr>
              <a:defRPr/>
            </a:lvl5pPr>
            <a:lvl6pPr>
              <a:defRPr/>
            </a:lvl6pPr>
            <a:lvl7pPr>
              <a:defRPr/>
            </a:lvl7pPr>
            <a:lvl8pPr>
              <a:defRPr/>
            </a:lvl8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5" name="Date Placeholder 4"/>
          <p:cNvSpPr>
            <a:spLocks noGrp="1"/>
          </p:cNvSpPr>
          <p:nvPr>
            <p:ph type="dt" sz="half" idx="10"/>
          </p:nvPr>
        </p:nvSpPr>
        <p:spPr/>
        <p:txBody>
          <a:bodyPr rtlCol="0"/>
          <a:lstStyle>
            <a:lvl1pPr>
              <a:defRPr/>
            </a:lvl1pPr>
          </a:lstStyle>
          <a:p>
            <a:fld id="{70E5344F-59C3-4858-8571-433797DFCF9E}" type="datetime1">
              <a:rPr lang="en-GB" noProof="0" smtClean="0"/>
              <a:pPr/>
              <a:t>29/04/2023</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0FF54DE5-C571-48E8-A5BC-B369434E2F44}" type="slidenum">
              <a:rPr lang="en-GB" noProof="0" smtClean="0"/>
              <a:t>‹#›</a:t>
            </a:fld>
            <a:endParaRPr lang="en-GB" noProof="0" dirty="0"/>
          </a:p>
        </p:txBody>
      </p:sp>
    </p:spTree>
    <p:extLst>
      <p:ext uri="{BB962C8B-B14F-4D97-AF65-F5344CB8AC3E}">
        <p14:creationId xmlns:p14="http://schemas.microsoft.com/office/powerpoint/2010/main" val="3527791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endParaRPr lang="en-GB" noProof="0" dirty="0"/>
          </a:p>
        </p:txBody>
      </p:sp>
      <p:sp>
        <p:nvSpPr>
          <p:cNvPr id="3" name="Text Placeholder 2"/>
          <p:cNvSpPr>
            <a:spLocks noGrp="1"/>
          </p:cNvSpPr>
          <p:nvPr>
            <p:ph type="body" idx="1"/>
          </p:nvPr>
        </p:nvSpPr>
        <p:spPr>
          <a:xfrm>
            <a:off x="1104900" y="1600200"/>
            <a:ext cx="4919472" cy="823912"/>
          </a:xfrm>
        </p:spPr>
        <p:txBody>
          <a:bodyPr rtlCol="0"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1104900" y="2424112"/>
            <a:ext cx="4919472" cy="3748088"/>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5" name="Text Placeholder 4"/>
          <p:cNvSpPr>
            <a:spLocks noGrp="1"/>
          </p:cNvSpPr>
          <p:nvPr>
            <p:ph type="body" sz="quarter" idx="3"/>
          </p:nvPr>
        </p:nvSpPr>
        <p:spPr>
          <a:xfrm>
            <a:off x="6166110" y="1600200"/>
            <a:ext cx="4919472" cy="823912"/>
          </a:xfrm>
        </p:spPr>
        <p:txBody>
          <a:bodyPr rtlCol="0"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6166110" y="2424112"/>
            <a:ext cx="4919472" cy="3748088"/>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7" name="Date Placeholder 6"/>
          <p:cNvSpPr>
            <a:spLocks noGrp="1"/>
          </p:cNvSpPr>
          <p:nvPr>
            <p:ph type="dt" sz="half" idx="10"/>
          </p:nvPr>
        </p:nvSpPr>
        <p:spPr/>
        <p:txBody>
          <a:bodyPr rtlCol="0"/>
          <a:lstStyle>
            <a:lvl1pPr>
              <a:defRPr/>
            </a:lvl1pPr>
          </a:lstStyle>
          <a:p>
            <a:fld id="{77B145EF-5566-469D-AEC4-BEBCB09EDC55}" type="datetime1">
              <a:rPr lang="en-GB" noProof="0" smtClean="0"/>
              <a:pPr/>
              <a:t>29/04/2023</a:t>
            </a:fld>
            <a:endParaRPr lang="en-GB" noProof="0" dirty="0"/>
          </a:p>
        </p:txBody>
      </p:sp>
      <p:sp>
        <p:nvSpPr>
          <p:cNvPr id="8" name="Footer Placeholder 7"/>
          <p:cNvSpPr>
            <a:spLocks noGrp="1"/>
          </p:cNvSpPr>
          <p:nvPr>
            <p:ph type="ftr" sz="quarter" idx="11"/>
          </p:nvPr>
        </p:nvSpPr>
        <p:spPr/>
        <p:txBody>
          <a:bodyPr rtlCol="0"/>
          <a:lstStyle/>
          <a:p>
            <a:pPr rtl="0"/>
            <a:endParaRPr lang="en-GB" noProof="0" dirty="0"/>
          </a:p>
        </p:txBody>
      </p:sp>
      <p:sp>
        <p:nvSpPr>
          <p:cNvPr id="9" name="Slide Number Placeholder 8"/>
          <p:cNvSpPr>
            <a:spLocks noGrp="1"/>
          </p:cNvSpPr>
          <p:nvPr>
            <p:ph type="sldNum" sz="quarter" idx="12"/>
          </p:nvPr>
        </p:nvSpPr>
        <p:spPr/>
        <p:txBody>
          <a:bodyPr rtlCol="0"/>
          <a:lstStyle/>
          <a:p>
            <a:pPr rtl="0"/>
            <a:fld id="{0FF54DE5-C571-48E8-A5BC-B369434E2F44}" type="slidenum">
              <a:rPr lang="en-GB" noProof="0" smtClean="0"/>
              <a:t>‹#›</a:t>
            </a:fld>
            <a:endParaRPr lang="en-GB" noProof="0" dirty="0"/>
          </a:p>
        </p:txBody>
      </p:sp>
    </p:spTree>
    <p:extLst>
      <p:ext uri="{BB962C8B-B14F-4D97-AF65-F5344CB8AC3E}">
        <p14:creationId xmlns:p14="http://schemas.microsoft.com/office/powerpoint/2010/main" val="3971016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endParaRPr lang="en-GB" noProof="0" dirty="0"/>
          </a:p>
        </p:txBody>
      </p:sp>
      <p:sp>
        <p:nvSpPr>
          <p:cNvPr id="3" name="Date Placeholder 2"/>
          <p:cNvSpPr>
            <a:spLocks noGrp="1"/>
          </p:cNvSpPr>
          <p:nvPr>
            <p:ph type="dt" sz="half" idx="10"/>
          </p:nvPr>
        </p:nvSpPr>
        <p:spPr/>
        <p:txBody>
          <a:bodyPr rtlCol="0"/>
          <a:lstStyle>
            <a:lvl1pPr>
              <a:defRPr/>
            </a:lvl1pPr>
          </a:lstStyle>
          <a:p>
            <a:fld id="{FE16BA12-8505-4D9F-A29D-C64373B3BF05}" type="datetime1">
              <a:rPr lang="en-GB" noProof="0" smtClean="0"/>
              <a:pPr/>
              <a:t>29/04/2023</a:t>
            </a:fld>
            <a:endParaRPr lang="en-GB" noProof="0" dirty="0"/>
          </a:p>
        </p:txBody>
      </p:sp>
      <p:sp>
        <p:nvSpPr>
          <p:cNvPr id="4" name="Footer Placeholder 3"/>
          <p:cNvSpPr>
            <a:spLocks noGrp="1"/>
          </p:cNvSpPr>
          <p:nvPr>
            <p:ph type="ftr" sz="quarter" idx="11"/>
          </p:nvPr>
        </p:nvSpPr>
        <p:spPr/>
        <p:txBody>
          <a:bodyPr rtlCol="0"/>
          <a:lstStyle/>
          <a:p>
            <a:pPr rtl="0"/>
            <a:endParaRPr lang="en-GB" noProof="0" dirty="0"/>
          </a:p>
        </p:txBody>
      </p:sp>
      <p:sp>
        <p:nvSpPr>
          <p:cNvPr id="5" name="Slide Number Placeholder 4"/>
          <p:cNvSpPr>
            <a:spLocks noGrp="1"/>
          </p:cNvSpPr>
          <p:nvPr>
            <p:ph type="sldNum" sz="quarter" idx="12"/>
          </p:nvPr>
        </p:nvSpPr>
        <p:spPr/>
        <p:txBody>
          <a:bodyPr rtlCol="0"/>
          <a:lstStyle/>
          <a:p>
            <a:pPr rtl="0"/>
            <a:fld id="{0FF54DE5-C571-48E8-A5BC-B369434E2F44}" type="slidenum">
              <a:rPr lang="en-GB" noProof="0" smtClean="0"/>
              <a:t>‹#›</a:t>
            </a:fld>
            <a:endParaRPr lang="en-GB" noProof="0" dirty="0"/>
          </a:p>
        </p:txBody>
      </p:sp>
    </p:spTree>
    <p:extLst>
      <p:ext uri="{BB962C8B-B14F-4D97-AF65-F5344CB8AC3E}">
        <p14:creationId xmlns:p14="http://schemas.microsoft.com/office/powerpoint/2010/main" val="1758111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lvl1pPr>
              <a:defRPr/>
            </a:lvl1pPr>
          </a:lstStyle>
          <a:p>
            <a:fld id="{770D8CA9-C44B-4D4A-A5C1-973DB36DB758}" type="datetime1">
              <a:rPr lang="en-GB" noProof="0" smtClean="0"/>
              <a:pPr/>
              <a:t>29/04/2023</a:t>
            </a:fld>
            <a:endParaRPr lang="en-GB" noProof="0" dirty="0"/>
          </a:p>
        </p:txBody>
      </p:sp>
      <p:sp>
        <p:nvSpPr>
          <p:cNvPr id="3" name="Footer Placeholder 2"/>
          <p:cNvSpPr>
            <a:spLocks noGrp="1"/>
          </p:cNvSpPr>
          <p:nvPr>
            <p:ph type="ftr" sz="quarter" idx="11"/>
          </p:nvPr>
        </p:nvSpPr>
        <p:spPr/>
        <p:txBody>
          <a:bodyPr rtlCol="0"/>
          <a:lstStyle/>
          <a:p>
            <a:pPr rtl="0"/>
            <a:endParaRPr lang="en-GB" noProof="0" dirty="0"/>
          </a:p>
        </p:txBody>
      </p:sp>
      <p:sp>
        <p:nvSpPr>
          <p:cNvPr id="4" name="Slide Number Placeholder 3"/>
          <p:cNvSpPr>
            <a:spLocks noGrp="1"/>
          </p:cNvSpPr>
          <p:nvPr>
            <p:ph type="sldNum" sz="quarter" idx="12"/>
          </p:nvPr>
        </p:nvSpPr>
        <p:spPr/>
        <p:txBody>
          <a:bodyPr rtlCol="0"/>
          <a:lstStyle/>
          <a:p>
            <a:pPr rtl="0"/>
            <a:fld id="{0FF54DE5-C571-48E8-A5BC-B369434E2F44}" type="slidenum">
              <a:rPr lang="en-GB" noProof="0" smtClean="0"/>
              <a:t>‹#›</a:t>
            </a:fld>
            <a:endParaRPr lang="en-GB" noProof="0" dirty="0"/>
          </a:p>
        </p:txBody>
      </p:sp>
    </p:spTree>
    <p:extLst>
      <p:ext uri="{BB962C8B-B14F-4D97-AF65-F5344CB8AC3E}">
        <p14:creationId xmlns:p14="http://schemas.microsoft.com/office/powerpoint/2010/main" val="302416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b"/>
          <a:lstStyle>
            <a:lvl1pPr>
              <a:defRPr sz="3200"/>
            </a:lvl1pPr>
          </a:lstStyle>
          <a:p>
            <a:pPr rtl="0"/>
            <a:r>
              <a:rPr lang="en-GB" noProof="0"/>
              <a:t>Click to edit Master title style</a:t>
            </a:r>
            <a:endParaRPr lang="en-GB" noProof="0" dirty="0"/>
          </a:p>
        </p:txBody>
      </p:sp>
      <p:sp>
        <p:nvSpPr>
          <p:cNvPr id="3" name="Content Placeholder 2"/>
          <p:cNvSpPr>
            <a:spLocks noGrp="1"/>
          </p:cNvSpPr>
          <p:nvPr>
            <p:ph idx="1"/>
          </p:nvPr>
        </p:nvSpPr>
        <p:spPr>
          <a:xfrm>
            <a:off x="5641848" y="1600199"/>
            <a:ext cx="5445252" cy="4572001"/>
          </a:xfrm>
        </p:spPr>
        <p:txBody>
          <a:bodyPr rtlCol="0">
            <a:normAutofit/>
          </a:bodyPr>
          <a:lstStyle>
            <a:lvl1pPr>
              <a:defRPr sz="2000"/>
            </a:lvl1pPr>
            <a:lvl2pPr>
              <a:defRPr sz="16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Text Placeholder 3"/>
          <p:cNvSpPr>
            <a:spLocks noGrp="1"/>
          </p:cNvSpPr>
          <p:nvPr>
            <p:ph type="body" sz="half" idx="2"/>
          </p:nvPr>
        </p:nvSpPr>
        <p:spPr>
          <a:xfrm>
            <a:off x="1104900" y="1600200"/>
            <a:ext cx="4384548" cy="4572000"/>
          </a:xfrm>
        </p:spPr>
        <p:txBody>
          <a:bodyPr rtlCol="0">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lvl1pPr>
              <a:defRPr/>
            </a:lvl1pPr>
          </a:lstStyle>
          <a:p>
            <a:fld id="{1224CF92-45F0-4F21-AF38-1A81E82CAE2B}" type="datetime1">
              <a:rPr lang="en-GB" noProof="0" smtClean="0"/>
              <a:pPr/>
              <a:t>29/04/2023</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0FF54DE5-C571-48E8-A5BC-B369434E2F44}" type="slidenum">
              <a:rPr lang="en-GB" noProof="0" smtClean="0"/>
              <a:t>‹#›</a:t>
            </a:fld>
            <a:endParaRPr lang="en-GB" noProof="0" dirty="0"/>
          </a:p>
        </p:txBody>
      </p:sp>
    </p:spTree>
    <p:extLst>
      <p:ext uri="{BB962C8B-B14F-4D97-AF65-F5344CB8AC3E}">
        <p14:creationId xmlns:p14="http://schemas.microsoft.com/office/powerpoint/2010/main" val="3769764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b"/>
          <a:lstStyle>
            <a:lvl1pPr>
              <a:defRPr sz="3200"/>
            </a:lvl1pPr>
          </a:lstStyle>
          <a:p>
            <a:pPr rtl="0"/>
            <a:r>
              <a:rPr lang="en-GB" noProof="0"/>
              <a:t>Click to edit Master title style</a:t>
            </a:r>
            <a:endParaRPr lang="en-GB" noProof="0" dirty="0"/>
          </a:p>
        </p:txBody>
      </p:sp>
      <p:sp>
        <p:nvSpPr>
          <p:cNvPr id="3" name="Picture Placeholder 2"/>
          <p:cNvSpPr>
            <a:spLocks noGrp="1"/>
          </p:cNvSpPr>
          <p:nvPr>
            <p:ph type="pic" idx="1"/>
          </p:nvPr>
        </p:nvSpPr>
        <p:spPr>
          <a:xfrm>
            <a:off x="4654671" y="1600199"/>
            <a:ext cx="6430912" cy="4572001"/>
          </a:xfrm>
        </p:spPr>
        <p:txBody>
          <a:bodyPr tIns="1188720" rtlCol="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endParaRPr lang="en-GB" noProof="0" dirty="0"/>
          </a:p>
        </p:txBody>
      </p:sp>
      <p:sp>
        <p:nvSpPr>
          <p:cNvPr id="4" name="Text Placeholder 3"/>
          <p:cNvSpPr>
            <a:spLocks noGrp="1"/>
          </p:cNvSpPr>
          <p:nvPr>
            <p:ph type="body" sz="half" idx="2"/>
          </p:nvPr>
        </p:nvSpPr>
        <p:spPr>
          <a:xfrm>
            <a:off x="1104900" y="1600200"/>
            <a:ext cx="3396996" cy="4572000"/>
          </a:xfrm>
        </p:spPr>
        <p:txBody>
          <a:bodyPr rtlCol="0">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lvl1pPr>
              <a:defRPr/>
            </a:lvl1pPr>
          </a:lstStyle>
          <a:p>
            <a:fld id="{EA17A61D-7B9C-429F-ACCF-69D4850EF890}" type="datetime1">
              <a:rPr lang="en-GB" noProof="0" smtClean="0"/>
              <a:pPr/>
              <a:t>29/04/2023</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0FF54DE5-C571-48E8-A5BC-B369434E2F44}" type="slidenum">
              <a:rPr lang="en-GB" noProof="0" smtClean="0"/>
              <a:t>‹#›</a:t>
            </a:fld>
            <a:endParaRPr lang="en-GB" noProof="0" dirty="0"/>
          </a:p>
        </p:txBody>
      </p:sp>
    </p:spTree>
    <p:extLst>
      <p:ext uri="{BB962C8B-B14F-4D97-AF65-F5344CB8AC3E}">
        <p14:creationId xmlns:p14="http://schemas.microsoft.com/office/powerpoint/2010/main" val="76963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endParaRPr lang="en-GB" noProof="0" dirty="0"/>
          </a:p>
        </p:txBody>
      </p:sp>
      <p:sp>
        <p:nvSpPr>
          <p:cNvPr id="3" name="Vertical Text Placeholder 2"/>
          <p:cNvSpPr>
            <a:spLocks noGrp="1"/>
          </p:cNvSpPr>
          <p:nvPr>
            <p:ph type="body" orient="vert" idx="1"/>
          </p:nvPr>
        </p:nvSpPr>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Date Placeholder 3"/>
          <p:cNvSpPr>
            <a:spLocks noGrp="1"/>
          </p:cNvSpPr>
          <p:nvPr>
            <p:ph type="dt" sz="half" idx="10"/>
          </p:nvPr>
        </p:nvSpPr>
        <p:spPr/>
        <p:txBody>
          <a:bodyPr rtlCol="0"/>
          <a:lstStyle>
            <a:lvl1pPr>
              <a:defRPr/>
            </a:lvl1pPr>
          </a:lstStyle>
          <a:p>
            <a:fld id="{6B0C9D9D-358B-4B6B-9CB9-B14223D14AA3}" type="datetime1">
              <a:rPr lang="en-GB" noProof="0" smtClean="0"/>
              <a:pPr/>
              <a:t>29/04/2023</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0FF54DE5-C571-48E8-A5BC-B369434E2F44}" type="slidenum">
              <a:rPr lang="en-GB" noProof="0" smtClean="0"/>
              <a:t>‹#›</a:t>
            </a:fld>
            <a:endParaRPr lang="en-GB" noProof="0" dirty="0"/>
          </a:p>
        </p:txBody>
      </p:sp>
    </p:spTree>
    <p:extLst>
      <p:ext uri="{BB962C8B-B14F-4D97-AF65-F5344CB8AC3E}">
        <p14:creationId xmlns:p14="http://schemas.microsoft.com/office/powerpoint/2010/main" val="2012076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72600" y="365125"/>
            <a:ext cx="1714500" cy="5811838"/>
          </a:xfrm>
        </p:spPr>
        <p:txBody>
          <a:bodyPr vert="eaVert" rtlCol="0"/>
          <a:lstStyle/>
          <a:p>
            <a:pPr rtl="0"/>
            <a:r>
              <a:rPr lang="en-GB" noProof="0"/>
              <a:t>Click to edit Master title style</a:t>
            </a:r>
            <a:endParaRPr lang="en-GB" noProof="0" dirty="0"/>
          </a:p>
        </p:txBody>
      </p:sp>
      <p:sp>
        <p:nvSpPr>
          <p:cNvPr id="3" name="Vertical Text Placeholder 2"/>
          <p:cNvSpPr>
            <a:spLocks noGrp="1"/>
          </p:cNvSpPr>
          <p:nvPr>
            <p:ph type="body" orient="vert" idx="1"/>
          </p:nvPr>
        </p:nvSpPr>
        <p:spPr>
          <a:xfrm>
            <a:off x="1104900" y="365125"/>
            <a:ext cx="8098896" cy="5811838"/>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Date Placeholder 3"/>
          <p:cNvSpPr>
            <a:spLocks noGrp="1"/>
          </p:cNvSpPr>
          <p:nvPr>
            <p:ph type="dt" sz="half" idx="10"/>
          </p:nvPr>
        </p:nvSpPr>
        <p:spPr/>
        <p:txBody>
          <a:bodyPr rtlCol="0"/>
          <a:lstStyle>
            <a:lvl1pPr>
              <a:defRPr/>
            </a:lvl1pPr>
          </a:lstStyle>
          <a:p>
            <a:fld id="{74F5FE40-BBFB-4CB9-AAA5-59BD3AE478A7}" type="datetime1">
              <a:rPr lang="en-GB" noProof="0" smtClean="0"/>
              <a:pPr/>
              <a:t>29/04/2023</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0FF54DE5-C571-48E8-A5BC-B369434E2F44}" type="slidenum">
              <a:rPr lang="en-GB" noProof="0" smtClean="0"/>
              <a:t>‹#›</a:t>
            </a:fld>
            <a:endParaRPr lang="en-GB" noProof="0" dirty="0"/>
          </a:p>
        </p:txBody>
      </p:sp>
      <p:grpSp>
        <p:nvGrpSpPr>
          <p:cNvPr id="7" name="Group 6"/>
          <p:cNvGrpSpPr/>
          <p:nvPr/>
        </p:nvGrpSpPr>
        <p:grpSpPr>
          <a:xfrm rot="5400000">
            <a:off x="6514047" y="3228843"/>
            <a:ext cx="5632704" cy="84403"/>
            <a:chOff x="1073150" y="1219201"/>
            <a:chExt cx="10058400" cy="63125"/>
          </a:xfrm>
        </p:grpSpPr>
        <p:cxnSp>
          <p:nvCxnSpPr>
            <p:cNvPr id="8" name="Straight Connector 7"/>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45927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04900" y="76200"/>
            <a:ext cx="9980682" cy="1096962"/>
          </a:xfrm>
          <a:prstGeom prst="rect">
            <a:avLst/>
          </a:prstGeom>
        </p:spPr>
        <p:txBody>
          <a:bodyPr vert="horz" lIns="0" tIns="45720" rIns="0" bIns="45720" rtlCol="0" anchor="b">
            <a:normAutofit/>
          </a:bodyPr>
          <a:lstStyle/>
          <a:p>
            <a:pPr rtl="0"/>
            <a:r>
              <a:rPr lang="en-GB" noProof="0"/>
              <a:t>Click to edit Master title style</a:t>
            </a:r>
            <a:endParaRPr lang="en-GB" noProof="0" dirty="0"/>
          </a:p>
        </p:txBody>
      </p:sp>
      <p:sp>
        <p:nvSpPr>
          <p:cNvPr id="3" name="Text Placeholder 2"/>
          <p:cNvSpPr>
            <a:spLocks noGrp="1"/>
          </p:cNvSpPr>
          <p:nvPr>
            <p:ph type="body" idx="1"/>
          </p:nvPr>
        </p:nvSpPr>
        <p:spPr>
          <a:xfrm>
            <a:off x="1104900" y="1600200"/>
            <a:ext cx="9982200" cy="4572000"/>
          </a:xfrm>
          <a:prstGeom prst="rect">
            <a:avLst/>
          </a:prstGeom>
        </p:spPr>
        <p:txBody>
          <a:bodyPr vert="horz" lIns="0" tIns="45720" rIns="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Date Placeholder 3"/>
          <p:cNvSpPr>
            <a:spLocks noGrp="1"/>
          </p:cNvSpPr>
          <p:nvPr>
            <p:ph type="dt" sz="half" idx="2"/>
          </p:nvPr>
        </p:nvSpPr>
        <p:spPr>
          <a:xfrm>
            <a:off x="1104899" y="6356351"/>
            <a:ext cx="1829559" cy="365125"/>
          </a:xfrm>
          <a:prstGeom prst="rect">
            <a:avLst/>
          </a:prstGeom>
        </p:spPr>
        <p:txBody>
          <a:bodyPr vert="horz" lIns="0" tIns="45720" rIns="0" bIns="45720" rtlCol="0" anchor="ctr"/>
          <a:lstStyle>
            <a:lvl1pPr algn="l">
              <a:defRPr sz="1200">
                <a:solidFill>
                  <a:schemeClr val="tx1">
                    <a:lumMod val="75000"/>
                  </a:schemeClr>
                </a:solidFill>
              </a:defRPr>
            </a:lvl1pPr>
          </a:lstStyle>
          <a:p>
            <a:fld id="{2FEB5231-77C7-46B6-AE08-DF88FFC67703}" type="datetime1">
              <a:rPr lang="en-GB" noProof="0" smtClean="0"/>
              <a:pPr/>
              <a:t>29/04/2023</a:t>
            </a:fld>
            <a:endParaRPr lang="en-GB" noProof="0" dirty="0"/>
          </a:p>
        </p:txBody>
      </p:sp>
      <p:sp>
        <p:nvSpPr>
          <p:cNvPr id="5" name="Footer Placeholder 4"/>
          <p:cNvSpPr>
            <a:spLocks noGrp="1"/>
          </p:cNvSpPr>
          <p:nvPr>
            <p:ph type="ftr" sz="quarter" idx="3"/>
          </p:nvPr>
        </p:nvSpPr>
        <p:spPr>
          <a:xfrm>
            <a:off x="2934459" y="6356350"/>
            <a:ext cx="6323082" cy="365126"/>
          </a:xfrm>
          <a:prstGeom prst="rect">
            <a:avLst/>
          </a:prstGeom>
        </p:spPr>
        <p:txBody>
          <a:bodyPr vert="horz" lIns="0" tIns="45720" rIns="0" bIns="45720" rtlCol="0" anchor="ctr"/>
          <a:lstStyle>
            <a:lvl1pPr algn="ctr">
              <a:defRPr sz="1200">
                <a:solidFill>
                  <a:schemeClr val="tx1">
                    <a:lumMod val="75000"/>
                  </a:schemeClr>
                </a:solidFill>
              </a:defRPr>
            </a:lvl1pPr>
          </a:lstStyle>
          <a:p>
            <a:endParaRPr lang="en-GB" noProof="0" dirty="0"/>
          </a:p>
        </p:txBody>
      </p:sp>
      <p:sp>
        <p:nvSpPr>
          <p:cNvPr id="6" name="Slide Number Placeholder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a:solidFill>
                  <a:schemeClr val="tx1">
                    <a:lumMod val="75000"/>
                  </a:schemeClr>
                </a:solidFill>
              </a:defRPr>
            </a:lvl1pPr>
          </a:lstStyle>
          <a:p>
            <a:fld id="{0FF54DE5-C571-48E8-A5BC-B369434E2F44}" type="slidenum">
              <a:rPr lang="en-GB" noProof="0" smtClean="0"/>
              <a:pPr/>
              <a:t>‹#›</a:t>
            </a:fld>
            <a:endParaRPr lang="en-GB" noProof="0" dirty="0"/>
          </a:p>
        </p:txBody>
      </p:sp>
      <p:grpSp>
        <p:nvGrpSpPr>
          <p:cNvPr id="15" name="Group 14"/>
          <p:cNvGrpSpPr/>
          <p:nvPr/>
        </p:nvGrpSpPr>
        <p:grpSpPr>
          <a:xfrm>
            <a:off x="1103376" y="1219201"/>
            <a:ext cx="9985248" cy="84403"/>
            <a:chOff x="1073150" y="1219201"/>
            <a:chExt cx="10058400" cy="63125"/>
          </a:xfrm>
        </p:grpSpPr>
        <p:cxnSp>
          <p:nvCxnSpPr>
            <p:cNvPr id="13" name="Straight Connector 12"/>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6251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p:txStyles>
    <p:titleStyle>
      <a:lvl1pPr algn="l" defTabSz="914400" rtl="0" eaLnBrk="1" latinLnBrk="0" hangingPunct="1">
        <a:lnSpc>
          <a:spcPct val="90000"/>
        </a:lnSpc>
        <a:spcBef>
          <a:spcPct val="0"/>
        </a:spcBef>
        <a:buNone/>
        <a:defRPr sz="2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Wingdings" panose="05000000000000000000" pitchFamily="2" charset="2"/>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696">
          <p15:clr>
            <a:srgbClr val="F26B43"/>
          </p15:clr>
        </p15:guide>
        <p15:guide id="2" pos="6984">
          <p15:clr>
            <a:srgbClr val="F26B43"/>
          </p15:clr>
        </p15:guide>
        <p15:guide id="3" orient="horz" pos="1008">
          <p15:clr>
            <a:srgbClr val="F26B43"/>
          </p15:clr>
        </p15:guide>
        <p15:guide id="4" orient="horz" pos="388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rtlCol="0" anchor="ctr">
            <a:normAutofit fontScale="90000"/>
          </a:bodyPr>
          <a:lstStyle/>
          <a:p>
            <a:pPr algn="ctr" rtl="0">
              <a:lnSpc>
                <a:spcPct val="150000"/>
              </a:lnSpc>
            </a:pPr>
            <a:r>
              <a:rPr lang="en-GB" sz="2400" b="1" dirty="0"/>
              <a:t>Recommending a leadership and development strategy that values people while optimising organisational success</a:t>
            </a:r>
            <a:r>
              <a:rPr lang="en-GB" sz="2000" dirty="0"/>
              <a:t> </a:t>
            </a:r>
            <a:endParaRPr lang="en-US" sz="2000" dirty="0"/>
          </a:p>
        </p:txBody>
      </p:sp>
      <p:sp>
        <p:nvSpPr>
          <p:cNvPr id="7" name="Subtitle 6"/>
          <p:cNvSpPr>
            <a:spLocks noGrp="1"/>
          </p:cNvSpPr>
          <p:nvPr>
            <p:ph type="subTitle" idx="1"/>
          </p:nvPr>
        </p:nvSpPr>
        <p:spPr/>
        <p:txBody>
          <a:bodyPr rtlCol="0">
            <a:normAutofit fontScale="55000" lnSpcReduction="20000"/>
          </a:bodyPr>
          <a:lstStyle/>
          <a:p>
            <a:pPr rtl="0"/>
            <a:r>
              <a:rPr lang="en-GB" dirty="0"/>
              <a:t>	</a:t>
            </a:r>
            <a:r>
              <a:rPr lang="en-GB" sz="2000" b="1" dirty="0"/>
              <a:t>By Godlove N Nzimbi </a:t>
            </a:r>
          </a:p>
          <a:p>
            <a:pPr rtl="0"/>
            <a:r>
              <a:rPr lang="en-GB" sz="2000" b="1" dirty="0"/>
              <a:t>   </a:t>
            </a:r>
          </a:p>
          <a:p>
            <a:pPr rtl="0"/>
            <a:r>
              <a:rPr lang="en-GB" sz="2000" b="1" dirty="0"/>
              <a:t>       Student number : 1809086</a:t>
            </a:r>
          </a:p>
          <a:p>
            <a:pPr rtl="0"/>
            <a:endParaRPr lang="en-GB" sz="2000" b="1" dirty="0"/>
          </a:p>
          <a:p>
            <a:pPr rtl="0"/>
            <a:r>
              <a:rPr lang="en-GB" sz="2000" b="1" dirty="0"/>
              <a:t>  Masters in Leadership, University Of Wales Trinity Saint </a:t>
            </a:r>
          </a:p>
          <a:p>
            <a:pPr rtl="0"/>
            <a:endParaRPr lang="en-GB" sz="2000" b="1" dirty="0"/>
          </a:p>
          <a:p>
            <a:pPr rtl="0"/>
            <a:r>
              <a:rPr lang="en-GB" sz="2000" b="1" dirty="0"/>
              <a:t>	      Davids</a:t>
            </a:r>
            <a:endParaRPr lang="en-US" sz="2000" b="1" dirty="0"/>
          </a:p>
        </p:txBody>
      </p:sp>
      <p:pic>
        <p:nvPicPr>
          <p:cNvPr id="5" name="Picture 7">
            <a:extLst>
              <a:ext uri="{FF2B5EF4-FFF2-40B4-BE49-F238E27FC236}">
                <a16:creationId xmlns:a16="http://schemas.microsoft.com/office/drawing/2014/main" id="{FC329695-0059-003D-EFCA-993F7C8E1F66}"/>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l="8773" r="8773"/>
          <a:stretch/>
        </p:blipFill>
        <p:spPr/>
      </p:pic>
    </p:spTree>
    <p:extLst>
      <p:ext uri="{BB962C8B-B14F-4D97-AF65-F5344CB8AC3E}">
        <p14:creationId xmlns:p14="http://schemas.microsoft.com/office/powerpoint/2010/main" val="1652133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dirty="0"/>
              <a:t>Have you ever been used?</a:t>
            </a:r>
            <a:endParaRPr lang="en-US" dirty="0"/>
          </a:p>
        </p:txBody>
      </p:sp>
      <p:pic>
        <p:nvPicPr>
          <p:cNvPr id="7" name="Picture 7">
            <a:extLst>
              <a:ext uri="{FF2B5EF4-FFF2-40B4-BE49-F238E27FC236}">
                <a16:creationId xmlns:a16="http://schemas.microsoft.com/office/drawing/2014/main" id="{855A41C8-C30E-7EE6-59F8-1DC16C8A04F7}"/>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l="6421" t="19265" r="1420" b="15137"/>
          <a:stretch/>
        </p:blipFill>
        <p:spPr>
          <a:xfrm>
            <a:off x="6095241" y="1491627"/>
            <a:ext cx="5085739" cy="4572000"/>
          </a:xfrm>
        </p:spPr>
      </p:pic>
      <p:sp>
        <p:nvSpPr>
          <p:cNvPr id="9" name="Text Placeholder 8">
            <a:extLst>
              <a:ext uri="{FF2B5EF4-FFF2-40B4-BE49-F238E27FC236}">
                <a16:creationId xmlns:a16="http://schemas.microsoft.com/office/drawing/2014/main" id="{5AAF13B4-C642-8D59-3D7C-8724B669BB12}"/>
              </a:ext>
            </a:extLst>
          </p:cNvPr>
          <p:cNvSpPr>
            <a:spLocks noGrp="1"/>
          </p:cNvSpPr>
          <p:nvPr>
            <p:ph type="body" sz="half" idx="2"/>
          </p:nvPr>
        </p:nvSpPr>
        <p:spPr/>
        <p:txBody>
          <a:bodyPr/>
          <a:lstStyle/>
          <a:p>
            <a:endParaRPr lang="en-US"/>
          </a:p>
        </p:txBody>
      </p:sp>
      <p:pic>
        <p:nvPicPr>
          <p:cNvPr id="10" name="Picture 10">
            <a:extLst>
              <a:ext uri="{FF2B5EF4-FFF2-40B4-BE49-F238E27FC236}">
                <a16:creationId xmlns:a16="http://schemas.microsoft.com/office/drawing/2014/main" id="{45D47E9B-0C3C-C61E-80E4-2C4CB0CF36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9228" y="1491627"/>
            <a:ext cx="3888339" cy="4572000"/>
          </a:xfrm>
          <a:prstGeom prst="rect">
            <a:avLst/>
          </a:prstGeom>
        </p:spPr>
      </p:pic>
    </p:spTree>
    <p:extLst>
      <p:ext uri="{BB962C8B-B14F-4D97-AF65-F5344CB8AC3E}">
        <p14:creationId xmlns:p14="http://schemas.microsoft.com/office/powerpoint/2010/main" val="3683544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94C97-9227-93D6-DEC8-AB43D1E4ABE2}"/>
              </a:ext>
            </a:extLst>
          </p:cNvPr>
          <p:cNvSpPr>
            <a:spLocks noGrp="1"/>
          </p:cNvSpPr>
          <p:nvPr>
            <p:ph type="title"/>
          </p:nvPr>
        </p:nvSpPr>
        <p:spPr/>
        <p:txBody>
          <a:bodyPr/>
          <a:lstStyle/>
          <a:p>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6">
            <a:extLst>
              <a:ext uri="{FF2B5EF4-FFF2-40B4-BE49-F238E27FC236}">
                <a16:creationId xmlns:a16="http://schemas.microsoft.com/office/drawing/2014/main" id="{2127CF1E-CE8D-3528-72BF-6BB019EB9E02}"/>
              </a:ext>
            </a:extLst>
          </p:cNvPr>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6044" r="6044"/>
          <a:stretch/>
        </p:blipFill>
        <p:spPr/>
      </p:pic>
      <p:sp>
        <p:nvSpPr>
          <p:cNvPr id="4" name="Text Placeholder 3">
            <a:extLst>
              <a:ext uri="{FF2B5EF4-FFF2-40B4-BE49-F238E27FC236}">
                <a16:creationId xmlns:a16="http://schemas.microsoft.com/office/drawing/2014/main" id="{C6B728A9-D03F-61EC-74A2-5F1B20DCF4AC}"/>
              </a:ext>
            </a:extLst>
          </p:cNvPr>
          <p:cNvSpPr>
            <a:spLocks noGrp="1"/>
          </p:cNvSpPr>
          <p:nvPr>
            <p:ph type="body" sz="half" idx="2"/>
          </p:nvPr>
        </p:nvSpPr>
        <p:spPr/>
        <p:txBody>
          <a:bodyPr>
            <a:normAutofit lnSpcReduction="10000"/>
          </a:bodyPr>
          <a:lstStyle/>
          <a:p>
            <a:r>
              <a:rPr lang="en-GB" sz="3000" dirty="0">
                <a:solidFill>
                  <a:srgbClr val="000000"/>
                </a:solidFill>
                <a:effectLst/>
                <a:latin typeface="Arial" panose="020B0604020202020204" pitchFamily="34" charset="0"/>
                <a:ea typeface="SimSun" panose="02010600030101010101" pitchFamily="2" charset="-122"/>
                <a:cs typeface="Arial" panose="020B0604020202020204" pitchFamily="34" charset="0"/>
              </a:rPr>
              <a:t>The aim of this report is to make recommendations on how an organisation can develop human resources (“HR”) to achieve their business objective.</a:t>
            </a:r>
            <a:endParaRPr lang="en-GB" sz="3000" dirty="0">
              <a:effectLst/>
              <a:latin typeface="Calibri" panose="020F0502020204030204" pitchFamily="34" charset="0"/>
              <a:ea typeface="Calibri" panose="020F0502020204030204" pitchFamily="34" charset="0"/>
              <a:cs typeface="Arial" panose="020B0604020202020204" pitchFamily="34" charset="0"/>
            </a:endParaRPr>
          </a:p>
          <a:p>
            <a:r>
              <a:rPr lang="en-GB" sz="3000" dirty="0">
                <a:solidFill>
                  <a:srgbClr val="000000"/>
                </a:solidFill>
                <a:effectLst/>
                <a:latin typeface="Arial" panose="020B0604020202020204" pitchFamily="34" charset="0"/>
                <a:ea typeface="SimSun" panose="02010600030101010101" pitchFamily="2" charset="-122"/>
                <a:cs typeface="Arial" panose="020B0604020202020204" pitchFamily="34" charset="0"/>
              </a:rPr>
              <a:t> </a:t>
            </a:r>
            <a:endParaRPr lang="en-GB" sz="30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5" name="Date Placeholder 4">
            <a:extLst>
              <a:ext uri="{FF2B5EF4-FFF2-40B4-BE49-F238E27FC236}">
                <a16:creationId xmlns:a16="http://schemas.microsoft.com/office/drawing/2014/main" id="{3B3956B5-8D11-6A8E-6971-BB02012A9460}"/>
              </a:ext>
            </a:extLst>
          </p:cNvPr>
          <p:cNvSpPr>
            <a:spLocks noGrp="1"/>
          </p:cNvSpPr>
          <p:nvPr>
            <p:ph type="dt" sz="half" idx="10"/>
          </p:nvPr>
        </p:nvSpPr>
        <p:spPr/>
        <p:txBody>
          <a:bodyPr/>
          <a:lstStyle/>
          <a:p>
            <a:fld id="{EA17A61D-7B9C-429F-ACCF-69D4850EF890}" type="datetime1">
              <a:rPr lang="en-GB" noProof="0" smtClean="0"/>
              <a:pPr/>
              <a:t>29/04/2023</a:t>
            </a:fld>
            <a:endParaRPr lang="en-GB" noProof="0" dirty="0"/>
          </a:p>
        </p:txBody>
      </p:sp>
    </p:spTree>
    <p:extLst>
      <p:ext uri="{BB962C8B-B14F-4D97-AF65-F5344CB8AC3E}">
        <p14:creationId xmlns:p14="http://schemas.microsoft.com/office/powerpoint/2010/main" val="2428274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5DBAC-3318-8E63-D7CF-30F2816B74D3}"/>
              </a:ext>
            </a:extLst>
          </p:cNvPr>
          <p:cNvSpPr>
            <a:spLocks noGrp="1"/>
          </p:cNvSpPr>
          <p:nvPr>
            <p:ph type="title"/>
          </p:nvPr>
        </p:nvSpPr>
        <p:spPr/>
        <p:txBody>
          <a:bodyPr/>
          <a:lstStyle/>
          <a:p>
            <a:r>
              <a:rPr lang="en-GB" sz="1800" b="1" dirty="0">
                <a:solidFill>
                  <a:srgbClr val="2E74B5"/>
                </a:solidFill>
                <a:effectLst/>
                <a:latin typeface="Arial" panose="020B0604020202020204" pitchFamily="34" charset="0"/>
                <a:ea typeface="SimSun" panose="02010600030101010101" pitchFamily="2" charset="-122"/>
                <a:cs typeface="Times New Roman" panose="02020603050405020304" pitchFamily="18" charset="0"/>
              </a:rPr>
              <a:t>                  Introduction of the organisation </a:t>
            </a:r>
            <a:br>
              <a:rPr lang="en-GB" sz="1800" b="1" dirty="0">
                <a:solidFill>
                  <a:srgbClr val="2E74B5"/>
                </a:solidFill>
                <a:effectLst/>
                <a:latin typeface="Calibri Light" panose="020F0302020204030204" pitchFamily="34" charset="0"/>
                <a:ea typeface="SimSun" panose="02010600030101010101" pitchFamily="2" charset="-122"/>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29376F13-8D42-CCD9-606C-116EAD4372E5}"/>
              </a:ext>
            </a:extLst>
          </p:cNvPr>
          <p:cNvSpPr>
            <a:spLocks noGrp="1"/>
          </p:cNvSpPr>
          <p:nvPr>
            <p:ph type="body" sz="half" idx="2"/>
          </p:nvPr>
        </p:nvSpPr>
        <p:spPr/>
        <p:txBody>
          <a:bodyPr/>
          <a:lstStyle/>
          <a:p>
            <a:r>
              <a:rPr lang="en-GB" sz="1800" dirty="0">
                <a:solidFill>
                  <a:srgbClr val="000000"/>
                </a:solidFill>
                <a:effectLst/>
                <a:latin typeface="Arial" panose="020B0604020202020204" pitchFamily="34" charset="0"/>
                <a:ea typeface="SimSun" panose="02010600030101010101" pitchFamily="2" charset="-122"/>
                <a:cs typeface="Arial" panose="020B0604020202020204" pitchFamily="34" charset="0"/>
              </a:rPr>
              <a:t>IAS is a UK based law firm with its head office in Manchester with over 21 branches in the United Kingdom.  It also has partnerships with law firms in other countries, IAS(2023).</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r>
              <a:rPr lang="en-GB" sz="1800" dirty="0">
                <a:solidFill>
                  <a:srgbClr val="000000"/>
                </a:solidFill>
                <a:effectLst/>
                <a:latin typeface="Arial" panose="020B0604020202020204" pitchFamily="34" charset="0"/>
                <a:ea typeface="SimSun" panose="02010600030101010101" pitchFamily="2" charset="-122"/>
                <a:cs typeface="Arial" panose="020B0604020202020204" pitchFamily="34" charset="0"/>
              </a:rPr>
              <a:t>It is run by a director who has 75% shares which means he holds 75% or more of the voting rights, and a group of partners,</a:t>
            </a:r>
            <a:r>
              <a:rPr lang="en-GB" sz="1800" dirty="0">
                <a:effectLst/>
                <a:latin typeface="Arial" panose="020B0604020202020204" pitchFamily="34" charset="0"/>
                <a:ea typeface="Calibri" panose="020F0502020204030204" pitchFamily="34" charset="0"/>
                <a:cs typeface="Arial" panose="020B0604020202020204" pitchFamily="34" charset="0"/>
              </a:rPr>
              <a:t> </a:t>
            </a:r>
            <a:r>
              <a:rPr lang="en-GB" sz="1800" dirty="0" err="1">
                <a:effectLst/>
                <a:latin typeface="Arial" panose="020B0604020202020204" pitchFamily="34" charset="0"/>
                <a:ea typeface="Calibri" panose="020F0502020204030204" pitchFamily="34" charset="0"/>
                <a:cs typeface="Arial" panose="020B0604020202020204" pitchFamily="34" charset="0"/>
              </a:rPr>
              <a:t>Idia</a:t>
            </a:r>
            <a:r>
              <a:rPr lang="en-GB" sz="1800" dirty="0">
                <a:effectLst/>
                <a:latin typeface="Arial" panose="020B0604020202020204" pitchFamily="34" charset="0"/>
                <a:ea typeface="Calibri" panose="020F0502020204030204" pitchFamily="34" charset="0"/>
                <a:cs typeface="Arial" panose="020B0604020202020204" pitchFamily="34" charset="0"/>
              </a:rPr>
              <a:t>, (2023).</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5" name="Date Placeholder 4">
            <a:extLst>
              <a:ext uri="{FF2B5EF4-FFF2-40B4-BE49-F238E27FC236}">
                <a16:creationId xmlns:a16="http://schemas.microsoft.com/office/drawing/2014/main" id="{976F3D1D-E194-68F7-C1E4-64A89796BBE7}"/>
              </a:ext>
            </a:extLst>
          </p:cNvPr>
          <p:cNvSpPr>
            <a:spLocks noGrp="1"/>
          </p:cNvSpPr>
          <p:nvPr>
            <p:ph type="dt" sz="half" idx="10"/>
          </p:nvPr>
        </p:nvSpPr>
        <p:spPr/>
        <p:txBody>
          <a:bodyPr/>
          <a:lstStyle/>
          <a:p>
            <a:fld id="{EA17A61D-7B9C-429F-ACCF-69D4850EF890}" type="datetime1">
              <a:rPr lang="en-GB" noProof="0" smtClean="0"/>
              <a:pPr/>
              <a:t>29/04/2023</a:t>
            </a:fld>
            <a:endParaRPr lang="en-GB" noProof="0" dirty="0"/>
          </a:p>
        </p:txBody>
      </p:sp>
      <p:pic>
        <p:nvPicPr>
          <p:cNvPr id="9" name="Picture 9">
            <a:extLst>
              <a:ext uri="{FF2B5EF4-FFF2-40B4-BE49-F238E27FC236}">
                <a16:creationId xmlns:a16="http://schemas.microsoft.com/office/drawing/2014/main" id="{BB8C2F0B-A5E5-FAAA-5C3A-D4CB303D4963}"/>
              </a:ext>
            </a:extLst>
          </p:cNvPr>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3113" r="3113"/>
          <a:stretch/>
        </p:blipFill>
        <p:spPr>
          <a:xfrm>
            <a:off x="4654670" y="1600199"/>
            <a:ext cx="6430912" cy="4572001"/>
          </a:xfrm>
        </p:spPr>
      </p:pic>
    </p:spTree>
    <p:extLst>
      <p:ext uri="{BB962C8B-B14F-4D97-AF65-F5344CB8AC3E}">
        <p14:creationId xmlns:p14="http://schemas.microsoft.com/office/powerpoint/2010/main" val="2016247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D6610-F914-079F-794D-F73CF78063D7}"/>
              </a:ext>
            </a:extLst>
          </p:cNvPr>
          <p:cNvSpPr>
            <a:spLocks noGrp="1"/>
          </p:cNvSpPr>
          <p:nvPr>
            <p:ph type="title"/>
          </p:nvPr>
        </p:nvSpPr>
        <p:spPr/>
        <p:txBody>
          <a:bodyPr/>
          <a:lstStyle/>
          <a:p>
            <a:r>
              <a:rPr lang="en-GB" dirty="0"/>
              <a:t>Organisation  Design and values of IAS</a:t>
            </a:r>
            <a:endParaRPr lang="en-US" dirty="0"/>
          </a:p>
        </p:txBody>
      </p:sp>
      <p:pic>
        <p:nvPicPr>
          <p:cNvPr id="6" name="Picture 6">
            <a:extLst>
              <a:ext uri="{FF2B5EF4-FFF2-40B4-BE49-F238E27FC236}">
                <a16:creationId xmlns:a16="http://schemas.microsoft.com/office/drawing/2014/main" id="{D30CE68C-B352-0CFE-7FC0-F9EDEDFB03A1}"/>
              </a:ext>
            </a:extLst>
          </p:cNvPr>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t="2534" b="2534"/>
          <a:stretch/>
        </p:blipFill>
        <p:spPr/>
      </p:pic>
      <p:sp>
        <p:nvSpPr>
          <p:cNvPr id="4" name="Text Placeholder 3">
            <a:extLst>
              <a:ext uri="{FF2B5EF4-FFF2-40B4-BE49-F238E27FC236}">
                <a16:creationId xmlns:a16="http://schemas.microsoft.com/office/drawing/2014/main" id="{0E7F7B1B-A7D0-2FAD-21D6-E0B3A68EFE84}"/>
              </a:ext>
            </a:extLst>
          </p:cNvPr>
          <p:cNvSpPr>
            <a:spLocks noGrp="1"/>
          </p:cNvSpPr>
          <p:nvPr>
            <p:ph type="body" sz="half" idx="2"/>
          </p:nvPr>
        </p:nvSpPr>
        <p:spPr/>
        <p:txBody>
          <a:bodyPr/>
          <a:lstStyle/>
          <a:p>
            <a:r>
              <a:rPr lang="en-GB" sz="1800" dirty="0">
                <a:solidFill>
                  <a:srgbClr val="000000"/>
                </a:solidFill>
                <a:effectLst/>
                <a:latin typeface="Arial" panose="020B0604020202020204" pitchFamily="34" charset="0"/>
                <a:ea typeface="SimSun" panose="02010600030101010101" pitchFamily="2" charset="-122"/>
                <a:cs typeface="Arial" panose="020B0604020202020204" pitchFamily="34" charset="0"/>
              </a:rPr>
              <a:t>IAS has as a mission to be the number one law firm in the UK and beyond for immigration law and more, and to be the best place to work.  They also aspire to be able to deliver an exceptional customer experience and service to all clients and, to foster a supportive and motivational environment for all staff,</a:t>
            </a:r>
            <a:r>
              <a:rPr lang="en-GB" sz="1800" dirty="0">
                <a:effectLst/>
                <a:latin typeface="Arial" panose="020B0604020202020204" pitchFamily="34" charset="0"/>
                <a:ea typeface="Calibri" panose="020F0502020204030204" pitchFamily="34" charset="0"/>
                <a:cs typeface="Arial" panose="020B0604020202020204" pitchFamily="34" charset="0"/>
              </a:rPr>
              <a:t> </a:t>
            </a:r>
            <a:r>
              <a:rPr lang="en-GB" sz="1800" dirty="0" err="1">
                <a:effectLst/>
                <a:latin typeface="Arial" panose="020B0604020202020204" pitchFamily="34" charset="0"/>
                <a:ea typeface="Calibri" panose="020F0502020204030204" pitchFamily="34" charset="0"/>
                <a:cs typeface="Arial" panose="020B0604020202020204" pitchFamily="34" charset="0"/>
              </a:rPr>
              <a:t>Idia</a:t>
            </a:r>
            <a:r>
              <a:rPr lang="en-GB" sz="1800" dirty="0">
                <a:effectLst/>
                <a:latin typeface="Arial" panose="020B0604020202020204" pitchFamily="34" charset="0"/>
                <a:ea typeface="Calibri" panose="020F0502020204030204" pitchFamily="34" charset="0"/>
                <a:cs typeface="Arial" panose="020B0604020202020204" pitchFamily="34" charset="0"/>
              </a:rPr>
              <a:t>, (2023).</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5" name="Date Placeholder 4">
            <a:extLst>
              <a:ext uri="{FF2B5EF4-FFF2-40B4-BE49-F238E27FC236}">
                <a16:creationId xmlns:a16="http://schemas.microsoft.com/office/drawing/2014/main" id="{0A447C22-645B-52FD-0294-12BA8399E0BC}"/>
              </a:ext>
            </a:extLst>
          </p:cNvPr>
          <p:cNvSpPr>
            <a:spLocks noGrp="1"/>
          </p:cNvSpPr>
          <p:nvPr>
            <p:ph type="dt" sz="half" idx="10"/>
          </p:nvPr>
        </p:nvSpPr>
        <p:spPr/>
        <p:txBody>
          <a:bodyPr/>
          <a:lstStyle/>
          <a:p>
            <a:fld id="{EA17A61D-7B9C-429F-ACCF-69D4850EF890}" type="datetime1">
              <a:rPr lang="en-GB" noProof="0" smtClean="0"/>
              <a:pPr/>
              <a:t>29/04/2023</a:t>
            </a:fld>
            <a:endParaRPr lang="en-GB" noProof="0" dirty="0"/>
          </a:p>
        </p:txBody>
      </p:sp>
    </p:spTree>
    <p:extLst>
      <p:ext uri="{BB962C8B-B14F-4D97-AF65-F5344CB8AC3E}">
        <p14:creationId xmlns:p14="http://schemas.microsoft.com/office/powerpoint/2010/main" val="833839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84B49-12C8-85C3-1E07-1A3B2484A8CE}"/>
              </a:ext>
            </a:extLst>
          </p:cNvPr>
          <p:cNvSpPr>
            <a:spLocks noGrp="1"/>
          </p:cNvSpPr>
          <p:nvPr>
            <p:ph type="title"/>
          </p:nvPr>
        </p:nvSpPr>
        <p:spPr/>
        <p:txBody>
          <a:bodyPr/>
          <a:lstStyle/>
          <a:p>
            <a:r>
              <a:rPr lang="en-GB" dirty="0"/>
              <a:t> Organisation  Design and values of IAS continues</a:t>
            </a:r>
            <a:endParaRPr lang="en-US" dirty="0"/>
          </a:p>
        </p:txBody>
      </p:sp>
      <p:sp>
        <p:nvSpPr>
          <p:cNvPr id="3" name="Picture Placeholder 2">
            <a:extLst>
              <a:ext uri="{FF2B5EF4-FFF2-40B4-BE49-F238E27FC236}">
                <a16:creationId xmlns:a16="http://schemas.microsoft.com/office/drawing/2014/main" id="{33366DA9-4D11-C8DA-FCFF-34CADA5D7563}"/>
              </a:ext>
            </a:extLst>
          </p:cNvPr>
          <p:cNvSpPr>
            <a:spLocks noGrp="1"/>
          </p:cNvSpPr>
          <p:nvPr>
            <p:ph idx="1"/>
          </p:nvPr>
        </p:nvSpPr>
        <p:spPr>
          <a:xfrm>
            <a:off x="651419" y="1784351"/>
            <a:ext cx="9980682" cy="4572000"/>
          </a:xfrm>
        </p:spPr>
        <p:txBody>
          <a:bodyPr>
            <a:normAutofit fontScale="55000" lnSpcReduction="20000"/>
          </a:bodyPr>
          <a:lstStyle/>
          <a:p>
            <a:r>
              <a:rPr lang="en-GB" sz="4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 Someone who takes personal responsibility for their work.</a:t>
            </a:r>
            <a:endParaRPr lang="en-GB" sz="4400" dirty="0">
              <a:effectLst/>
              <a:latin typeface="Calibri" panose="020F0502020204030204" pitchFamily="34" charset="0"/>
              <a:ea typeface="Calibri" panose="020F0502020204030204" pitchFamily="34" charset="0"/>
              <a:cs typeface="Arial" panose="020B0604020202020204" pitchFamily="34" charset="0"/>
            </a:endParaRPr>
          </a:p>
          <a:p>
            <a:r>
              <a:rPr lang="en-GB" sz="4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 Someone who never lets the client down.</a:t>
            </a:r>
            <a:endParaRPr lang="en-GB" sz="4400" dirty="0">
              <a:effectLst/>
              <a:latin typeface="Calibri" panose="020F0502020204030204" pitchFamily="34" charset="0"/>
              <a:ea typeface="Calibri" panose="020F0502020204030204" pitchFamily="34" charset="0"/>
              <a:cs typeface="Arial" panose="020B0604020202020204" pitchFamily="34" charset="0"/>
            </a:endParaRPr>
          </a:p>
          <a:p>
            <a:r>
              <a:rPr lang="en-GB" sz="4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3- Someone who is a go-getter and will go the extra mile.</a:t>
            </a:r>
            <a:endParaRPr lang="en-GB" sz="4400" dirty="0">
              <a:effectLst/>
              <a:latin typeface="Calibri" panose="020F0502020204030204" pitchFamily="34" charset="0"/>
              <a:ea typeface="Calibri" panose="020F0502020204030204" pitchFamily="34" charset="0"/>
              <a:cs typeface="Arial" panose="020B0604020202020204" pitchFamily="34" charset="0"/>
            </a:endParaRPr>
          </a:p>
          <a:p>
            <a:r>
              <a:rPr lang="en-GB" sz="4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4- Someone who will not give up and do whatever it takes.</a:t>
            </a:r>
            <a:endParaRPr lang="en-GB" sz="4400" dirty="0">
              <a:effectLst/>
              <a:latin typeface="Calibri" panose="020F0502020204030204" pitchFamily="34" charset="0"/>
              <a:ea typeface="Calibri" panose="020F0502020204030204" pitchFamily="34" charset="0"/>
              <a:cs typeface="Arial" panose="020B0604020202020204" pitchFamily="34" charset="0"/>
            </a:endParaRPr>
          </a:p>
          <a:p>
            <a:r>
              <a:rPr lang="en-GB" sz="4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5- Someone who treats the client very professionally and provides excellent client care.</a:t>
            </a:r>
            <a:endParaRPr lang="en-GB" sz="4400" dirty="0">
              <a:effectLst/>
              <a:latin typeface="Calibri" panose="020F0502020204030204" pitchFamily="34" charset="0"/>
              <a:ea typeface="Calibri" panose="020F0502020204030204" pitchFamily="34" charset="0"/>
              <a:cs typeface="Arial" panose="020B0604020202020204" pitchFamily="34" charset="0"/>
            </a:endParaRPr>
          </a:p>
          <a:p>
            <a:r>
              <a:rPr lang="en-GB" sz="4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6- Someone who always treats colleagues as equals.</a:t>
            </a:r>
            <a:endParaRPr lang="en-GB" sz="4400" dirty="0">
              <a:effectLst/>
              <a:latin typeface="Calibri" panose="020F0502020204030204" pitchFamily="34" charset="0"/>
              <a:ea typeface="Calibri" panose="020F0502020204030204" pitchFamily="34" charset="0"/>
              <a:cs typeface="Arial" panose="020B0604020202020204" pitchFamily="34" charset="0"/>
            </a:endParaRPr>
          </a:p>
          <a:p>
            <a:r>
              <a:rPr lang="en-GB" sz="4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7- Someone who you can depend on to do the right thing.</a:t>
            </a:r>
            <a:endParaRPr lang="en-GB" sz="4400" dirty="0">
              <a:effectLst/>
              <a:latin typeface="Calibri" panose="020F0502020204030204" pitchFamily="34" charset="0"/>
              <a:ea typeface="Calibri" panose="020F0502020204030204" pitchFamily="34" charset="0"/>
              <a:cs typeface="Arial" panose="020B0604020202020204" pitchFamily="34" charset="0"/>
            </a:endParaRPr>
          </a:p>
          <a:p>
            <a:r>
              <a:rPr lang="en-GB" sz="4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8- Someone who is willing to change and adapt to meet business needs.</a:t>
            </a:r>
            <a:endParaRPr lang="en-GB" sz="44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136950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1C3C5-06F4-137A-C1D8-EDB94BA13782}"/>
              </a:ext>
            </a:extLst>
          </p:cNvPr>
          <p:cNvSpPr>
            <a:spLocks noGrp="1"/>
          </p:cNvSpPr>
          <p:nvPr>
            <p:ph type="title"/>
          </p:nvPr>
        </p:nvSpPr>
        <p:spPr/>
        <p:txBody>
          <a:bodyPr/>
          <a:lstStyle/>
          <a:p>
            <a:r>
              <a:rPr lang="en-GB" dirty="0"/>
              <a:t>Organisation  Design and values of IAS continues</a:t>
            </a:r>
            <a:endParaRPr lang="en-US" dirty="0"/>
          </a:p>
        </p:txBody>
      </p:sp>
      <p:sp>
        <p:nvSpPr>
          <p:cNvPr id="3" name="Content Placeholder 2">
            <a:extLst>
              <a:ext uri="{FF2B5EF4-FFF2-40B4-BE49-F238E27FC236}">
                <a16:creationId xmlns:a16="http://schemas.microsoft.com/office/drawing/2014/main" id="{BC8274CD-EA52-FFFE-E653-ED061E6C86E0}"/>
              </a:ext>
            </a:extLst>
          </p:cNvPr>
          <p:cNvSpPr>
            <a:spLocks noGrp="1"/>
          </p:cNvSpPr>
          <p:nvPr>
            <p:ph idx="1"/>
          </p:nvPr>
        </p:nvSpPr>
        <p:spPr/>
        <p:txBody>
          <a:bodyPr/>
          <a:lstStyle/>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9- Someone who sees the role as more than a job.</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 Someone who is willing to volunteer and collaborate.</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11- Someone who is not afraid of challenges.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12- Someone who is willing to find solutions alone or within a team.</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13- Someone who leads by example and action, not words.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14- Essentially, someone who just ‘gets it’, </a:t>
            </a:r>
            <a:r>
              <a:rPr lang="en-GB" sz="20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Idia</a:t>
            </a:r>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,(2023)</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Date Placeholder 3">
            <a:extLst>
              <a:ext uri="{FF2B5EF4-FFF2-40B4-BE49-F238E27FC236}">
                <a16:creationId xmlns:a16="http://schemas.microsoft.com/office/drawing/2014/main" id="{6C4F0ED8-CB1F-6417-746C-ECBEBCB476FC}"/>
              </a:ext>
            </a:extLst>
          </p:cNvPr>
          <p:cNvSpPr>
            <a:spLocks noGrp="1"/>
          </p:cNvSpPr>
          <p:nvPr>
            <p:ph type="dt" sz="half" idx="10"/>
          </p:nvPr>
        </p:nvSpPr>
        <p:spPr/>
        <p:txBody>
          <a:bodyPr/>
          <a:lstStyle/>
          <a:p>
            <a:fld id="{45A2EB74-D6DB-40B9-8AC8-BA8DD588C21F}" type="datetime1">
              <a:rPr lang="en-GB" noProof="0" smtClean="0"/>
              <a:pPr/>
              <a:t>29/04/2023</a:t>
            </a:fld>
            <a:endParaRPr lang="en-GB" noProof="0" dirty="0"/>
          </a:p>
        </p:txBody>
      </p:sp>
    </p:spTree>
    <p:extLst>
      <p:ext uri="{BB962C8B-B14F-4D97-AF65-F5344CB8AC3E}">
        <p14:creationId xmlns:p14="http://schemas.microsoft.com/office/powerpoint/2010/main" val="3081275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0B5A0-58D6-8198-260D-7F0BBF311538}"/>
              </a:ext>
            </a:extLst>
          </p:cNvPr>
          <p:cNvSpPr>
            <a:spLocks noGrp="1"/>
          </p:cNvSpPr>
          <p:nvPr>
            <p:ph type="title"/>
          </p:nvPr>
        </p:nvSpPr>
        <p:spPr>
          <a:xfrm>
            <a:off x="1105659" y="536886"/>
            <a:ext cx="9980682" cy="1096962"/>
          </a:xfrm>
        </p:spPr>
        <p:txBody>
          <a:bodyPr/>
          <a:lstStyle/>
          <a:p>
            <a:r>
              <a:rPr lang="en-GB" sz="1800" b="1" u="sng" dirty="0">
                <a:solidFill>
                  <a:srgbClr val="000000"/>
                </a:solidFill>
                <a:effectLst/>
                <a:latin typeface="Arial" panose="020B0604020202020204" pitchFamily="34" charset="0"/>
                <a:ea typeface="SimSun" panose="02010600030101010101" pitchFamily="2" charset="-122"/>
                <a:cs typeface="Arial" panose="020B0604020202020204" pitchFamily="34" charset="0"/>
              </a:rPr>
              <a:t>SWOT ANALYSIS OF IAS</a:t>
            </a:r>
            <a:br>
              <a:rPr lang="en-GB" sz="1800" dirty="0">
                <a:effectLst/>
                <a:latin typeface="Calibri" panose="020F0502020204030204" pitchFamily="34" charset="0"/>
                <a:ea typeface="Calibri" panose="020F0502020204030204" pitchFamily="34" charset="0"/>
                <a:cs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7F5E7E13-83C6-B9E1-F9FD-B51C2F381B71}"/>
              </a:ext>
            </a:extLst>
          </p:cNvPr>
          <p:cNvSpPr>
            <a:spLocks noGrp="1"/>
          </p:cNvSpPr>
          <p:nvPr>
            <p:ph idx="1"/>
          </p:nvPr>
        </p:nvSpPr>
        <p:spPr>
          <a:xfrm>
            <a:off x="817009" y="1446802"/>
            <a:ext cx="9982200" cy="4703981"/>
          </a:xfrm>
        </p:spPr>
        <p:txBody>
          <a:bodyPr>
            <a:normAutofit/>
          </a:bodyPr>
          <a:lstStyle/>
          <a:p>
            <a:r>
              <a:rPr lang="en-GB" sz="1800" dirty="0">
                <a:solidFill>
                  <a:srgbClr val="000000"/>
                </a:solidFill>
                <a:effectLst/>
                <a:latin typeface="Arial" panose="020B0604020202020204" pitchFamily="34" charset="0"/>
                <a:ea typeface="SimSun" panose="02010600030101010101" pitchFamily="2" charset="-122"/>
                <a:cs typeface="Arial" panose="020B0604020202020204" pitchFamily="34" charset="0"/>
              </a:rPr>
              <a:t>During an interview with a staff from IAS with the author of this report a SWOT analysis of IAS was established. The SWOT analysis will be commented on, in more detail during the second part of this report which is a power point presentation.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r>
              <a:rPr lang="en-GB" sz="1800" b="1" dirty="0">
                <a:solidFill>
                  <a:srgbClr val="000000"/>
                </a:solidFill>
                <a:effectLst/>
                <a:latin typeface="Arial" panose="020B0604020202020204" pitchFamily="34" charset="0"/>
                <a:ea typeface="SimSun" panose="02010600030101010101" pitchFamily="2" charset="-122"/>
                <a:cs typeface="Arial" panose="020B0604020202020204" pitchFamily="34" charset="0"/>
              </a:rPr>
              <a:t>S:  Strengths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r>
              <a:rPr lang="en-GB"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 Very diverse workforce.  The management team is very divers, the pictures  on the website attest to that, in terms of race and age.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r>
              <a:rPr lang="en-GB"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 Great success rate with immigration applications submitted.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r>
              <a:rPr lang="en-GB"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3- Able to adapt – both hybrid and in-person.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r>
              <a:rPr lang="en-GB"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4- Digitally efficient.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r>
              <a:rPr lang="en-GB"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5- Gives room for employee innovation.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360396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45C08-0286-CC3D-A45F-9B616C6C71FF}"/>
              </a:ext>
            </a:extLst>
          </p:cNvPr>
          <p:cNvSpPr>
            <a:spLocks noGrp="1"/>
          </p:cNvSpPr>
          <p:nvPr>
            <p:ph type="title"/>
          </p:nvPr>
        </p:nvSpPr>
        <p:spPr/>
        <p:txBody>
          <a:bodyPr>
            <a:normAutofit fontScale="90000"/>
          </a:bodyPr>
          <a:lstStyle/>
          <a:p>
            <a:br>
              <a:rPr lang="en-GB" sz="2800" b="1" u="sng" dirty="0">
                <a:solidFill>
                  <a:srgbClr val="000000"/>
                </a:solidFill>
                <a:effectLst/>
                <a:latin typeface="Arial" panose="020B0604020202020204" pitchFamily="34" charset="0"/>
                <a:ea typeface="SimSun" panose="02010600030101010101" pitchFamily="2" charset="-122"/>
                <a:cs typeface="Arial" panose="020B0604020202020204" pitchFamily="34" charset="0"/>
              </a:rPr>
            </a:br>
            <a:br>
              <a:rPr lang="en-GB" sz="2800" b="1" u="sng" dirty="0">
                <a:solidFill>
                  <a:srgbClr val="000000"/>
                </a:solidFill>
                <a:effectLst/>
                <a:latin typeface="Arial" panose="020B0604020202020204" pitchFamily="34" charset="0"/>
                <a:ea typeface="SimSun" panose="02010600030101010101" pitchFamily="2" charset="-122"/>
                <a:cs typeface="Arial" panose="020B0604020202020204" pitchFamily="34" charset="0"/>
              </a:rPr>
            </a:br>
            <a:br>
              <a:rPr lang="en-GB" sz="2800" b="1" u="sng" dirty="0">
                <a:solidFill>
                  <a:srgbClr val="000000"/>
                </a:solidFill>
                <a:effectLst/>
                <a:latin typeface="Arial" panose="020B0604020202020204" pitchFamily="34" charset="0"/>
                <a:ea typeface="SimSun" panose="02010600030101010101" pitchFamily="2" charset="-122"/>
                <a:cs typeface="Arial" panose="020B0604020202020204" pitchFamily="34" charset="0"/>
              </a:rPr>
            </a:br>
            <a:br>
              <a:rPr lang="en-GB" sz="2800" b="1" u="sng" dirty="0">
                <a:solidFill>
                  <a:srgbClr val="000000"/>
                </a:solidFill>
                <a:effectLst/>
                <a:latin typeface="Arial" panose="020B0604020202020204" pitchFamily="34" charset="0"/>
                <a:ea typeface="SimSun" panose="02010600030101010101" pitchFamily="2" charset="-122"/>
                <a:cs typeface="Arial" panose="020B0604020202020204" pitchFamily="34" charset="0"/>
              </a:rPr>
            </a:br>
            <a:r>
              <a:rPr lang="en-GB" sz="2800" b="1" u="sng" dirty="0">
                <a:solidFill>
                  <a:srgbClr val="000000"/>
                </a:solidFill>
                <a:effectLst/>
                <a:latin typeface="Arial" panose="020B0604020202020204" pitchFamily="34" charset="0"/>
                <a:ea typeface="SimSun" panose="02010600030101010101" pitchFamily="2" charset="-122"/>
                <a:cs typeface="Arial" panose="020B0604020202020204" pitchFamily="34" charset="0"/>
              </a:rPr>
              <a:t>SWOT ANALYSIS OF IAS</a:t>
            </a:r>
            <a:br>
              <a:rPr lang="en-GB" sz="2800" dirty="0">
                <a:effectLst/>
                <a:latin typeface="Calibri" panose="020F0502020204030204" pitchFamily="34" charset="0"/>
                <a:ea typeface="Calibri" panose="020F0502020204030204" pitchFamily="34" charset="0"/>
                <a:cs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0AFFC269-CEDD-9036-C076-081C710D584C}"/>
              </a:ext>
            </a:extLst>
          </p:cNvPr>
          <p:cNvSpPr>
            <a:spLocks noGrp="1"/>
          </p:cNvSpPr>
          <p:nvPr>
            <p:ph idx="1"/>
          </p:nvPr>
        </p:nvSpPr>
        <p:spPr>
          <a:xfrm>
            <a:off x="992841" y="1575298"/>
            <a:ext cx="9982200" cy="4572000"/>
          </a:xfrm>
        </p:spPr>
        <p:txBody>
          <a:bodyPr>
            <a:normAutofit/>
          </a:bodyPr>
          <a:lstStyle/>
          <a:p>
            <a:r>
              <a:rPr lang="en-GB" sz="2000" dirty="0">
                <a:solidFill>
                  <a:srgbClr val="000000"/>
                </a:solidFill>
                <a:effectLst/>
                <a:latin typeface="Arial" panose="020B0604020202020204" pitchFamily="34" charset="0"/>
                <a:ea typeface="SimSun" panose="02010600030101010101" pitchFamily="2" charset="-122"/>
                <a:cs typeface="Arial" panose="020B0604020202020204" pitchFamily="34" charset="0"/>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b="1" dirty="0">
                <a:solidFill>
                  <a:srgbClr val="000000"/>
                </a:solidFill>
                <a:effectLst/>
                <a:latin typeface="Arial" panose="020B0604020202020204" pitchFamily="34" charset="0"/>
                <a:ea typeface="SimSun" panose="02010600030101010101" pitchFamily="2" charset="-122"/>
                <a:cs typeface="Arial" panose="020B0604020202020204" pitchFamily="34" charset="0"/>
              </a:rPr>
              <a:t>W: weakness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 Communication within the organisation can be poor.</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 Measuring performance output can be difficult.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3- At times the technological systems fail and do not give accurate statistics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4- Tasks are not always completed on-time and has a backlash on others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5- High turnover of staff in immigration business department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Date Placeholder 3">
            <a:extLst>
              <a:ext uri="{FF2B5EF4-FFF2-40B4-BE49-F238E27FC236}">
                <a16:creationId xmlns:a16="http://schemas.microsoft.com/office/drawing/2014/main" id="{A3F0062E-41CF-6508-81E5-878F1E4B4B72}"/>
              </a:ext>
            </a:extLst>
          </p:cNvPr>
          <p:cNvSpPr>
            <a:spLocks noGrp="1"/>
          </p:cNvSpPr>
          <p:nvPr>
            <p:ph type="dt" sz="half" idx="10"/>
          </p:nvPr>
        </p:nvSpPr>
        <p:spPr/>
        <p:txBody>
          <a:bodyPr/>
          <a:lstStyle/>
          <a:p>
            <a:fld id="{45A2EB74-D6DB-40B9-8AC8-BA8DD588C21F}" type="datetime1">
              <a:rPr lang="en-GB" noProof="0" smtClean="0"/>
              <a:pPr/>
              <a:t>29/04/2023</a:t>
            </a:fld>
            <a:endParaRPr lang="en-GB" noProof="0" dirty="0"/>
          </a:p>
        </p:txBody>
      </p:sp>
    </p:spTree>
    <p:extLst>
      <p:ext uri="{BB962C8B-B14F-4D97-AF65-F5344CB8AC3E}">
        <p14:creationId xmlns:p14="http://schemas.microsoft.com/office/powerpoint/2010/main" val="4229954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1C7C2-84F6-BC30-53B0-98B821945996}"/>
              </a:ext>
            </a:extLst>
          </p:cNvPr>
          <p:cNvSpPr>
            <a:spLocks noGrp="1"/>
          </p:cNvSpPr>
          <p:nvPr>
            <p:ph type="title"/>
          </p:nvPr>
        </p:nvSpPr>
        <p:spPr/>
        <p:txBody>
          <a:bodyPr/>
          <a:lstStyle/>
          <a:p>
            <a:r>
              <a:rPr lang="en-GB" sz="2800" b="1" u="sng" dirty="0">
                <a:solidFill>
                  <a:srgbClr val="000000"/>
                </a:solidFill>
                <a:effectLst/>
                <a:latin typeface="Arial" panose="020B0604020202020204" pitchFamily="34" charset="0"/>
                <a:ea typeface="SimSun" panose="02010600030101010101" pitchFamily="2" charset="-122"/>
                <a:cs typeface="Arial" panose="020B0604020202020204" pitchFamily="34" charset="0"/>
              </a:rPr>
              <a:t>SWOT ANALYSIS OF IAS</a:t>
            </a:r>
            <a:br>
              <a:rPr lang="en-GB" sz="2800" dirty="0">
                <a:effectLst/>
                <a:latin typeface="Calibri" panose="020F0502020204030204" pitchFamily="34" charset="0"/>
                <a:ea typeface="Calibri" panose="020F0502020204030204" pitchFamily="34" charset="0"/>
                <a:cs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D8C27263-48FA-37BD-018E-6CF685794077}"/>
              </a:ext>
            </a:extLst>
          </p:cNvPr>
          <p:cNvSpPr>
            <a:spLocks noGrp="1"/>
          </p:cNvSpPr>
          <p:nvPr>
            <p:ph idx="1"/>
          </p:nvPr>
        </p:nvSpPr>
        <p:spPr/>
        <p:txBody>
          <a:bodyPr>
            <a:normAutofit fontScale="85000" lnSpcReduction="20000"/>
          </a:bodyPr>
          <a:lstStyle/>
          <a:p>
            <a:r>
              <a:rPr lang="en-GB" sz="2000" b="1" dirty="0">
                <a:solidFill>
                  <a:srgbClr val="000000"/>
                </a:solidFill>
                <a:effectLst/>
                <a:latin typeface="Arial" panose="020B0604020202020204" pitchFamily="34" charset="0"/>
                <a:ea typeface="SimSun" panose="02010600030101010101" pitchFamily="2" charset="-122"/>
                <a:cs typeface="Arial" panose="020B0604020202020204" pitchFamily="34" charset="0"/>
              </a:rPr>
              <a:t>: Opportunity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SimSun" panose="02010600030101010101" pitchFamily="2" charset="-122"/>
                <a:cs typeface="Arial" panose="020B0604020202020204" pitchFamily="34" charset="0"/>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 Market growth as development in immigration law continues, i.e., new types of visas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 Opportunities for growth in other countries where a large market of people are who want to immigrate to the UK</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3- Creating internships which can breed in-house lawyers who have developed through the company.</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SimSun" panose="02010600030101010101" pitchFamily="2" charset="-122"/>
                <a:cs typeface="Arial" panose="020B0604020202020204" pitchFamily="34" charset="0"/>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b="1" dirty="0">
                <a:solidFill>
                  <a:srgbClr val="000000"/>
                </a:solidFill>
                <a:effectLst/>
                <a:latin typeface="Arial" panose="020B0604020202020204" pitchFamily="34" charset="0"/>
                <a:ea typeface="SimSun" panose="02010600030101010101" pitchFamily="2" charset="-122"/>
                <a:cs typeface="Arial" panose="020B0604020202020204" pitchFamily="34" charset="0"/>
              </a:rPr>
              <a:t>T: Threats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 Large corporations with in-house immigration departments who can afford to pay thousands of pounds more in salaries.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 Hackers always trying to penetrate the company’s system.</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r>
              <a:rPr lang="en-GB"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3- Loss of income when not topping google, </a:t>
            </a:r>
            <a:r>
              <a:rPr lang="en-GB" sz="2000" dirty="0" err="1">
                <a:effectLst/>
                <a:latin typeface="Arial" panose="020B0604020202020204" pitchFamily="34" charset="0"/>
                <a:ea typeface="Calibri" panose="020F0502020204030204" pitchFamily="34" charset="0"/>
                <a:cs typeface="Arial" panose="020B0604020202020204" pitchFamily="34" charset="0"/>
              </a:rPr>
              <a:t>Idia</a:t>
            </a:r>
            <a:r>
              <a:rPr lang="en-GB" sz="2000" dirty="0">
                <a:effectLst/>
                <a:latin typeface="Arial" panose="020B0604020202020204" pitchFamily="34" charset="0"/>
                <a:ea typeface="Calibri" panose="020F0502020204030204" pitchFamily="34" charset="0"/>
                <a:cs typeface="Arial" panose="020B0604020202020204" pitchFamily="34" charset="0"/>
              </a:rPr>
              <a:t>, (2023).</a:t>
            </a:r>
            <a:endParaRPr lang="en-US" dirty="0"/>
          </a:p>
        </p:txBody>
      </p:sp>
    </p:spTree>
    <p:extLst>
      <p:ext uri="{BB962C8B-B14F-4D97-AF65-F5344CB8AC3E}">
        <p14:creationId xmlns:p14="http://schemas.microsoft.com/office/powerpoint/2010/main" val="2087135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B8606-8180-7D45-336C-F6B0DE02ADFA}"/>
              </a:ext>
            </a:extLst>
          </p:cNvPr>
          <p:cNvSpPr>
            <a:spLocks noGrp="1"/>
          </p:cNvSpPr>
          <p:nvPr>
            <p:ph type="title"/>
          </p:nvPr>
        </p:nvSpPr>
        <p:spPr/>
        <p:txBody>
          <a:bodyPr/>
          <a:lstStyle/>
          <a:p>
            <a:r>
              <a:rPr lang="en-GB" sz="2400" b="1" kern="0" dirty="0">
                <a:solidFill>
                  <a:srgbClr val="2E74B5"/>
                </a:solidFill>
                <a:effectLst/>
                <a:latin typeface="Arial" panose="020B0604020202020204" pitchFamily="34" charset="0"/>
                <a:ea typeface="SimSun" panose="02010600030101010101" pitchFamily="2" charset="-122"/>
                <a:cs typeface="Times New Roman" panose="02020603050405020304" pitchFamily="18" charset="0"/>
              </a:rPr>
              <a:t>                 Recommendations</a:t>
            </a:r>
            <a:br>
              <a:rPr lang="en-GB" sz="1800" b="1" kern="0" dirty="0">
                <a:solidFill>
                  <a:srgbClr val="2E74B5"/>
                </a:solidFill>
                <a:effectLst/>
                <a:latin typeface="Calibri Light" panose="020F0302020204030204" pitchFamily="34" charset="0"/>
                <a:ea typeface="SimSun" panose="02010600030101010101" pitchFamily="2" charset="-122"/>
                <a:cs typeface="Times New Roman" panose="02020603050405020304" pitchFamily="18" charset="0"/>
              </a:rPr>
            </a:br>
            <a:endParaRPr lang="en-US" dirty="0"/>
          </a:p>
        </p:txBody>
      </p:sp>
      <p:pic>
        <p:nvPicPr>
          <p:cNvPr id="6" name="Picture 6">
            <a:extLst>
              <a:ext uri="{FF2B5EF4-FFF2-40B4-BE49-F238E27FC236}">
                <a16:creationId xmlns:a16="http://schemas.microsoft.com/office/drawing/2014/main" id="{782E562E-5CF1-7DCF-0A3E-96F3350C4D3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04900" y="2406316"/>
            <a:ext cx="4914900" cy="3186140"/>
          </a:xfrm>
        </p:spPr>
      </p:pic>
      <p:sp>
        <p:nvSpPr>
          <p:cNvPr id="5" name="Content Placeholder 4">
            <a:extLst>
              <a:ext uri="{FF2B5EF4-FFF2-40B4-BE49-F238E27FC236}">
                <a16:creationId xmlns:a16="http://schemas.microsoft.com/office/drawing/2014/main" id="{53E44CA6-B5AE-15CF-C9B5-A0BD73F57C95}"/>
              </a:ext>
            </a:extLst>
          </p:cNvPr>
          <p:cNvSpPr>
            <a:spLocks noGrp="1"/>
          </p:cNvSpPr>
          <p:nvPr>
            <p:ph sz="half" idx="2"/>
          </p:nvPr>
        </p:nvSpPr>
        <p:spPr/>
        <p:txBody>
          <a:bodyPr/>
          <a:lstStyle/>
          <a:p>
            <a:r>
              <a:rPr lang="en-GB" sz="1800" dirty="0">
                <a:solidFill>
                  <a:srgbClr val="000000"/>
                </a:solidFill>
                <a:effectLst/>
                <a:latin typeface="Arial" panose="020B0604020202020204" pitchFamily="34" charset="0"/>
                <a:ea typeface="SimSun" panose="02010600030101010101" pitchFamily="2" charset="-122"/>
                <a:cs typeface="Arial" panose="020B0604020202020204" pitchFamily="34" charset="0"/>
              </a:rPr>
              <a:t>The leadership model that this report recommends for IAS is the John Adair (1973) model of what leaders do.  </a:t>
            </a:r>
            <a:endParaRPr lang="en-US" dirty="0"/>
          </a:p>
        </p:txBody>
      </p:sp>
      <p:sp>
        <p:nvSpPr>
          <p:cNvPr id="4" name="Date Placeholder 3">
            <a:extLst>
              <a:ext uri="{FF2B5EF4-FFF2-40B4-BE49-F238E27FC236}">
                <a16:creationId xmlns:a16="http://schemas.microsoft.com/office/drawing/2014/main" id="{9CFDACC0-3935-2532-E498-C579AF930DA0}"/>
              </a:ext>
            </a:extLst>
          </p:cNvPr>
          <p:cNvSpPr>
            <a:spLocks noGrp="1"/>
          </p:cNvSpPr>
          <p:nvPr>
            <p:ph type="dt" sz="half" idx="10"/>
          </p:nvPr>
        </p:nvSpPr>
        <p:spPr/>
        <p:txBody>
          <a:bodyPr/>
          <a:lstStyle/>
          <a:p>
            <a:fld id="{45A2EB74-D6DB-40B9-8AC8-BA8DD588C21F}" type="datetime1">
              <a:rPr lang="en-GB" noProof="0" smtClean="0"/>
              <a:pPr/>
              <a:t>29/04/2023</a:t>
            </a:fld>
            <a:endParaRPr lang="en-GB" noProof="0" dirty="0"/>
          </a:p>
        </p:txBody>
      </p:sp>
    </p:spTree>
    <p:extLst>
      <p:ext uri="{BB962C8B-B14F-4D97-AF65-F5344CB8AC3E}">
        <p14:creationId xmlns:p14="http://schemas.microsoft.com/office/powerpoint/2010/main" val="1215657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9AA57-0A0C-7FD6-D336-8896C17644BD}"/>
              </a:ext>
            </a:extLst>
          </p:cNvPr>
          <p:cNvSpPr>
            <a:spLocks noGrp="1"/>
          </p:cNvSpPr>
          <p:nvPr>
            <p:ph type="title"/>
          </p:nvPr>
        </p:nvSpPr>
        <p:spPr/>
        <p:txBody>
          <a:bodyPr/>
          <a:lstStyle/>
          <a:p>
            <a:r>
              <a:rPr lang="en-GB" dirty="0"/>
              <a:t>Conclusion </a:t>
            </a:r>
            <a:endParaRPr lang="en-US" dirty="0"/>
          </a:p>
        </p:txBody>
      </p:sp>
      <p:sp>
        <p:nvSpPr>
          <p:cNvPr id="3" name="Content Placeholder 2">
            <a:extLst>
              <a:ext uri="{FF2B5EF4-FFF2-40B4-BE49-F238E27FC236}">
                <a16:creationId xmlns:a16="http://schemas.microsoft.com/office/drawing/2014/main" id="{4B4306CC-9A28-201C-E474-F4B35A552C56}"/>
              </a:ext>
            </a:extLst>
          </p:cNvPr>
          <p:cNvSpPr>
            <a:spLocks noGrp="1"/>
          </p:cNvSpPr>
          <p:nvPr>
            <p:ph sz="half" idx="1"/>
          </p:nvPr>
        </p:nvSpPr>
        <p:spPr/>
        <p:txBody>
          <a:bodyPr/>
          <a:lstStyle/>
          <a:p>
            <a:r>
              <a:rPr lang="en-GB" sz="1800" dirty="0">
                <a:solidFill>
                  <a:srgbClr val="000000"/>
                </a:solidFill>
                <a:effectLst/>
                <a:latin typeface="Arial" panose="020B0604020202020204" pitchFamily="34" charset="0"/>
                <a:ea typeface="Times New Roman" panose="02020603050405020304" pitchFamily="18" charset="0"/>
              </a:rPr>
              <a:t>Coaching leadership style. And authentic leadership leadership styles </a:t>
            </a:r>
          </a:p>
          <a:p>
            <a:endParaRPr lang="en-GB" sz="1800" dirty="0">
              <a:solidFill>
                <a:srgbClr val="000000"/>
              </a:solidFill>
              <a:latin typeface="Arial" panose="020B0604020202020204" pitchFamily="34" charset="0"/>
            </a:endParaRPr>
          </a:p>
          <a:p>
            <a:r>
              <a:rPr lang="en-GB" sz="1800" dirty="0">
                <a:solidFill>
                  <a:srgbClr val="000000"/>
                </a:solidFill>
                <a:effectLst/>
                <a:latin typeface="Arial" panose="020B0604020202020204" pitchFamily="34" charset="0"/>
                <a:ea typeface="SimSun" panose="02010600030101010101" pitchFamily="2" charset="-122"/>
              </a:rPr>
              <a:t>coaching leadership style is the best because coaching is a personal approach to helping people develop their skills and knowledge and improving their performance, Armstrong (2012). </a:t>
            </a:r>
            <a:endParaRPr lang="en-GB" sz="1800" dirty="0">
              <a:solidFill>
                <a:srgbClr val="000000"/>
              </a:solidFill>
              <a:latin typeface="Arial" panose="020B0604020202020204" pitchFamily="34" charset="0"/>
            </a:endParaRPr>
          </a:p>
        </p:txBody>
      </p:sp>
      <p:pic>
        <p:nvPicPr>
          <p:cNvPr id="6" name="Picture 6">
            <a:extLst>
              <a:ext uri="{FF2B5EF4-FFF2-40B4-BE49-F238E27FC236}">
                <a16:creationId xmlns:a16="http://schemas.microsoft.com/office/drawing/2014/main" id="{5DAD2867-6DE8-A883-4F7C-7E5B1220B34A}"/>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2539722"/>
            <a:ext cx="4914900" cy="2692955"/>
          </a:xfrm>
        </p:spPr>
      </p:pic>
      <p:sp>
        <p:nvSpPr>
          <p:cNvPr id="5" name="Date Placeholder 4">
            <a:extLst>
              <a:ext uri="{FF2B5EF4-FFF2-40B4-BE49-F238E27FC236}">
                <a16:creationId xmlns:a16="http://schemas.microsoft.com/office/drawing/2014/main" id="{BD2A5A25-872C-CD39-94A3-D2DFB13DD0D1}"/>
              </a:ext>
            </a:extLst>
          </p:cNvPr>
          <p:cNvSpPr>
            <a:spLocks noGrp="1"/>
          </p:cNvSpPr>
          <p:nvPr>
            <p:ph type="dt" sz="half" idx="10"/>
          </p:nvPr>
        </p:nvSpPr>
        <p:spPr/>
        <p:txBody>
          <a:bodyPr/>
          <a:lstStyle/>
          <a:p>
            <a:fld id="{70E5344F-59C3-4858-8571-433797DFCF9E}" type="datetime1">
              <a:rPr lang="en-GB" noProof="0" smtClean="0"/>
              <a:pPr/>
              <a:t>29/04/2023</a:t>
            </a:fld>
            <a:endParaRPr lang="en-GB" noProof="0" dirty="0"/>
          </a:p>
        </p:txBody>
      </p:sp>
    </p:spTree>
    <p:extLst>
      <p:ext uri="{BB962C8B-B14F-4D97-AF65-F5344CB8AC3E}">
        <p14:creationId xmlns:p14="http://schemas.microsoft.com/office/powerpoint/2010/main" val="2790113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0855E-BD2A-8C00-C160-59DDC61FB75E}"/>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D44DCF27-79DE-3DDB-BD3B-B47444F2CCA5}"/>
              </a:ext>
            </a:extLst>
          </p:cNvPr>
          <p:cNvSpPr>
            <a:spLocks noGrp="1"/>
          </p:cNvSpPr>
          <p:nvPr>
            <p:ph idx="1"/>
          </p:nvPr>
        </p:nvSpPr>
        <p:spPr/>
        <p:txBody>
          <a:bodyPr/>
          <a:lstStyle/>
          <a:p>
            <a:r>
              <a:rPr lang="en-GB" sz="1800" dirty="0">
                <a:solidFill>
                  <a:srgbClr val="000000"/>
                </a:solidFill>
                <a:latin typeface="Arial" panose="020B0604020202020204" pitchFamily="34" charset="0"/>
                <a:ea typeface="SimSun" panose="02010600030101010101" pitchFamily="2" charset="-122"/>
                <a:cs typeface="Arial" panose="020B0604020202020204" pitchFamily="34" charset="0"/>
              </a:rPr>
              <a:t>For</a:t>
            </a:r>
            <a:r>
              <a:rPr lang="en-GB" sz="1800" dirty="0">
                <a:solidFill>
                  <a:srgbClr val="000000"/>
                </a:solidFill>
                <a:effectLst/>
                <a:latin typeface="Arial" panose="020B0604020202020204" pitchFamily="34" charset="0"/>
                <a:ea typeface="SimSun" panose="02010600030101010101" pitchFamily="2" charset="-122"/>
                <a:cs typeface="Arial" panose="020B0604020202020204" pitchFamily="34" charset="0"/>
              </a:rPr>
              <a:t> IAS to succeed the organisation needs a type of leader who is an authentic leader.  The concept of an authentic leader was defined by George (2003), and he said an authentic leader genuinely desires to serve others through their leadership and he continued by saying that they are more interested in empowering the people they lead to make the difference than they are in power, money and prestige for themselves</a:t>
            </a:r>
            <a:r>
              <a:rPr lang="en-GB" sz="1800">
                <a:solidFill>
                  <a:srgbClr val="000000"/>
                </a:solidFill>
                <a:effectLst/>
                <a:latin typeface="Arial" panose="020B0604020202020204" pitchFamily="34" charset="0"/>
                <a:ea typeface="SimSun" panose="02010600030101010101" pitchFamily="2" charset="-122"/>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14556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Academic Literature 16x9">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_12786043_TF03431380" id="{07BF4009-79A5-4904-9F0A-8BB88901F77F}" vid="{E001E2E9-9C41-4174-AA22-D51AC64C486F}"/>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PDescription xmlns="4873beb7-5857-4685-be1f-d57550cc96cc" xsi:nil="true"/>
    <AssetExpire xmlns="4873beb7-5857-4685-be1f-d57550cc96cc">2029-01-01T08:00:00+00:00</AssetExpire>
    <CampaignTagsTaxHTField0 xmlns="4873beb7-5857-4685-be1f-d57550cc96cc">
      <Terms xmlns="http://schemas.microsoft.com/office/infopath/2007/PartnerControls"/>
    </CampaignTagsTaxHTField0>
    <IntlLangReviewDate xmlns="4873beb7-5857-4685-be1f-d57550cc96cc" xsi:nil="true"/>
    <TPFriendlyName xmlns="4873beb7-5857-4685-be1f-d57550cc96cc" xsi:nil="true"/>
    <IntlLangReview xmlns="4873beb7-5857-4685-be1f-d57550cc96cc">false</IntlLangReview>
    <LocLastLocAttemptVersionLookup xmlns="4873beb7-5857-4685-be1f-d57550cc96cc">855024</LocLastLocAttemptVersionLookup>
    <PolicheckWords xmlns="4873beb7-5857-4685-be1f-d57550cc96cc" xsi:nil="true"/>
    <SubmitterId xmlns="4873beb7-5857-4685-be1f-d57550cc96cc" xsi:nil="true"/>
    <AcquiredFrom xmlns="4873beb7-5857-4685-be1f-d57550cc96cc">Internal MS</AcquiredFrom>
    <EditorialStatus xmlns="4873beb7-5857-4685-be1f-d57550cc96cc">Complete</EditorialStatus>
    <Markets xmlns="4873beb7-5857-4685-be1f-d57550cc96cc"/>
    <OriginAsset xmlns="4873beb7-5857-4685-be1f-d57550cc96cc" xsi:nil="true"/>
    <AssetStart xmlns="4873beb7-5857-4685-be1f-d57550cc96cc">2012-08-31T08:50:00+00:00</AssetStart>
    <FriendlyTitle xmlns="4873beb7-5857-4685-be1f-d57550cc96cc" xsi:nil="true"/>
    <MarketSpecific xmlns="4873beb7-5857-4685-be1f-d57550cc96cc">false</MarketSpecific>
    <TPNamespace xmlns="4873beb7-5857-4685-be1f-d57550cc96cc" xsi:nil="true"/>
    <PublishStatusLookup xmlns="4873beb7-5857-4685-be1f-d57550cc96cc">
      <Value>1616423</Value>
    </PublishStatusLookup>
    <APAuthor xmlns="4873beb7-5857-4685-be1f-d57550cc96cc">
      <UserInfo>
        <DisplayName>REDMOND\kristaa</DisplayName>
        <AccountId>136</AccountId>
        <AccountType/>
      </UserInfo>
    </APAuthor>
    <TPCommandLine xmlns="4873beb7-5857-4685-be1f-d57550cc96cc" xsi:nil="true"/>
    <IntlLangReviewer xmlns="4873beb7-5857-4685-be1f-d57550cc96cc" xsi:nil="true"/>
    <OpenTemplate xmlns="4873beb7-5857-4685-be1f-d57550cc96cc">true</OpenTemplate>
    <CSXSubmissionDate xmlns="4873beb7-5857-4685-be1f-d57550cc96cc" xsi:nil="true"/>
    <TaxCatchAll xmlns="4873beb7-5857-4685-be1f-d57550cc96cc"/>
    <Manager xmlns="4873beb7-5857-4685-be1f-d57550cc96cc" xsi:nil="true"/>
    <NumericId xmlns="4873beb7-5857-4685-be1f-d57550cc96cc" xsi:nil="true"/>
    <ParentAssetId xmlns="4873beb7-5857-4685-be1f-d57550cc96cc" xsi:nil="true"/>
    <OriginalSourceMarket xmlns="4873beb7-5857-4685-be1f-d57550cc96cc" xsi:nil="true"/>
    <ApprovalStatus xmlns="4873beb7-5857-4685-be1f-d57550cc96cc">InProgress</ApprovalStatus>
    <TPComponent xmlns="4873beb7-5857-4685-be1f-d57550cc96cc" xsi:nil="true"/>
    <EditorialTags xmlns="4873beb7-5857-4685-be1f-d57550cc96cc" xsi:nil="true"/>
    <TPExecutable xmlns="4873beb7-5857-4685-be1f-d57550cc96cc" xsi:nil="true"/>
    <TPLaunchHelpLink xmlns="4873beb7-5857-4685-be1f-d57550cc96cc" xsi:nil="true"/>
    <LocComments xmlns="4873beb7-5857-4685-be1f-d57550cc96cc" xsi:nil="true"/>
    <LocRecommendedHandoff xmlns="4873beb7-5857-4685-be1f-d57550cc96cc" xsi:nil="true"/>
    <SourceTitle xmlns="4873beb7-5857-4685-be1f-d57550cc96cc" xsi:nil="true"/>
    <CSXUpdate xmlns="4873beb7-5857-4685-be1f-d57550cc96cc">false</CSXUpdate>
    <IntlLocPriority xmlns="4873beb7-5857-4685-be1f-d57550cc96cc" xsi:nil="true"/>
    <UAProjectedTotalWords xmlns="4873beb7-5857-4685-be1f-d57550cc96cc" xsi:nil="true"/>
    <AssetType xmlns="4873beb7-5857-4685-be1f-d57550cc96cc">TP</AssetType>
    <MachineTranslated xmlns="4873beb7-5857-4685-be1f-d57550cc96cc">false</MachineTranslated>
    <OutputCachingOn xmlns="4873beb7-5857-4685-be1f-d57550cc96cc">false</OutputCachingOn>
    <TemplateStatus xmlns="4873beb7-5857-4685-be1f-d57550cc96cc">Complete</TemplateStatus>
    <IsSearchable xmlns="4873beb7-5857-4685-be1f-d57550cc96cc">true</IsSearchable>
    <ContentItem xmlns="4873beb7-5857-4685-be1f-d57550cc96cc" xsi:nil="true"/>
    <HandoffToMSDN xmlns="4873beb7-5857-4685-be1f-d57550cc96cc" xsi:nil="true"/>
    <ShowIn xmlns="4873beb7-5857-4685-be1f-d57550cc96cc">Show everywhere</ShowIn>
    <ThumbnailAssetId xmlns="4873beb7-5857-4685-be1f-d57550cc96cc" xsi:nil="true"/>
    <UALocComments xmlns="4873beb7-5857-4685-be1f-d57550cc96cc" xsi:nil="true"/>
    <UALocRecommendation xmlns="4873beb7-5857-4685-be1f-d57550cc96cc">Localize</UALocRecommendation>
    <LastModifiedDateTime xmlns="4873beb7-5857-4685-be1f-d57550cc96cc" xsi:nil="true"/>
    <LegacyData xmlns="4873beb7-5857-4685-be1f-d57550cc96cc" xsi:nil="true"/>
    <LocManualTestRequired xmlns="4873beb7-5857-4685-be1f-d57550cc96cc">false</LocManualTestRequired>
    <LocMarketGroupTiers2 xmlns="4873beb7-5857-4685-be1f-d57550cc96cc" xsi:nil="true"/>
    <ClipArtFilename xmlns="4873beb7-5857-4685-be1f-d57550cc96cc" xsi:nil="true"/>
    <TPApplication xmlns="4873beb7-5857-4685-be1f-d57550cc96cc" xsi:nil="true"/>
    <CSXHash xmlns="4873beb7-5857-4685-be1f-d57550cc96cc" xsi:nil="true"/>
    <DirectSourceMarket xmlns="4873beb7-5857-4685-be1f-d57550cc96cc" xsi:nil="true"/>
    <PrimaryImageGen xmlns="4873beb7-5857-4685-be1f-d57550cc96cc">true</PrimaryImageGen>
    <PlannedPubDate xmlns="4873beb7-5857-4685-be1f-d57550cc96cc" xsi:nil="true"/>
    <CSXSubmissionMarket xmlns="4873beb7-5857-4685-be1f-d57550cc96cc" xsi:nil="true"/>
    <Downloads xmlns="4873beb7-5857-4685-be1f-d57550cc96cc">0</Downloads>
    <ArtSampleDocs xmlns="4873beb7-5857-4685-be1f-d57550cc96cc" xsi:nil="true"/>
    <TrustLevel xmlns="4873beb7-5857-4685-be1f-d57550cc96cc">1 Microsoft Managed Content</TrustLevel>
    <BlockPublish xmlns="4873beb7-5857-4685-be1f-d57550cc96cc">false</BlockPublish>
    <TPLaunchHelpLinkType xmlns="4873beb7-5857-4685-be1f-d57550cc96cc">Template</TPLaunchHelpLinkType>
    <LocalizationTagsTaxHTField0 xmlns="4873beb7-5857-4685-be1f-d57550cc96cc">
      <Terms xmlns="http://schemas.microsoft.com/office/infopath/2007/PartnerControls"/>
    </LocalizationTagsTaxHTField0>
    <BusinessGroup xmlns="4873beb7-5857-4685-be1f-d57550cc96cc" xsi:nil="true"/>
    <Providers xmlns="4873beb7-5857-4685-be1f-d57550cc96cc" xsi:nil="true"/>
    <TemplateTemplateType xmlns="4873beb7-5857-4685-be1f-d57550cc96cc">PowerPoint Presentation Template</TemplateTemplateType>
    <TimesCloned xmlns="4873beb7-5857-4685-be1f-d57550cc96cc" xsi:nil="true"/>
    <TPAppVersion xmlns="4873beb7-5857-4685-be1f-d57550cc96cc" xsi:nil="true"/>
    <VoteCount xmlns="4873beb7-5857-4685-be1f-d57550cc96cc" xsi:nil="true"/>
    <AverageRating xmlns="4873beb7-5857-4685-be1f-d57550cc96cc" xsi:nil="true"/>
    <FeatureTagsTaxHTField0 xmlns="4873beb7-5857-4685-be1f-d57550cc96cc">
      <Terms xmlns="http://schemas.microsoft.com/office/infopath/2007/PartnerControls"/>
    </FeatureTagsTaxHTField0>
    <Provider xmlns="4873beb7-5857-4685-be1f-d57550cc96cc" xsi:nil="true"/>
    <UACurrentWords xmlns="4873beb7-5857-4685-be1f-d57550cc96cc" xsi:nil="true"/>
    <AssetId xmlns="4873beb7-5857-4685-be1f-d57550cc96cc">TP103431361</AssetId>
    <TPClientViewer xmlns="4873beb7-5857-4685-be1f-d57550cc96cc" xsi:nil="true"/>
    <DSATActionTaken xmlns="4873beb7-5857-4685-be1f-d57550cc96cc" xsi:nil="true"/>
    <APEditor xmlns="4873beb7-5857-4685-be1f-d57550cc96cc">
      <UserInfo>
        <DisplayName/>
        <AccountId xsi:nil="true"/>
        <AccountType/>
      </UserInfo>
    </APEditor>
    <TPInstallLocation xmlns="4873beb7-5857-4685-be1f-d57550cc96cc" xsi:nil="true"/>
    <OOCacheId xmlns="4873beb7-5857-4685-be1f-d57550cc96cc" xsi:nil="true"/>
    <IsDeleted xmlns="4873beb7-5857-4685-be1f-d57550cc96cc">false</IsDeleted>
    <PublishTargets xmlns="4873beb7-5857-4685-be1f-d57550cc96cc">OfficeOnlineVNext</PublishTargets>
    <ApprovalLog xmlns="4873beb7-5857-4685-be1f-d57550cc96cc" xsi:nil="true"/>
    <BugNumber xmlns="4873beb7-5857-4685-be1f-d57550cc96cc" xsi:nil="true"/>
    <CrawlForDependencies xmlns="4873beb7-5857-4685-be1f-d57550cc96cc">false</CrawlForDependencies>
    <InternalTagsTaxHTField0 xmlns="4873beb7-5857-4685-be1f-d57550cc96cc">
      <Terms xmlns="http://schemas.microsoft.com/office/infopath/2007/PartnerControls"/>
    </InternalTagsTaxHTField0>
    <LastHandOff xmlns="4873beb7-5857-4685-be1f-d57550cc96cc" xsi:nil="true"/>
    <Milestone xmlns="4873beb7-5857-4685-be1f-d57550cc96cc" xsi:nil="true"/>
    <OriginalRelease xmlns="4873beb7-5857-4685-be1f-d57550cc96cc">15</OriginalRelease>
    <RecommendationsModifier xmlns="4873beb7-5857-4685-be1f-d57550cc96cc" xsi:nil="true"/>
    <ScenarioTagsTaxHTField0 xmlns="4873beb7-5857-4685-be1f-d57550cc96cc">
      <Terms xmlns="http://schemas.microsoft.com/office/infopath/2007/PartnerControls"/>
    </ScenarioTagsTaxHTField0>
    <UANotes xmlns="4873beb7-5857-4685-be1f-d57550cc96c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8CDDBB83-77C1-4099-A0AA-289882E745E2}">
  <ds:schemaRefs>
    <ds:schemaRef ds:uri="http://schemas.microsoft.com/office/2006/metadata/properties"/>
    <ds:schemaRef ds:uri="http://www.w3.org/2000/xmlns/"/>
    <ds:schemaRef ds:uri="4873beb7-5857-4685-be1f-d57550cc96cc"/>
    <ds:schemaRef ds:uri="http://www.w3.org/2001/XMLSchema-instance"/>
    <ds:schemaRef ds:uri="http://schemas.microsoft.com/office/infopath/2007/PartnerControls"/>
  </ds:schemaRefs>
</ds:datastoreItem>
</file>

<file path=customXml/itemProps2.xml><?xml version="1.0" encoding="utf-8"?>
<ds:datastoreItem xmlns:ds="http://schemas.openxmlformats.org/officeDocument/2006/customXml" ds:itemID="{28C8B9CA-0273-4370-889A-FC05DA5C2FA5}">
  <ds:schemaRefs>
    <ds:schemaRef ds:uri="http://schemas.microsoft.com/office/2006/metadata/contentType"/>
    <ds:schemaRef ds:uri="http://schemas.microsoft.com/office/2006/metadata/properties/metaAttributes"/>
    <ds:schemaRef ds:uri="http://www.w3.org/2000/xmlns/"/>
    <ds:schemaRef ds:uri="http://www.w3.org/2001/XMLSchema"/>
    <ds:schemaRef ds:uri="4873beb7-5857-4685-be1f-d57550cc96cc"/>
  </ds:schemaRefs>
</ds:datastoreItem>
</file>

<file path=customXml/itemProps3.xml><?xml version="1.0" encoding="utf-8"?>
<ds:datastoreItem xmlns:ds="http://schemas.openxmlformats.org/officeDocument/2006/customXml" ds:itemID="{561E720F-F05D-4536-9C34-0CFCED65D3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187</Words>
  <Application>Microsoft Office PowerPoint</Application>
  <PresentationFormat>Widescreen</PresentationFormat>
  <Paragraphs>59</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Academic Literature 16x9</vt:lpstr>
      <vt:lpstr>Recommending a leadership and development strategy that values people while optimising organisational success </vt:lpstr>
      <vt:lpstr>Have you ever been used?</vt:lpstr>
      <vt:lpstr>PowerPoint Presentation</vt:lpstr>
      <vt:lpstr>                  Introduction of the organisation  </vt:lpstr>
      <vt:lpstr>Organisation  Design and values of IAS</vt:lpstr>
      <vt:lpstr> Organisation  Design and values of IAS continues</vt:lpstr>
      <vt:lpstr>Organisation  Design and values of IAS continues</vt:lpstr>
      <vt:lpstr>SWOT ANALYSIS OF IAS </vt:lpstr>
      <vt:lpstr>    SWOT ANALYSIS OF IAS </vt:lpstr>
      <vt:lpstr>SWOT ANALYSIS OF IAS </vt:lpstr>
      <vt:lpstr>                 Recommendations </vt:lpstr>
      <vt:lpstr>Conclusion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Recommending a leadership and development strategy that values people while optimising organisational success </dc:title>
  <dc:creator>Godlove Nzimbi (1809086)</dc:creator>
  <cp:lastModifiedBy>Godlove Nzimbi (1809086)</cp:lastModifiedBy>
  <cp:revision>2</cp:revision>
  <dcterms:created xsi:type="dcterms:W3CDTF">2023-04-29T12:20:42Z</dcterms:created>
  <dcterms:modified xsi:type="dcterms:W3CDTF">2023-04-29T22:52:22Z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0x0101006EDDDB5EE6D98C44930B742096920B300400F5B6D36B3EF94B4E9A635CDF2A18F5B8</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