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97" r:id="rId5"/>
    <p:sldId id="294" r:id="rId6"/>
    <p:sldId id="295" r:id="rId7"/>
    <p:sldId id="292" r:id="rId8"/>
    <p:sldId id="296" r:id="rId9"/>
    <p:sldId id="293" r:id="rId10"/>
    <p:sldId id="262" r:id="rId11"/>
    <p:sldId id="263" r:id="rId12"/>
    <p:sldId id="278" r:id="rId13"/>
    <p:sldId id="291" r:id="rId14"/>
    <p:sldId id="277" r:id="rId15"/>
    <p:sldId id="288" r:id="rId16"/>
    <p:sldId id="276" r:id="rId17"/>
    <p:sldId id="275" r:id="rId18"/>
    <p:sldId id="261" r:id="rId19"/>
    <p:sldId id="265" r:id="rId20"/>
    <p:sldId id="274" r:id="rId21"/>
    <p:sldId id="279" r:id="rId22"/>
    <p:sldId id="273" r:id="rId23"/>
    <p:sldId id="280" r:id="rId24"/>
    <p:sldId id="266" r:id="rId25"/>
    <p:sldId id="289" r:id="rId26"/>
    <p:sldId id="272" r:id="rId27"/>
    <p:sldId id="271" r:id="rId28"/>
    <p:sldId id="286" r:id="rId29"/>
    <p:sldId id="270" r:id="rId30"/>
    <p:sldId id="259" r:id="rId31"/>
    <p:sldId id="260" r:id="rId32"/>
    <p:sldId id="281" r:id="rId33"/>
    <p:sldId id="268" r:id="rId34"/>
    <p:sldId id="264" r:id="rId35"/>
    <p:sldId id="284" r:id="rId36"/>
    <p:sldId id="282" r:id="rId37"/>
    <p:sldId id="285" r:id="rId38"/>
    <p:sldId id="283" r:id="rId39"/>
    <p:sldId id="26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p:scale>
          <a:sx n="80" d="100"/>
          <a:sy n="80" d="100"/>
        </p:scale>
        <p:origin x="528"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874619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2021621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3561224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BAF4EA-D66F-473C-85F4-90281F5EBD49}" type="datetimeFigureOut">
              <a:rPr lang="en-GB" smtClean="0"/>
              <a:t>16/06/2017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3059381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BAF4EA-D66F-473C-85F4-90281F5EBD49}" type="datetimeFigureOut">
              <a:rPr lang="en-GB" smtClean="0"/>
              <a:t>16/06/2017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2321136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1673417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2776132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701834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AF4EA-D66F-473C-85F4-90281F5EBD49}" type="datetimeFigureOut">
              <a:rPr lang="en-GB" smtClean="0"/>
              <a:t>16/06/2017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2934119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AF4EA-D66F-473C-85F4-90281F5EBD49}" type="datetimeFigureOut">
              <a:rPr lang="en-GB" smtClean="0"/>
              <a:t>16/06/2017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1735946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1298453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061820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3662341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2192064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23825560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1025298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BAF4EA-D66F-473C-85F4-90281F5EBD49}" type="datetimeFigureOut">
              <a:rPr lang="en-GB" smtClean="0"/>
              <a:t>16/06/2017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BF3FC-02F5-441F-89A4-6565010389DC}" type="slidenum">
              <a:rPr lang="en-GB" smtClean="0"/>
              <a:t>‹#›</a:t>
            </a:fld>
            <a:endParaRPr lang="en-GB"/>
          </a:p>
        </p:txBody>
      </p:sp>
    </p:spTree>
    <p:extLst>
      <p:ext uri="{BB962C8B-B14F-4D97-AF65-F5344CB8AC3E}">
        <p14:creationId xmlns:p14="http://schemas.microsoft.com/office/powerpoint/2010/main" val="1565063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DBAF4EA-D66F-473C-85F4-90281F5EBD49}" type="datetimeFigureOut">
              <a:rPr lang="en-GB" smtClean="0"/>
              <a:t>16/06/2017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57BF3FC-02F5-441F-89A4-6565010389DC}" type="slidenum">
              <a:rPr lang="en-GB" smtClean="0"/>
              <a:t>‹#›</a:t>
            </a:fld>
            <a:endParaRPr lang="en-GB"/>
          </a:p>
        </p:txBody>
      </p:sp>
    </p:spTree>
    <p:extLst>
      <p:ext uri="{BB962C8B-B14F-4D97-AF65-F5344CB8AC3E}">
        <p14:creationId xmlns:p14="http://schemas.microsoft.com/office/powerpoint/2010/main" val="25449369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6.xml"/><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www.perseus.tufts.edu/hopper/text?doc=Perseus%3Atext%3A1999.01.0166%3Abook%3D7%3Apage%3D806#note1" TargetMode="External"/><Relationship Id="rId2" Type="http://schemas.openxmlformats.org/officeDocument/2006/relationships/image" Target="../media/image43.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Visual Amazons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9154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earliest Amazons - Homer</a:t>
            </a:r>
            <a:endParaRPr lang="en-GB" dirty="0"/>
          </a:p>
        </p:txBody>
      </p:sp>
      <p:sp>
        <p:nvSpPr>
          <p:cNvPr id="3" name="Content Placeholder 2"/>
          <p:cNvSpPr>
            <a:spLocks noGrp="1"/>
          </p:cNvSpPr>
          <p:nvPr>
            <p:ph idx="1"/>
          </p:nvPr>
        </p:nvSpPr>
        <p:spPr/>
        <p:txBody>
          <a:bodyPr/>
          <a:lstStyle/>
          <a:p>
            <a:r>
              <a:rPr lang="en-GB" dirty="0"/>
              <a:t>And he was husband's brother to shameless me, as sure as ever such a one there was. So </a:t>
            </a:r>
            <a:r>
              <a:rPr lang="en-GB" dirty="0" err="1"/>
              <a:t>spake</a:t>
            </a:r>
            <a:r>
              <a:rPr lang="en-GB" dirty="0"/>
              <a:t> she, and the old man was seized with wonder, and said: Ah, happy son of Atreus, child of fortune, blest of heaven; now see I that youths of the Achaeans full many are made subject unto thee. Ere now have I journeyed to the land of Phrygia, rich in vines, [185] and there I saw in multitudes the Phrygian warriors, masters of glancing steeds, even the people of </a:t>
            </a:r>
            <a:r>
              <a:rPr lang="en-GB" dirty="0" err="1"/>
              <a:t>Otreus</a:t>
            </a:r>
            <a:r>
              <a:rPr lang="en-GB" dirty="0"/>
              <a:t> and godlike </a:t>
            </a:r>
            <a:r>
              <a:rPr lang="en-GB" dirty="0" err="1"/>
              <a:t>Mygdon</a:t>
            </a:r>
            <a:r>
              <a:rPr lang="en-GB" dirty="0"/>
              <a:t>, that were then encamped along the banks of </a:t>
            </a:r>
            <a:r>
              <a:rPr lang="en-GB" dirty="0" err="1"/>
              <a:t>Sangarius</a:t>
            </a:r>
            <a:r>
              <a:rPr lang="en-GB" dirty="0"/>
              <a:t>. </a:t>
            </a:r>
            <a:r>
              <a:rPr lang="en-GB" b="1" u="sng" dirty="0"/>
              <a:t>For I, too, being their ally, was numbered among them on the day when the Amazons came, the peers of men</a:t>
            </a:r>
            <a:r>
              <a:rPr lang="en-GB" dirty="0"/>
              <a:t>. [190] Howbeit not even they were as many as are the bright-eyed Achaeans. Homer, </a:t>
            </a:r>
            <a:r>
              <a:rPr lang="en-GB" i="1" dirty="0"/>
              <a:t>Iliad </a:t>
            </a:r>
            <a:r>
              <a:rPr lang="en-GB" dirty="0"/>
              <a:t>3.180-190 (transl. Murray 1924)</a:t>
            </a:r>
          </a:p>
          <a:p>
            <a:endParaRPr lang="en-GB" dirty="0"/>
          </a:p>
        </p:txBody>
      </p:sp>
    </p:spTree>
    <p:extLst>
      <p:ext uri="{BB962C8B-B14F-4D97-AF65-F5344CB8AC3E}">
        <p14:creationId xmlns:p14="http://schemas.microsoft.com/office/powerpoint/2010/main" val="20031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Amazons and Heroes</a:t>
            </a:r>
            <a:endParaRPr lang="en-GB" dirty="0"/>
          </a:p>
        </p:txBody>
      </p:sp>
      <p:sp>
        <p:nvSpPr>
          <p:cNvPr id="3" name="Content Placeholder 2"/>
          <p:cNvSpPr>
            <a:spLocks noGrp="1"/>
          </p:cNvSpPr>
          <p:nvPr>
            <p:ph idx="1"/>
          </p:nvPr>
        </p:nvSpPr>
        <p:spPr>
          <a:xfrm>
            <a:off x="1103312" y="1293542"/>
            <a:ext cx="10449351" cy="5386038"/>
          </a:xfrm>
        </p:spPr>
        <p:txBody>
          <a:bodyPr>
            <a:normAutofit fontScale="92500" lnSpcReduction="20000"/>
          </a:bodyPr>
          <a:lstStyle/>
          <a:p>
            <a:r>
              <a:rPr lang="en-GB" dirty="0"/>
              <a:t>So she made a tale of lies, and </a:t>
            </a:r>
            <a:r>
              <a:rPr lang="en-GB" dirty="0" err="1"/>
              <a:t>spake</a:t>
            </a:r>
            <a:r>
              <a:rPr lang="en-GB" dirty="0"/>
              <a:t> to king </a:t>
            </a:r>
            <a:r>
              <a:rPr lang="en-GB" dirty="0" err="1"/>
              <a:t>Proetus:Either</a:t>
            </a:r>
            <a:r>
              <a:rPr lang="en-GB" dirty="0"/>
              <a:t> die thyself, </a:t>
            </a:r>
            <a:r>
              <a:rPr lang="en-GB" dirty="0" err="1"/>
              <a:t>Proetus</a:t>
            </a:r>
            <a:r>
              <a:rPr lang="en-GB" dirty="0"/>
              <a:t>, or slay </a:t>
            </a:r>
            <a:r>
              <a:rPr lang="en-GB" b="1" dirty="0" err="1"/>
              <a:t>Bellerophon</a:t>
            </a:r>
            <a:r>
              <a:rPr lang="en-GB" dirty="0"/>
              <a:t>, [165] seeing he was minded to lie with me in love against my will. So she </a:t>
            </a:r>
            <a:r>
              <a:rPr lang="en-GB" dirty="0" err="1"/>
              <a:t>spake</a:t>
            </a:r>
            <a:r>
              <a:rPr lang="en-GB" dirty="0"/>
              <a:t>, and wrath gat hold upon the king to hear that word. To slay him he </a:t>
            </a:r>
            <a:r>
              <a:rPr lang="en-GB" dirty="0" err="1"/>
              <a:t>forbare</a:t>
            </a:r>
            <a:r>
              <a:rPr lang="en-GB" dirty="0"/>
              <a:t>, for his soul had awe of that; but he sent him to Lycia, and gave him baneful tokens, graving in a folded tablet many signs and deadly, [170] and bade him show these to his own wife's father, that he might be slain. So he went his way to Lycia under the blameless escort of the gods. And when he was come to Lycia and the stream of Xanthus, then with a ready heart did the </a:t>
            </a:r>
            <a:r>
              <a:rPr lang="en-GB" dirty="0" err="1"/>
              <a:t>ing</a:t>
            </a:r>
            <a:r>
              <a:rPr lang="en-GB" dirty="0"/>
              <a:t> of wide Lycia do him honour: for nine days' space he shewed him entertainment, and slew nine oxen. Howbeit when the tenth rosy-fingered Dawn appeared, [175] then at length he questioned him and asked to see whatever token he bare from his daughter's husband, </a:t>
            </a:r>
            <a:r>
              <a:rPr lang="en-GB" dirty="0" err="1"/>
              <a:t>Proetus</a:t>
            </a:r>
            <a:r>
              <a:rPr lang="en-GB" dirty="0"/>
              <a:t>. But when he had received from him the evil token of his daughter's husband, first he bade him slay the raging </a:t>
            </a:r>
            <a:r>
              <a:rPr lang="en-GB" b="1" dirty="0"/>
              <a:t>Chimaera</a:t>
            </a:r>
            <a:r>
              <a:rPr lang="en-GB" dirty="0"/>
              <a:t>. [180] She was of divine stock, not of men, in the fore part a lion, in the hinder a serpent, and in the midst a goat, breathing forth in terrible wise the might of blazing fire. And </a:t>
            </a:r>
            <a:r>
              <a:rPr lang="en-GB" dirty="0" err="1"/>
              <a:t>Bellerophon</a:t>
            </a:r>
            <a:r>
              <a:rPr lang="en-GB" dirty="0"/>
              <a:t> slew her, trusting in the signs of the gods. Next fought he with the glorious </a:t>
            </a:r>
            <a:r>
              <a:rPr lang="en-GB" b="1" dirty="0" err="1"/>
              <a:t>Solymi</a:t>
            </a:r>
            <a:r>
              <a:rPr lang="en-GB" dirty="0"/>
              <a:t>, [185] and this, said he was the </a:t>
            </a:r>
            <a:r>
              <a:rPr lang="en-GB" dirty="0" err="1"/>
              <a:t>mightest</a:t>
            </a:r>
            <a:r>
              <a:rPr lang="en-GB" dirty="0"/>
              <a:t> battle of warriors that ever he entered; and thirdly he slew the </a:t>
            </a:r>
            <a:r>
              <a:rPr lang="en-GB" b="1" u="sng" dirty="0"/>
              <a:t>Amazons</a:t>
            </a:r>
            <a:r>
              <a:rPr lang="en-GB" dirty="0"/>
              <a:t>, women the peers of men. And against him, as he journeyed back therefrom, the king wove another cunning wile; he chose out of wide </a:t>
            </a:r>
            <a:r>
              <a:rPr lang="en-GB" b="1" dirty="0"/>
              <a:t>Lycia the bravest men </a:t>
            </a:r>
            <a:r>
              <a:rPr lang="en-GB" dirty="0"/>
              <a:t>and set an ambush; but these returned not home in any wise, [190] for peerless </a:t>
            </a:r>
            <a:r>
              <a:rPr lang="en-GB" dirty="0" err="1"/>
              <a:t>Bellerophon</a:t>
            </a:r>
            <a:r>
              <a:rPr lang="en-GB" dirty="0"/>
              <a:t> slew them one and all. Homer </a:t>
            </a:r>
            <a:r>
              <a:rPr lang="en-GB" i="1" dirty="0"/>
              <a:t>Iliad 6.164-190 </a:t>
            </a:r>
            <a:r>
              <a:rPr lang="en-GB" dirty="0"/>
              <a:t>(transl. Murray 1924).</a:t>
            </a:r>
          </a:p>
          <a:p>
            <a:endParaRPr lang="en-GB" dirty="0"/>
          </a:p>
        </p:txBody>
      </p:sp>
    </p:spTree>
    <p:extLst>
      <p:ext uri="{BB962C8B-B14F-4D97-AF65-F5344CB8AC3E}">
        <p14:creationId xmlns:p14="http://schemas.microsoft.com/office/powerpoint/2010/main" val="1487785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7</a:t>
            </a:r>
            <a:r>
              <a:rPr lang="en-GB" baseline="30000" dirty="0" smtClean="0"/>
              <a:t>th</a:t>
            </a:r>
            <a:r>
              <a:rPr lang="en-GB" dirty="0" smtClean="0"/>
              <a:t> cent BCE, </a:t>
            </a:r>
            <a:r>
              <a:rPr lang="en-GB" dirty="0" err="1" smtClean="0"/>
              <a:t>Alabastron</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646111" y="1400601"/>
            <a:ext cx="6791919" cy="5442184"/>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8531" y="1549376"/>
            <a:ext cx="4048267" cy="3786526"/>
          </a:xfrm>
          <a:prstGeom prst="rect">
            <a:avLst/>
          </a:prstGeom>
        </p:spPr>
      </p:pic>
    </p:spTree>
    <p:extLst>
      <p:ext uri="{BB962C8B-B14F-4D97-AF65-F5344CB8AC3E}">
        <p14:creationId xmlns:p14="http://schemas.microsoft.com/office/powerpoint/2010/main" val="1470710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575-550BCE, Cup</a:t>
            </a:r>
            <a:endParaRPr lang="en-GB"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098" y="1569492"/>
            <a:ext cx="7401190" cy="4163169"/>
          </a:xfrm>
          <a:prstGeom prst="rect">
            <a:avLst/>
          </a:prstGeom>
        </p:spPr>
      </p:pic>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124331" y="1282195"/>
            <a:ext cx="3853006" cy="4450466"/>
          </a:xfrm>
          <a:prstGeom prst="rect">
            <a:avLst/>
          </a:prstGeom>
        </p:spPr>
      </p:pic>
      <p:sp>
        <p:nvSpPr>
          <p:cNvPr id="5" name="TextBox 4"/>
          <p:cNvSpPr txBox="1"/>
          <p:nvPr/>
        </p:nvSpPr>
        <p:spPr>
          <a:xfrm>
            <a:off x="4162567" y="6196084"/>
            <a:ext cx="3775393" cy="369332"/>
          </a:xfrm>
          <a:prstGeom prst="rect">
            <a:avLst/>
          </a:prstGeom>
          <a:noFill/>
        </p:spPr>
        <p:txBody>
          <a:bodyPr wrap="none" rtlCol="0">
            <a:spAutoFit/>
          </a:bodyPr>
          <a:lstStyle/>
          <a:p>
            <a:r>
              <a:rPr lang="en-GB" dirty="0" smtClean="0"/>
              <a:t>White for women; black for men</a:t>
            </a:r>
            <a:endParaRPr lang="en-GB" dirty="0"/>
          </a:p>
        </p:txBody>
      </p:sp>
    </p:spTree>
    <p:extLst>
      <p:ext uri="{BB962C8B-B14F-4D97-AF65-F5344CB8AC3E}">
        <p14:creationId xmlns:p14="http://schemas.microsoft.com/office/powerpoint/2010/main" val="2044787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575-550BCE, Amphora</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91068" y="1152982"/>
            <a:ext cx="8109221" cy="5705017"/>
          </a:xfrm>
          <a:prstGeom prst="rect">
            <a:avLst/>
          </a:prstGeom>
        </p:spPr>
      </p:pic>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300289" y="854691"/>
            <a:ext cx="3891711" cy="2925020"/>
          </a:xfrm>
          <a:prstGeom prst="rect">
            <a:avLst/>
          </a:prstGeom>
        </p:spPr>
      </p:pic>
      <p:sp>
        <p:nvSpPr>
          <p:cNvPr id="5" name="Rectangle 4"/>
          <p:cNvSpPr/>
          <p:nvPr/>
        </p:nvSpPr>
        <p:spPr>
          <a:xfrm>
            <a:off x="6332561" y="3152633"/>
            <a:ext cx="1460311" cy="2565779"/>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949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C550 BCE, Amphora</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268176"/>
            <a:ext cx="6155140" cy="555843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1675" y="452718"/>
            <a:ext cx="2600325" cy="2667000"/>
          </a:xfrm>
          <a:prstGeom prst="rect">
            <a:avLst/>
          </a:prstGeom>
        </p:spPr>
      </p:pic>
      <p:sp>
        <p:nvSpPr>
          <p:cNvPr id="7" name="TextBox 6"/>
          <p:cNvSpPr txBox="1"/>
          <p:nvPr/>
        </p:nvSpPr>
        <p:spPr>
          <a:xfrm>
            <a:off x="8352430" y="859809"/>
            <a:ext cx="1031051" cy="646331"/>
          </a:xfrm>
          <a:prstGeom prst="rect">
            <a:avLst/>
          </a:prstGeom>
          <a:noFill/>
        </p:spPr>
        <p:txBody>
          <a:bodyPr wrap="none" rtlCol="0">
            <a:spAutoFit/>
          </a:bodyPr>
          <a:lstStyle/>
          <a:p>
            <a:r>
              <a:rPr lang="en-GB" dirty="0" smtClean="0"/>
              <a:t>525-475</a:t>
            </a:r>
          </a:p>
          <a:p>
            <a:r>
              <a:rPr lang="en-GB" dirty="0" err="1" smtClean="0"/>
              <a:t>Peltast</a:t>
            </a:r>
            <a:endParaRPr lang="en-GB" dirty="0"/>
          </a:p>
        </p:txBody>
      </p:sp>
      <p:sp>
        <p:nvSpPr>
          <p:cNvPr id="8" name="Oval 7"/>
          <p:cNvSpPr/>
          <p:nvPr/>
        </p:nvSpPr>
        <p:spPr>
          <a:xfrm>
            <a:off x="2251881" y="2047164"/>
            <a:ext cx="2729552" cy="1856096"/>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1446663" y="4435522"/>
            <a:ext cx="2756847" cy="2391085"/>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424383" y="3521122"/>
            <a:ext cx="4367284" cy="646331"/>
          </a:xfrm>
          <a:prstGeom prst="rect">
            <a:avLst/>
          </a:prstGeom>
          <a:noFill/>
        </p:spPr>
        <p:txBody>
          <a:bodyPr wrap="square" rtlCol="0">
            <a:spAutoFit/>
          </a:bodyPr>
          <a:lstStyle/>
          <a:p>
            <a:r>
              <a:rPr lang="en-GB" dirty="0" smtClean="0"/>
              <a:t>1</a:t>
            </a:r>
            <a:r>
              <a:rPr lang="en-GB" baseline="30000" dirty="0" smtClean="0"/>
              <a:t>st</a:t>
            </a:r>
            <a:r>
              <a:rPr lang="en-GB" dirty="0" smtClean="0"/>
              <a:t> mention of </a:t>
            </a:r>
            <a:r>
              <a:rPr lang="en-GB" dirty="0" err="1" smtClean="0"/>
              <a:t>Peltasts</a:t>
            </a:r>
            <a:r>
              <a:rPr lang="en-GB" dirty="0" smtClean="0"/>
              <a:t> in literature is in Thucydides</a:t>
            </a:r>
            <a:endParaRPr lang="en-GB" dirty="0"/>
          </a:p>
        </p:txBody>
      </p:sp>
    </p:spTree>
    <p:extLst>
      <p:ext uri="{BB962C8B-B14F-4D97-AF65-F5344CB8AC3E}">
        <p14:creationId xmlns:p14="http://schemas.microsoft.com/office/powerpoint/2010/main" val="4234043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Before 530BCE, Hydria</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264122"/>
            <a:ext cx="8461612" cy="54574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1613" y="0"/>
            <a:ext cx="3856036" cy="6018620"/>
          </a:xfrm>
          <a:prstGeom prst="rect">
            <a:avLst/>
          </a:prstGeom>
        </p:spPr>
      </p:pic>
      <p:cxnSp>
        <p:nvCxnSpPr>
          <p:cNvPr id="6" name="Straight Arrow Connector 5"/>
          <p:cNvCxnSpPr/>
          <p:nvPr/>
        </p:nvCxnSpPr>
        <p:spPr>
          <a:xfrm>
            <a:off x="4408227" y="3302758"/>
            <a:ext cx="450376" cy="0"/>
          </a:xfrm>
          <a:prstGeom prst="straightConnector1">
            <a:avLst/>
          </a:prstGeom>
          <a:ln w="57150">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9498842" y="2415654"/>
            <a:ext cx="1228298" cy="2347415"/>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1354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550-530BCE, Hydria</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rot="16200000">
            <a:off x="1137083" y="246461"/>
            <a:ext cx="5558203" cy="7371243"/>
          </a:xfrm>
          <a:prstGeom prst="rect">
            <a:avLst/>
          </a:prstGeom>
        </p:spPr>
      </p:pic>
    </p:spTree>
    <p:extLst>
      <p:ext uri="{BB962C8B-B14F-4D97-AF65-F5344CB8AC3E}">
        <p14:creationId xmlns:p14="http://schemas.microsoft.com/office/powerpoint/2010/main" val="1046129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a:t>
            </a:r>
            <a:r>
              <a:rPr lang="en-GB" baseline="30000" dirty="0" smtClean="0"/>
              <a:t>th</a:t>
            </a:r>
            <a:r>
              <a:rPr lang="en-GB" dirty="0" smtClean="0"/>
              <a:t> cent BCE, Hydria</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64024" y="1459243"/>
            <a:ext cx="7424382" cy="5299364"/>
          </a:xfrm>
          <a:prstGeom prst="rect">
            <a:avLst/>
          </a:prstGeom>
        </p:spPr>
      </p:pic>
      <p:sp>
        <p:nvSpPr>
          <p:cNvPr id="5" name="Oval 4"/>
          <p:cNvSpPr/>
          <p:nvPr/>
        </p:nvSpPr>
        <p:spPr>
          <a:xfrm>
            <a:off x="1883391" y="1459242"/>
            <a:ext cx="1392072" cy="1475027"/>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6471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6</a:t>
            </a:r>
            <a:r>
              <a:rPr lang="en-GB" baseline="30000" dirty="0" smtClean="0"/>
              <a:t>th</a:t>
            </a:r>
            <a:r>
              <a:rPr lang="en-GB" dirty="0" smtClean="0"/>
              <a:t> cent BCE, Amphora</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152983"/>
            <a:ext cx="8052179" cy="5704257"/>
          </a:xfrm>
          <a:prstGeom prst="rect">
            <a:avLst/>
          </a:prstGeom>
        </p:spPr>
      </p:pic>
    </p:spTree>
    <p:extLst>
      <p:ext uri="{BB962C8B-B14F-4D97-AF65-F5344CB8AC3E}">
        <p14:creationId xmlns:p14="http://schemas.microsoft.com/office/powerpoint/2010/main" val="1492796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6</a:t>
            </a:r>
            <a:r>
              <a:rPr lang="en-GB" baseline="30000" dirty="0" smtClean="0"/>
              <a:t>th</a:t>
            </a:r>
            <a:r>
              <a:rPr lang="en-GB" dirty="0" smtClean="0"/>
              <a:t> cent BCE, </a:t>
            </a:r>
            <a:r>
              <a:rPr lang="en-GB" dirty="0" err="1" smtClean="0"/>
              <a:t>Olpe</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152983"/>
            <a:ext cx="5322627" cy="5720433"/>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9293" y="912694"/>
            <a:ext cx="4086225" cy="5715000"/>
          </a:xfrm>
          <a:prstGeom prst="rect">
            <a:avLst/>
          </a:prstGeom>
        </p:spPr>
      </p:pic>
    </p:spTree>
    <p:extLst>
      <p:ext uri="{BB962C8B-B14F-4D97-AF65-F5344CB8AC3E}">
        <p14:creationId xmlns:p14="http://schemas.microsoft.com/office/powerpoint/2010/main" val="1786169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6</a:t>
            </a:r>
            <a:r>
              <a:rPr lang="en-GB" baseline="30000" dirty="0" smtClean="0"/>
              <a:t>th</a:t>
            </a:r>
            <a:r>
              <a:rPr lang="en-GB" dirty="0" smtClean="0"/>
              <a:t> cent BCE, </a:t>
            </a:r>
            <a:r>
              <a:rPr lang="en-GB" dirty="0" err="1" smtClean="0"/>
              <a:t>Skyphos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36476" y="1152982"/>
            <a:ext cx="8330091" cy="4920271"/>
          </a:xfrm>
          <a:prstGeom prst="rect">
            <a:avLst/>
          </a:prstGeom>
        </p:spPr>
      </p:pic>
      <p:sp>
        <p:nvSpPr>
          <p:cNvPr id="4" name="TextBox 3"/>
          <p:cNvSpPr txBox="1"/>
          <p:nvPr/>
        </p:nvSpPr>
        <p:spPr>
          <a:xfrm>
            <a:off x="8625385" y="1378424"/>
            <a:ext cx="3138985" cy="4893647"/>
          </a:xfrm>
          <a:prstGeom prst="rect">
            <a:avLst/>
          </a:prstGeom>
          <a:noFill/>
        </p:spPr>
        <p:txBody>
          <a:bodyPr wrap="square" rtlCol="0">
            <a:spAutoFit/>
          </a:bodyPr>
          <a:lstStyle/>
          <a:p>
            <a:r>
              <a:rPr lang="en-GB" sz="2400" dirty="0"/>
              <a:t>And with Pegasus, from the chilly bosom of the lonely </a:t>
            </a:r>
            <a:r>
              <a:rPr lang="en-GB" sz="2400" dirty="0" err="1" smtClean="0"/>
              <a:t>air,he</a:t>
            </a:r>
            <a:r>
              <a:rPr lang="en-GB" sz="2400" dirty="0" smtClean="0"/>
              <a:t> </a:t>
            </a:r>
            <a:r>
              <a:rPr lang="en-GB" sz="2400" dirty="0"/>
              <a:t>once attacked </a:t>
            </a:r>
            <a:r>
              <a:rPr lang="en-GB" sz="2400" b="1" dirty="0"/>
              <a:t>the Amazons, the female army of archers, </a:t>
            </a:r>
            <a:r>
              <a:rPr lang="en-GB" sz="2400" dirty="0"/>
              <a:t>[90] and he killed the fire-breathing Chimaera, and the </a:t>
            </a:r>
            <a:r>
              <a:rPr lang="en-GB" sz="2400" dirty="0" err="1"/>
              <a:t>Solymi</a:t>
            </a:r>
            <a:r>
              <a:rPr lang="en-GB" sz="2400" dirty="0" smtClean="0"/>
              <a:t>. Pindar, </a:t>
            </a:r>
            <a:r>
              <a:rPr lang="en-GB" sz="2400" dirty="0" err="1" smtClean="0"/>
              <a:t>Ol</a:t>
            </a:r>
            <a:r>
              <a:rPr lang="en-GB" sz="2400" dirty="0" smtClean="0"/>
              <a:t>. 13.89-90</a:t>
            </a:r>
            <a:endParaRPr lang="en-GB" sz="2400" dirty="0"/>
          </a:p>
        </p:txBody>
      </p:sp>
      <p:sp>
        <p:nvSpPr>
          <p:cNvPr id="5" name="Oval 4"/>
          <p:cNvSpPr/>
          <p:nvPr/>
        </p:nvSpPr>
        <p:spPr>
          <a:xfrm>
            <a:off x="2784143" y="1853248"/>
            <a:ext cx="2470245" cy="1968125"/>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635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6382486" cy="1400530"/>
          </a:xfrm>
        </p:spPr>
        <p:txBody>
          <a:bodyPr/>
          <a:lstStyle/>
          <a:p>
            <a:r>
              <a:rPr lang="en-GB" dirty="0" smtClean="0"/>
              <a:t>c490BCE, </a:t>
            </a:r>
            <a:r>
              <a:rPr lang="en-GB" dirty="0" err="1" smtClean="0"/>
              <a:t>Alabastron</a:t>
            </a:r>
            <a:endParaRPr lang="en-GB"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989413" y="2739091"/>
            <a:ext cx="5004750" cy="2815172"/>
          </a:xfrm>
          <a:prstGeom prst="rect">
            <a:avLst/>
          </a:prstGeom>
        </p:spPr>
      </p:pic>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3461285" y="1618178"/>
            <a:ext cx="3149728" cy="2585331"/>
          </a:xfrm>
          <a:prstGeom prst="rect">
            <a:avLst/>
          </a:prstGeom>
        </p:spPr>
      </p:pic>
      <p:sp>
        <p:nvSpPr>
          <p:cNvPr id="5" name="TextBox 4"/>
          <p:cNvSpPr txBox="1"/>
          <p:nvPr/>
        </p:nvSpPr>
        <p:spPr>
          <a:xfrm>
            <a:off x="3848669" y="1274970"/>
            <a:ext cx="1031051" cy="369332"/>
          </a:xfrm>
          <a:prstGeom prst="rect">
            <a:avLst/>
          </a:prstGeom>
          <a:noFill/>
        </p:spPr>
        <p:txBody>
          <a:bodyPr wrap="none" rtlCol="0">
            <a:spAutoFit/>
          </a:bodyPr>
          <a:lstStyle/>
          <a:p>
            <a:r>
              <a:rPr lang="en-GB" dirty="0" smtClean="0"/>
              <a:t>575-525</a:t>
            </a:r>
            <a:endParaRPr lang="en-GB" dirty="0"/>
          </a:p>
        </p:txBody>
      </p:sp>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6998397" y="1522315"/>
            <a:ext cx="3294185" cy="2135285"/>
          </a:xfrm>
          <a:prstGeom prst="rect">
            <a:avLst/>
          </a:prstGeom>
        </p:spPr>
      </p:pic>
      <p:sp>
        <p:nvSpPr>
          <p:cNvPr id="7" name="TextBox 6"/>
          <p:cNvSpPr txBox="1"/>
          <p:nvPr/>
        </p:nvSpPr>
        <p:spPr>
          <a:xfrm>
            <a:off x="8082277" y="1152983"/>
            <a:ext cx="1031051" cy="369332"/>
          </a:xfrm>
          <a:prstGeom prst="rect">
            <a:avLst/>
          </a:prstGeom>
          <a:noFill/>
        </p:spPr>
        <p:txBody>
          <a:bodyPr wrap="none" rtlCol="0">
            <a:spAutoFit/>
          </a:bodyPr>
          <a:lstStyle/>
          <a:p>
            <a:r>
              <a:rPr lang="en-GB" dirty="0" smtClean="0"/>
              <a:t>550-500</a:t>
            </a:r>
            <a:endParaRPr lang="en-GB" dirty="0"/>
          </a:p>
        </p:txBody>
      </p:sp>
      <p:pic>
        <p:nvPicPr>
          <p:cNvPr id="8" name="Picture 7"/>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3848669" y="4659265"/>
            <a:ext cx="3289039" cy="1989787"/>
          </a:xfrm>
          <a:prstGeom prst="rect">
            <a:avLst/>
          </a:prstGeom>
        </p:spPr>
      </p:pic>
      <p:sp>
        <p:nvSpPr>
          <p:cNvPr id="9" name="TextBox 8"/>
          <p:cNvSpPr txBox="1"/>
          <p:nvPr/>
        </p:nvSpPr>
        <p:spPr>
          <a:xfrm>
            <a:off x="4217158" y="4318377"/>
            <a:ext cx="1031051" cy="369332"/>
          </a:xfrm>
          <a:prstGeom prst="rect">
            <a:avLst/>
          </a:prstGeom>
          <a:noFill/>
        </p:spPr>
        <p:txBody>
          <a:bodyPr wrap="none" rtlCol="0">
            <a:spAutoFit/>
          </a:bodyPr>
          <a:lstStyle/>
          <a:p>
            <a:r>
              <a:rPr lang="en-GB" dirty="0" smtClean="0"/>
              <a:t>525-475</a:t>
            </a:r>
            <a:endParaRPr lang="en-GB" dirty="0"/>
          </a:p>
        </p:txBody>
      </p:sp>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167007" y="1415575"/>
            <a:ext cx="2143125" cy="5143500"/>
          </a:xfrm>
          <a:prstGeom prst="rect">
            <a:avLst/>
          </a:prstGeom>
        </p:spPr>
      </p:pic>
      <p:sp>
        <p:nvSpPr>
          <p:cNvPr id="11" name="TextBox 10"/>
          <p:cNvSpPr txBox="1"/>
          <p:nvPr/>
        </p:nvSpPr>
        <p:spPr>
          <a:xfrm>
            <a:off x="8645489" y="4318377"/>
            <a:ext cx="1402948" cy="646331"/>
          </a:xfrm>
          <a:prstGeom prst="rect">
            <a:avLst/>
          </a:prstGeom>
          <a:noFill/>
        </p:spPr>
        <p:txBody>
          <a:bodyPr wrap="none" rtlCol="0">
            <a:spAutoFit/>
          </a:bodyPr>
          <a:lstStyle/>
          <a:p>
            <a:r>
              <a:rPr lang="en-GB" dirty="0" err="1" smtClean="0"/>
              <a:t>Alabastron</a:t>
            </a:r>
            <a:endParaRPr lang="en-GB" dirty="0" smtClean="0"/>
          </a:p>
          <a:p>
            <a:r>
              <a:rPr lang="en-GB" dirty="0" smtClean="0"/>
              <a:t>500-450</a:t>
            </a:r>
            <a:endParaRPr lang="en-GB" dirty="0"/>
          </a:p>
        </p:txBody>
      </p:sp>
    </p:spTree>
    <p:extLst>
      <p:ext uri="{BB962C8B-B14F-4D97-AF65-F5344CB8AC3E}">
        <p14:creationId xmlns:p14="http://schemas.microsoft.com/office/powerpoint/2010/main" val="1826898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504110" cy="1400530"/>
          </a:xfrm>
        </p:spPr>
        <p:txBody>
          <a:bodyPr/>
          <a:lstStyle/>
          <a:p>
            <a:r>
              <a:rPr lang="en-GB" dirty="0" smtClean="0"/>
              <a:t>C470 BCE, </a:t>
            </a:r>
            <a:r>
              <a:rPr lang="en-GB" dirty="0" err="1" smtClean="0"/>
              <a:t>Metope</a:t>
            </a:r>
            <a:r>
              <a:rPr lang="en-GB" dirty="0" smtClean="0"/>
              <a:t>, Temple E, </a:t>
            </a:r>
            <a:r>
              <a:rPr lang="en-GB" dirty="0" err="1" smtClean="0"/>
              <a:t>Selinous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2098403" y="1219932"/>
            <a:ext cx="4926842" cy="5638068"/>
          </a:xfrm>
          <a:prstGeom prst="rect">
            <a:avLst/>
          </a:prstGeom>
        </p:spPr>
      </p:pic>
      <p:sp>
        <p:nvSpPr>
          <p:cNvPr id="4" name="Rectangle 3"/>
          <p:cNvSpPr/>
          <p:nvPr/>
        </p:nvSpPr>
        <p:spPr>
          <a:xfrm>
            <a:off x="4668253" y="1152983"/>
            <a:ext cx="2177715" cy="1289428"/>
          </a:xfrm>
          <a:prstGeom prst="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30368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c460BCE, Crater</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263314"/>
            <a:ext cx="8004072" cy="5594685"/>
          </a:xfrm>
          <a:prstGeom prst="rect">
            <a:avLst/>
          </a:prstGeom>
        </p:spPr>
      </p:pic>
      <p:sp>
        <p:nvSpPr>
          <p:cNvPr id="4" name="TextBox 3"/>
          <p:cNvSpPr txBox="1"/>
          <p:nvPr/>
        </p:nvSpPr>
        <p:spPr>
          <a:xfrm>
            <a:off x="8373979" y="1347537"/>
            <a:ext cx="3597442" cy="4893647"/>
          </a:xfrm>
          <a:prstGeom prst="rect">
            <a:avLst/>
          </a:prstGeom>
          <a:noFill/>
        </p:spPr>
        <p:txBody>
          <a:bodyPr wrap="square" rtlCol="0">
            <a:spAutoFit/>
          </a:bodyPr>
          <a:lstStyle/>
          <a:p>
            <a:r>
              <a:rPr lang="en-GB" sz="2400" dirty="0"/>
              <a:t>And had you been armed with the bow, certainly I would have guessed you to be the unwed, flesh-devouring Amazons. But inform me, and I will better comprehend [290] how it is that you trace your race and lineage from Argos</a:t>
            </a:r>
            <a:r>
              <a:rPr lang="en-GB" sz="2400" dirty="0" smtClean="0"/>
              <a:t>. Aeschylus, Supp. 287</a:t>
            </a:r>
            <a:endParaRPr lang="en-GB" sz="2400" dirty="0"/>
          </a:p>
        </p:txBody>
      </p:sp>
    </p:spTree>
    <p:extLst>
      <p:ext uri="{BB962C8B-B14F-4D97-AF65-F5344CB8AC3E}">
        <p14:creationId xmlns:p14="http://schemas.microsoft.com/office/powerpoint/2010/main" val="1739998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c450BCE, Crater</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152982"/>
            <a:ext cx="6665495" cy="5756165"/>
          </a:xfrm>
          <a:prstGeom prst="rect">
            <a:avLst/>
          </a:prstGeom>
        </p:spPr>
      </p:pic>
      <p:sp>
        <p:nvSpPr>
          <p:cNvPr id="4" name="Oval 3"/>
          <p:cNvSpPr/>
          <p:nvPr/>
        </p:nvSpPr>
        <p:spPr>
          <a:xfrm>
            <a:off x="4018547" y="3080084"/>
            <a:ext cx="2201779" cy="2995863"/>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8582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440BCE, Crater</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152983"/>
            <a:ext cx="11139317" cy="5512512"/>
          </a:xfrm>
          <a:prstGeom prst="rect">
            <a:avLst/>
          </a:prstGeom>
        </p:spPr>
      </p:pic>
    </p:spTree>
    <p:extLst>
      <p:ext uri="{BB962C8B-B14F-4D97-AF65-F5344CB8AC3E}">
        <p14:creationId xmlns:p14="http://schemas.microsoft.com/office/powerpoint/2010/main" val="362141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C440 BCE, Crater</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152983"/>
            <a:ext cx="6148137" cy="5713757"/>
          </a:xfrm>
          <a:prstGeom prst="rect">
            <a:avLst/>
          </a:prstGeom>
        </p:spPr>
      </p:pic>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24681" y="452718"/>
            <a:ext cx="3349609" cy="2057400"/>
          </a:xfrm>
          <a:prstGeom prst="rect">
            <a:avLst/>
          </a:prstGeom>
        </p:spPr>
      </p:pic>
      <p:sp>
        <p:nvSpPr>
          <p:cNvPr id="6" name="Oval 5"/>
          <p:cNvSpPr/>
          <p:nvPr/>
        </p:nvSpPr>
        <p:spPr>
          <a:xfrm>
            <a:off x="3777916" y="2839453"/>
            <a:ext cx="1997242" cy="1170408"/>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578516" y="360947"/>
            <a:ext cx="1472318" cy="52939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617186" y="83386"/>
            <a:ext cx="1031051" cy="369332"/>
          </a:xfrm>
          <a:prstGeom prst="rect">
            <a:avLst/>
          </a:prstGeom>
          <a:noFill/>
        </p:spPr>
        <p:txBody>
          <a:bodyPr wrap="none" rtlCol="0">
            <a:spAutoFit/>
          </a:bodyPr>
          <a:lstStyle/>
          <a:p>
            <a:r>
              <a:rPr lang="en-GB" dirty="0" smtClean="0"/>
              <a:t>575-525</a:t>
            </a:r>
            <a:endParaRPr lang="en-GB" dirty="0"/>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6164200" y="2601889"/>
            <a:ext cx="2968074" cy="2260683"/>
          </a:xfrm>
          <a:prstGeom prst="rect">
            <a:avLst/>
          </a:prstGeom>
        </p:spPr>
      </p:pic>
      <p:sp>
        <p:nvSpPr>
          <p:cNvPr id="10" name="Oval 9"/>
          <p:cNvSpPr/>
          <p:nvPr/>
        </p:nvSpPr>
        <p:spPr>
          <a:xfrm>
            <a:off x="7255042" y="2879450"/>
            <a:ext cx="844443" cy="545207"/>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9314675" y="2839453"/>
            <a:ext cx="1031051" cy="369332"/>
          </a:xfrm>
          <a:prstGeom prst="rect">
            <a:avLst/>
          </a:prstGeom>
          <a:noFill/>
        </p:spPr>
        <p:txBody>
          <a:bodyPr wrap="none" rtlCol="0">
            <a:spAutoFit/>
          </a:bodyPr>
          <a:lstStyle/>
          <a:p>
            <a:r>
              <a:rPr lang="en-GB" dirty="0" smtClean="0"/>
              <a:t>550-500</a:t>
            </a:r>
            <a:endParaRPr lang="en-GB" dirty="0"/>
          </a:p>
        </p:txBody>
      </p:sp>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926053" y="3674453"/>
            <a:ext cx="2027722" cy="2376237"/>
          </a:xfrm>
          <a:prstGeom prst="rect">
            <a:avLst/>
          </a:prstGeom>
        </p:spPr>
      </p:pic>
      <p:sp>
        <p:nvSpPr>
          <p:cNvPr id="13" name="Oval 12"/>
          <p:cNvSpPr/>
          <p:nvPr/>
        </p:nvSpPr>
        <p:spPr>
          <a:xfrm>
            <a:off x="9830200" y="3802364"/>
            <a:ext cx="625242" cy="1659973"/>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8099485" y="5342021"/>
            <a:ext cx="2103461" cy="1200329"/>
          </a:xfrm>
          <a:prstGeom prst="rect">
            <a:avLst/>
          </a:prstGeom>
          <a:noFill/>
        </p:spPr>
        <p:txBody>
          <a:bodyPr wrap="none" rtlCol="0">
            <a:spAutoFit/>
          </a:bodyPr>
          <a:lstStyle/>
          <a:p>
            <a:r>
              <a:rPr lang="en-GB" dirty="0" smtClean="0"/>
              <a:t>Killing of Orpheus</a:t>
            </a:r>
          </a:p>
          <a:p>
            <a:r>
              <a:rPr lang="en-GB" dirty="0" smtClean="0"/>
              <a:t>Thracian woman</a:t>
            </a:r>
          </a:p>
          <a:p>
            <a:r>
              <a:rPr lang="en-GB" dirty="0" smtClean="0"/>
              <a:t>With axe</a:t>
            </a:r>
          </a:p>
          <a:p>
            <a:r>
              <a:rPr lang="en-GB" dirty="0" smtClean="0"/>
              <a:t>500-450</a:t>
            </a:r>
            <a:endParaRPr lang="en-GB" dirty="0"/>
          </a:p>
        </p:txBody>
      </p:sp>
    </p:spTree>
    <p:extLst>
      <p:ext uri="{BB962C8B-B14F-4D97-AF65-F5344CB8AC3E}">
        <p14:creationId xmlns:p14="http://schemas.microsoft.com/office/powerpoint/2010/main" val="1762649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c440BCE, Crater, </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96253" y="1152983"/>
            <a:ext cx="4018547" cy="5546306"/>
          </a:xfrm>
          <a:prstGeom prst="rect">
            <a:avLst/>
          </a:prstGeom>
        </p:spPr>
      </p:pic>
    </p:spTree>
    <p:extLst>
      <p:ext uri="{BB962C8B-B14F-4D97-AF65-F5344CB8AC3E}">
        <p14:creationId xmlns:p14="http://schemas.microsoft.com/office/powerpoint/2010/main" val="722259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C447-438</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306784"/>
            <a:ext cx="6593305" cy="5577780"/>
          </a:xfrm>
          <a:prstGeom prst="rect">
            <a:avLst/>
          </a:prstGeom>
        </p:spPr>
      </p:pic>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944303" y="1653948"/>
            <a:ext cx="4826592" cy="2714958"/>
          </a:xfrm>
          <a:prstGeom prst="rect">
            <a:avLst/>
          </a:prstGeom>
          <a:ln w="38100">
            <a:solidFill>
              <a:schemeClr val="tx1"/>
            </a:solidFill>
          </a:ln>
        </p:spPr>
      </p:pic>
      <p:sp>
        <p:nvSpPr>
          <p:cNvPr id="7" name="Oval 6"/>
          <p:cNvSpPr/>
          <p:nvPr/>
        </p:nvSpPr>
        <p:spPr>
          <a:xfrm>
            <a:off x="2815389" y="1455821"/>
            <a:ext cx="2935706" cy="1756611"/>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0200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c430BCE </a:t>
            </a:r>
            <a:r>
              <a:rPr lang="en-GB" dirty="0" err="1" smtClean="0"/>
              <a:t>Cantharus</a:t>
            </a:r>
            <a:r>
              <a:rPr lang="en-GB" dirty="0" smtClean="0"/>
              <a:t>, Athens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271587"/>
            <a:ext cx="5017168" cy="5624578"/>
          </a:xfrm>
          <a:prstGeom prst="rect">
            <a:avLst/>
          </a:prstGeom>
        </p:spPr>
      </p:pic>
      <p:sp>
        <p:nvSpPr>
          <p:cNvPr id="4" name="TextBox 3"/>
          <p:cNvSpPr txBox="1"/>
          <p:nvPr/>
        </p:nvSpPr>
        <p:spPr>
          <a:xfrm>
            <a:off x="5486400" y="1636295"/>
            <a:ext cx="6509084" cy="4093428"/>
          </a:xfrm>
          <a:prstGeom prst="rect">
            <a:avLst/>
          </a:prstGeom>
          <a:noFill/>
        </p:spPr>
        <p:txBody>
          <a:bodyPr wrap="square" rtlCol="0">
            <a:spAutoFit/>
          </a:bodyPr>
          <a:lstStyle/>
          <a:p>
            <a:r>
              <a:rPr lang="en-GB" sz="2000" dirty="0" smtClean="0"/>
              <a:t>“We could not live with your women; for we and they do not have the same customs. </a:t>
            </a:r>
            <a:r>
              <a:rPr lang="en-GB" sz="2000" b="1" dirty="0" smtClean="0"/>
              <a:t>We shoot the bow and throw the javelin and ride, but have never learned women's work; and your women do none of the things of which we speak, but stay in their wagons and do women's work, and do not go out hunting or anywhere else.</a:t>
            </a:r>
            <a:r>
              <a:rPr lang="en-GB" sz="2000" dirty="0" smtClean="0"/>
              <a:t> [4] So we could never agree with them. If you want to keep us for wives and to have the name of fair men, go to your parents and let them give you the allotted share of their possessions, and after that let us go and live by ourselves.” </a:t>
            </a:r>
            <a:r>
              <a:rPr lang="en-GB" sz="2000" dirty="0" err="1" smtClean="0"/>
              <a:t>Hdt</a:t>
            </a:r>
            <a:r>
              <a:rPr lang="en-GB" sz="2000" dirty="0" smtClean="0"/>
              <a:t> 4.116</a:t>
            </a:r>
          </a:p>
          <a:p>
            <a:r>
              <a:rPr lang="en-GB" sz="2000" dirty="0" smtClean="0"/>
              <a:t>HERODOTUS ON THE SAUROMATAE</a:t>
            </a:r>
            <a:endParaRPr lang="en-GB" sz="2000" dirty="0"/>
          </a:p>
        </p:txBody>
      </p:sp>
    </p:spTree>
    <p:extLst>
      <p:ext uri="{BB962C8B-B14F-4D97-AF65-F5344CB8AC3E}">
        <p14:creationId xmlns:p14="http://schemas.microsoft.com/office/powerpoint/2010/main" val="2365221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440-410BCE, Lekythos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280566"/>
            <a:ext cx="8237801" cy="5457118"/>
          </a:xfrm>
          <a:prstGeom prst="rect">
            <a:avLst/>
          </a:prstGeom>
        </p:spPr>
      </p:pic>
      <p:sp>
        <p:nvSpPr>
          <p:cNvPr id="4" name="TextBox 3"/>
          <p:cNvSpPr txBox="1"/>
          <p:nvPr/>
        </p:nvSpPr>
        <p:spPr>
          <a:xfrm>
            <a:off x="8446168" y="1672389"/>
            <a:ext cx="3441032" cy="4801314"/>
          </a:xfrm>
          <a:prstGeom prst="rect">
            <a:avLst/>
          </a:prstGeom>
          <a:noFill/>
        </p:spPr>
        <p:txBody>
          <a:bodyPr wrap="square" rtlCol="0">
            <a:spAutoFit/>
          </a:bodyPr>
          <a:lstStyle/>
          <a:p>
            <a:r>
              <a:rPr lang="en-GB" dirty="0" smtClean="0"/>
              <a:t>Then he went through the waves of heaving Euxine against the mounted host of Amazons dwelling round </a:t>
            </a:r>
            <a:r>
              <a:rPr lang="en-GB" dirty="0" err="1" smtClean="0"/>
              <a:t>Maeotis</a:t>
            </a:r>
            <a:r>
              <a:rPr lang="en-GB" dirty="0" smtClean="0"/>
              <a:t>, [410] the lake that is fed by many a stream, having gathered to his standard all his friends from Hellas, to fetch the gold-embroidered raiment of the warrior queen, [415] a deadly quest for a girdle. Hellas won those glorious spoils of the barbarian maid, and they are safe in Mycenae. Euripides, Herakles, 408-418</a:t>
            </a:r>
            <a:endParaRPr lang="en-GB" dirty="0"/>
          </a:p>
        </p:txBody>
      </p:sp>
    </p:spTree>
    <p:extLst>
      <p:ext uri="{BB962C8B-B14F-4D97-AF65-F5344CB8AC3E}">
        <p14:creationId xmlns:p14="http://schemas.microsoft.com/office/powerpoint/2010/main" val="874441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5427143" cy="1400530"/>
          </a:xfrm>
        </p:spPr>
        <p:txBody>
          <a:bodyPr/>
          <a:lstStyle/>
          <a:p>
            <a:r>
              <a:rPr lang="en-GB" dirty="0" smtClean="0"/>
              <a:t>Roman copy of 5</a:t>
            </a:r>
            <a:r>
              <a:rPr lang="en-GB" baseline="30000" dirty="0" smtClean="0"/>
              <a:t>th</a:t>
            </a:r>
            <a:r>
              <a:rPr lang="en-GB" dirty="0" smtClean="0"/>
              <a:t> cent BCE original</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rot="5400000">
            <a:off x="6581274" y="2286000"/>
            <a:ext cx="6858000" cy="2286000"/>
          </a:xfrm>
          <a:prstGeom prst="rect">
            <a:avLst/>
          </a:prstGeom>
        </p:spPr>
      </p:pic>
      <p:sp>
        <p:nvSpPr>
          <p:cNvPr id="4" name="TextBox 3"/>
          <p:cNvSpPr txBox="1"/>
          <p:nvPr/>
        </p:nvSpPr>
        <p:spPr>
          <a:xfrm>
            <a:off x="276726" y="1853248"/>
            <a:ext cx="8205537" cy="4616648"/>
          </a:xfrm>
          <a:prstGeom prst="rect">
            <a:avLst/>
          </a:prstGeom>
          <a:noFill/>
        </p:spPr>
        <p:txBody>
          <a:bodyPr wrap="square" rtlCol="0">
            <a:spAutoFit/>
          </a:bodyPr>
          <a:lstStyle/>
          <a:p>
            <a:r>
              <a:rPr lang="en-GB" sz="2100" dirty="0" smtClean="0"/>
              <a:t>Their women mount on horseback, use the bow, and throw the javelin from their horses, and fight with their enemies as long as they are virgins; and they </a:t>
            </a:r>
            <a:r>
              <a:rPr lang="en-GB" sz="2100" dirty="0" err="1" smtClean="0"/>
              <a:t>donot</a:t>
            </a:r>
            <a:r>
              <a:rPr lang="en-GB" sz="2100" dirty="0" smtClean="0"/>
              <a:t> lay aside  their virginity until they kill three of their enemies, nor have any connection with men until they perform the sacrifices according to law. Whoever takes to herself a husband, gives up riding on horseback unless the necessity of a general expedition obliges her. </a:t>
            </a:r>
            <a:r>
              <a:rPr lang="en-GB" sz="2100" b="1" dirty="0" smtClean="0"/>
              <a:t>They have no right breast</a:t>
            </a:r>
            <a:r>
              <a:rPr lang="en-GB" sz="2100" dirty="0" smtClean="0"/>
              <a:t>; for while still of a tender age their mothers heat strongly a copper instrument constructed for this very purpose, and apply it to the right breast, which is burnt up, and its development being arrested, all the strength and fullness are determined to the right shoulder and arm. Hippocrates, </a:t>
            </a:r>
            <a:r>
              <a:rPr lang="en-GB" sz="2100" i="1" dirty="0" smtClean="0"/>
              <a:t>Airs, Waters, Places, </a:t>
            </a:r>
            <a:r>
              <a:rPr lang="en-GB" sz="2100" dirty="0" smtClean="0"/>
              <a:t>section 17</a:t>
            </a:r>
            <a:endParaRPr lang="en-GB" sz="2100" dirty="0"/>
          </a:p>
        </p:txBody>
      </p:sp>
    </p:spTree>
    <p:extLst>
      <p:ext uri="{BB962C8B-B14F-4D97-AF65-F5344CB8AC3E}">
        <p14:creationId xmlns:p14="http://schemas.microsoft.com/office/powerpoint/2010/main" val="24704324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r>
              <a:rPr lang="en-GB" baseline="30000" dirty="0" smtClean="0"/>
              <a:t>th</a:t>
            </a:r>
            <a:r>
              <a:rPr lang="en-GB" dirty="0" smtClean="0"/>
              <a:t> cent BCE, Amphora </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152983"/>
            <a:ext cx="7591926" cy="5760922"/>
          </a:xfrm>
          <a:prstGeom prst="rect">
            <a:avLst/>
          </a:prstGeom>
        </p:spPr>
      </p:pic>
      <p:sp>
        <p:nvSpPr>
          <p:cNvPr id="4" name="TextBox 3"/>
          <p:cNvSpPr txBox="1"/>
          <p:nvPr/>
        </p:nvSpPr>
        <p:spPr>
          <a:xfrm>
            <a:off x="8109284" y="1732547"/>
            <a:ext cx="3272590" cy="4524315"/>
          </a:xfrm>
          <a:prstGeom prst="rect">
            <a:avLst/>
          </a:prstGeom>
          <a:noFill/>
        </p:spPr>
        <p:txBody>
          <a:bodyPr wrap="square" rtlCol="0">
            <a:spAutoFit/>
          </a:bodyPr>
          <a:lstStyle/>
          <a:p>
            <a:r>
              <a:rPr lang="en-GB" sz="2400" dirty="0" smtClean="0"/>
              <a:t>But </a:t>
            </a:r>
            <a:r>
              <a:rPr lang="en-GB" sz="2400" b="1" dirty="0" err="1" smtClean="0"/>
              <a:t>Onasos</a:t>
            </a:r>
            <a:r>
              <a:rPr lang="en-GB" sz="2400" b="1" dirty="0" smtClean="0"/>
              <a:t> in the first book of his Amazonian Tales </a:t>
            </a:r>
            <a:r>
              <a:rPr lang="en-GB" sz="2400" dirty="0" smtClean="0"/>
              <a:t>offers the more realistic account that he (i.e., </a:t>
            </a:r>
            <a:r>
              <a:rPr lang="en-GB" sz="2400" dirty="0" err="1" smtClean="0"/>
              <a:t>Hylas</a:t>
            </a:r>
            <a:r>
              <a:rPr lang="en-GB" sz="2400" dirty="0" smtClean="0"/>
              <a:t>) was not snatched up by the Nymphs but was drawn into the spring and thus met his death.</a:t>
            </a:r>
          </a:p>
          <a:p>
            <a:r>
              <a:rPr lang="en-GB" sz="2400" dirty="0" err="1" smtClean="0"/>
              <a:t>Onasos</a:t>
            </a:r>
            <a:r>
              <a:rPr lang="en-GB" sz="2400" dirty="0" smtClean="0"/>
              <a:t> BNJ 41 F 1a</a:t>
            </a:r>
            <a:endParaRPr lang="en-GB" sz="2400" dirty="0"/>
          </a:p>
        </p:txBody>
      </p:sp>
    </p:spTree>
    <p:extLst>
      <p:ext uri="{BB962C8B-B14F-4D97-AF65-F5344CB8AC3E}">
        <p14:creationId xmlns:p14="http://schemas.microsoft.com/office/powerpoint/2010/main" val="1496021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r>
              <a:rPr lang="en-GB" baseline="30000" dirty="0" smtClean="0"/>
              <a:t>th</a:t>
            </a:r>
            <a:r>
              <a:rPr lang="en-GB" dirty="0"/>
              <a:t> </a:t>
            </a:r>
            <a:r>
              <a:rPr lang="en-GB" dirty="0" smtClean="0"/>
              <a:t>cent BCE, Volute Crater</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264584"/>
            <a:ext cx="6292516" cy="5604271"/>
          </a:xfrm>
          <a:prstGeom prst="rect">
            <a:avLst/>
          </a:prstGeom>
        </p:spPr>
      </p:pic>
      <p:sp>
        <p:nvSpPr>
          <p:cNvPr id="4" name="TextBox 3"/>
          <p:cNvSpPr txBox="1"/>
          <p:nvPr/>
        </p:nvSpPr>
        <p:spPr>
          <a:xfrm>
            <a:off x="6665493" y="1301064"/>
            <a:ext cx="5414211" cy="4801314"/>
          </a:xfrm>
          <a:prstGeom prst="rect">
            <a:avLst/>
          </a:prstGeom>
          <a:noFill/>
        </p:spPr>
        <p:txBody>
          <a:bodyPr wrap="square" rtlCol="0">
            <a:spAutoFit/>
          </a:bodyPr>
          <a:lstStyle/>
          <a:p>
            <a:r>
              <a:rPr lang="en-GB" dirty="0" smtClean="0"/>
              <a:t>Now, while </a:t>
            </a:r>
            <a:r>
              <a:rPr lang="en-GB" b="1" dirty="0" smtClean="0"/>
              <a:t>the most celebrated of our wars was the one against the Persians</a:t>
            </a:r>
            <a:r>
              <a:rPr lang="en-GB" dirty="0" smtClean="0"/>
              <a:t>, yet certainly our deeds of old offer evidence no less strong for those who dispute over ancestral rights. For while Hellas was still insignificant, our territory was </a:t>
            </a:r>
            <a:r>
              <a:rPr lang="en-GB" b="1" dirty="0" smtClean="0"/>
              <a:t>invaded by the Thracians, led by Eumolpus, son of Poseidon, and by the Scythians, led by the Amazons,1 the daughters of Ares</a:t>
            </a:r>
            <a:r>
              <a:rPr lang="en-GB" dirty="0" smtClean="0"/>
              <a:t>—not at the same time, but during the period when both races were trying to extend their dominion over Europe; for though they hated the whole Hellenic race, they raised complaints2 against us in particular, thinking that in this way they would wage war against one state only, but would at the same time impose their power on all the states of Hellas. Isocrates 4.68</a:t>
            </a:r>
            <a:endParaRPr lang="en-GB" dirty="0"/>
          </a:p>
        </p:txBody>
      </p:sp>
    </p:spTree>
    <p:extLst>
      <p:ext uri="{BB962C8B-B14F-4D97-AF65-F5344CB8AC3E}">
        <p14:creationId xmlns:p14="http://schemas.microsoft.com/office/powerpoint/2010/main" val="2165596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1409531" cy="1400530"/>
          </a:xfrm>
        </p:spPr>
        <p:txBody>
          <a:bodyPr/>
          <a:lstStyle/>
          <a:p>
            <a:r>
              <a:rPr lang="en-GB" dirty="0" smtClean="0"/>
              <a:t>End of 4</a:t>
            </a:r>
            <a:r>
              <a:rPr lang="en-GB" baseline="30000" dirty="0" smtClean="0"/>
              <a:t>th</a:t>
            </a:r>
            <a:r>
              <a:rPr lang="en-GB" dirty="0" smtClean="0"/>
              <a:t> cent BCE, Marble Sarcophagus, Cyprus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20316" y="1833769"/>
            <a:ext cx="5077326" cy="5244839"/>
          </a:xfrm>
          <a:prstGeom prst="rect">
            <a:avLst/>
          </a:prstGeom>
        </p:spPr>
      </p:pic>
      <p:sp>
        <p:nvSpPr>
          <p:cNvPr id="4" name="Oval 3"/>
          <p:cNvSpPr/>
          <p:nvPr/>
        </p:nvSpPr>
        <p:spPr>
          <a:xfrm>
            <a:off x="2839453" y="2129589"/>
            <a:ext cx="2358189" cy="1792706"/>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354051" y="1152983"/>
            <a:ext cx="6701591" cy="5355312"/>
          </a:xfrm>
          <a:prstGeom prst="rect">
            <a:avLst/>
          </a:prstGeom>
          <a:noFill/>
        </p:spPr>
        <p:txBody>
          <a:bodyPr wrap="square" rtlCol="0">
            <a:spAutoFit/>
          </a:bodyPr>
          <a:lstStyle/>
          <a:p>
            <a:r>
              <a:rPr lang="en-GB" sz="1900" b="1" dirty="0"/>
              <a:t>Must the girls share in gymnastics and music</a:t>
            </a:r>
            <a:r>
              <a:rPr lang="en-GB" sz="1900" dirty="0"/>
              <a:t>, and the women abstain from wool-work, but weave themselves instead a life that is not trivial at all nor useless, but arduous, advancing as it were halfway in the path of domestic </a:t>
            </a:r>
            <a:r>
              <a:rPr lang="en-GB" sz="1900" dirty="0" err="1"/>
              <a:t>tendance</a:t>
            </a:r>
            <a:r>
              <a:rPr lang="en-GB" sz="1900" dirty="0"/>
              <a:t> and management and child-nurture, </a:t>
            </a:r>
            <a:r>
              <a:rPr lang="en-GB" sz="1900" b="1" dirty="0"/>
              <a:t>but taking no share in military service</a:t>
            </a:r>
            <a:r>
              <a:rPr lang="en-GB" sz="1900" dirty="0"/>
              <a:t>; so that, even if it should chance to be necessary for them to fight in defence of their city and their children, </a:t>
            </a:r>
            <a:r>
              <a:rPr lang="en-GB" sz="1900" b="1" dirty="0"/>
              <a:t>they will be unable to handle with skill either a bow [806b] (like the Amazons) or any other missile, nor could they take spear and shield, after the fashion of the Goddess,</a:t>
            </a:r>
            <a:r>
              <a:rPr lang="en-GB" sz="1900" b="1" baseline="30000" dirty="0">
                <a:hlinkClick r:id="rId3"/>
              </a:rPr>
              <a:t>1</a:t>
            </a:r>
            <a:r>
              <a:rPr lang="en-GB" sz="1900" dirty="0"/>
              <a:t> so as to be able nobly to resist the wasting of their native land, and to strike terror—if nothing more—into the enemy at the sight of them marshalled in battle-array? If they lived in this manner, they certainly would not dare to adopt the fashion of the </a:t>
            </a:r>
            <a:r>
              <a:rPr lang="en-GB" sz="1900" dirty="0" err="1"/>
              <a:t>Sauromatides</a:t>
            </a:r>
            <a:r>
              <a:rPr lang="en-GB" sz="1900" dirty="0"/>
              <a:t>, whose women would seem like men beside them. </a:t>
            </a:r>
            <a:r>
              <a:rPr lang="en-GB" sz="1900" dirty="0" smtClean="0"/>
              <a:t>Plato Laws 806</a:t>
            </a:r>
            <a:endParaRPr lang="en-GB" sz="1900" dirty="0"/>
          </a:p>
        </p:txBody>
      </p:sp>
    </p:spTree>
    <p:extLst>
      <p:ext uri="{BB962C8B-B14F-4D97-AF65-F5344CB8AC3E}">
        <p14:creationId xmlns:p14="http://schemas.microsoft.com/office/powerpoint/2010/main" val="3117642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a:t>
            </a:r>
            <a:r>
              <a:rPr lang="en-GB" baseline="30000" dirty="0" smtClean="0"/>
              <a:t>nd</a:t>
            </a:r>
            <a:r>
              <a:rPr lang="en-GB" dirty="0" smtClean="0"/>
              <a:t> cent BCE, Temple frieze, Magnesia ad </a:t>
            </a:r>
            <a:r>
              <a:rPr lang="en-GB" dirty="0" err="1" smtClean="0"/>
              <a:t>Maeandrum</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853248"/>
            <a:ext cx="7495674" cy="4934909"/>
          </a:xfrm>
          <a:prstGeom prst="rect">
            <a:avLst/>
          </a:prstGeom>
        </p:spPr>
      </p:pic>
      <p:sp>
        <p:nvSpPr>
          <p:cNvPr id="4" name="Oval 3"/>
          <p:cNvSpPr/>
          <p:nvPr/>
        </p:nvSpPr>
        <p:spPr>
          <a:xfrm>
            <a:off x="2598821" y="3092116"/>
            <a:ext cx="1900990" cy="782052"/>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820526" y="275960"/>
            <a:ext cx="4078705" cy="6186309"/>
          </a:xfrm>
          <a:prstGeom prst="rect">
            <a:avLst/>
          </a:prstGeom>
          <a:noFill/>
        </p:spPr>
        <p:txBody>
          <a:bodyPr wrap="square" rtlCol="0">
            <a:spAutoFit/>
          </a:bodyPr>
          <a:lstStyle/>
          <a:p>
            <a:r>
              <a:rPr lang="en-GB" dirty="0" smtClean="0"/>
              <a:t> For thee, too, the Amazons, whose mind is set on war, in Ephesus beside the sea established an image beneath an oak trunk, and Hippo65 performed a holy rite for thee, and they themselves, O </a:t>
            </a:r>
            <a:r>
              <a:rPr lang="en-GB" dirty="0" err="1" smtClean="0"/>
              <a:t>Upis</a:t>
            </a:r>
            <a:r>
              <a:rPr lang="en-GB" dirty="0" smtClean="0"/>
              <a:t> Queen, around the image danced a war-dance – first in shields and armour, and again in a circle arraying a spacious choir. And the loud pipes thereto piped shrill accompaniment, that they might foot the dance together (for not yet did they pierce the bones of the fawn, Athena’s handiwork,66 a bane to the deer). And the echo reached unto Sardis and to the Berecynthian67 range. And they with their feet beat loudly and therewith their quivers rattled. </a:t>
            </a:r>
            <a:r>
              <a:rPr lang="en-GB" dirty="0" err="1" smtClean="0"/>
              <a:t>Calimachus</a:t>
            </a:r>
            <a:r>
              <a:rPr lang="en-GB" dirty="0" smtClean="0"/>
              <a:t>, Hymn to Artemis, 235-247</a:t>
            </a:r>
            <a:endParaRPr lang="en-GB" dirty="0"/>
          </a:p>
        </p:txBody>
      </p:sp>
    </p:spTree>
    <p:extLst>
      <p:ext uri="{BB962C8B-B14F-4D97-AF65-F5344CB8AC3E}">
        <p14:creationId xmlns:p14="http://schemas.microsoft.com/office/powerpoint/2010/main" val="3758559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2087"/>
            <a:ext cx="11229057" cy="1400530"/>
          </a:xfrm>
        </p:spPr>
        <p:txBody>
          <a:bodyPr/>
          <a:lstStyle/>
          <a:p>
            <a:r>
              <a:rPr lang="en-GB" dirty="0" smtClean="0"/>
              <a:t>150BCE, copy of Gift of </a:t>
            </a:r>
            <a:r>
              <a:rPr lang="en-GB" dirty="0" err="1" smtClean="0"/>
              <a:t>Attalus</a:t>
            </a:r>
            <a:r>
              <a:rPr lang="en-GB" dirty="0" smtClean="0"/>
              <a:t> II to Athens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912351"/>
            <a:ext cx="5895474" cy="6085773"/>
          </a:xfrm>
          <a:prstGeom prst="rect">
            <a:avLst/>
          </a:prstGeom>
        </p:spPr>
      </p:pic>
      <p:sp>
        <p:nvSpPr>
          <p:cNvPr id="4" name="TextBox 3"/>
          <p:cNvSpPr txBox="1"/>
          <p:nvPr/>
        </p:nvSpPr>
        <p:spPr>
          <a:xfrm>
            <a:off x="6256421" y="1239253"/>
            <a:ext cx="5558590" cy="5355312"/>
          </a:xfrm>
          <a:prstGeom prst="rect">
            <a:avLst/>
          </a:prstGeom>
          <a:noFill/>
        </p:spPr>
        <p:txBody>
          <a:bodyPr wrap="square" rtlCol="0">
            <a:spAutoFit/>
          </a:bodyPr>
          <a:lstStyle/>
          <a:p>
            <a:r>
              <a:rPr lang="en-GB" dirty="0" smtClean="0"/>
              <a:t>When Alexander returned to </a:t>
            </a:r>
            <a:r>
              <a:rPr lang="en-GB" dirty="0" err="1" smtClean="0"/>
              <a:t>Hyrcania</a:t>
            </a:r>
            <a:r>
              <a:rPr lang="en-GB" dirty="0" smtClean="0"/>
              <a:t>, there came to him the queen of the Amazons named </a:t>
            </a:r>
            <a:r>
              <a:rPr lang="en-GB" dirty="0" err="1" smtClean="0"/>
              <a:t>Thallestris</a:t>
            </a:r>
            <a:r>
              <a:rPr lang="en-GB" dirty="0" smtClean="0"/>
              <a:t>, who ruled all the country between the rivers </a:t>
            </a:r>
            <a:r>
              <a:rPr lang="en-GB" dirty="0" err="1" smtClean="0"/>
              <a:t>Phasis</a:t>
            </a:r>
            <a:r>
              <a:rPr lang="en-GB" dirty="0" smtClean="0"/>
              <a:t> and </a:t>
            </a:r>
            <a:r>
              <a:rPr lang="en-GB" dirty="0" err="1" smtClean="0"/>
              <a:t>Thermodon</a:t>
            </a:r>
            <a:r>
              <a:rPr lang="en-GB" dirty="0" smtClean="0"/>
              <a:t>. She was remarkable for beauty and for bodily strength, and was admired by her countrywomen for bravery. She had left the bulk of her army on the frontier of </a:t>
            </a:r>
            <a:r>
              <a:rPr lang="en-GB" dirty="0" err="1" smtClean="0"/>
              <a:t>Hyrcania</a:t>
            </a:r>
            <a:r>
              <a:rPr lang="en-GB" dirty="0" smtClean="0"/>
              <a:t> and had arrived with an escort of three hundred Amazons in full armour. [2] The king marvelled at the unexpected arrival and the dignity of the women. When he asked </a:t>
            </a:r>
            <a:r>
              <a:rPr lang="en-GB" dirty="0" err="1" smtClean="0"/>
              <a:t>Thallestris</a:t>
            </a:r>
            <a:r>
              <a:rPr lang="en-GB" dirty="0" smtClean="0"/>
              <a:t> why she had come, she replied that it was for the purpose of getting a child. [3] He had shown himself the greatest of all men in his achievements, and she was superior to all women in strength and courage, so that presumably the offspring of such outstanding parents would surpass all other mortals in excellence. Diodoros </a:t>
            </a:r>
            <a:r>
              <a:rPr lang="en-GB" dirty="0" err="1" smtClean="0"/>
              <a:t>Siculus</a:t>
            </a:r>
            <a:r>
              <a:rPr lang="en-GB" dirty="0" smtClean="0"/>
              <a:t> </a:t>
            </a:r>
            <a:r>
              <a:rPr lang="en-GB" i="1" dirty="0" err="1" smtClean="0"/>
              <a:t>Bibliotheke</a:t>
            </a:r>
            <a:r>
              <a:rPr lang="en-GB" i="1" dirty="0" smtClean="0"/>
              <a:t> 17.77.1 </a:t>
            </a:r>
            <a:endParaRPr lang="en-GB" dirty="0"/>
          </a:p>
        </p:txBody>
      </p:sp>
    </p:spTree>
    <p:extLst>
      <p:ext uri="{BB962C8B-B14F-4D97-AF65-F5344CB8AC3E}">
        <p14:creationId xmlns:p14="http://schemas.microsoft.com/office/powerpoint/2010/main" val="25998688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Imperial Roman. Cameo</a:t>
            </a:r>
            <a:endParaRPr lang="en-GB"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44378" y="1277749"/>
            <a:ext cx="7970506" cy="5483998"/>
          </a:xfrm>
          <a:prstGeom prst="rect">
            <a:avLst/>
          </a:prstGeom>
        </p:spPr>
      </p:pic>
      <p:sp>
        <p:nvSpPr>
          <p:cNvPr id="6" name="TextBox 5"/>
          <p:cNvSpPr txBox="1"/>
          <p:nvPr/>
        </p:nvSpPr>
        <p:spPr>
          <a:xfrm>
            <a:off x="8270160" y="312821"/>
            <a:ext cx="3561347" cy="6186309"/>
          </a:xfrm>
          <a:prstGeom prst="rect">
            <a:avLst/>
          </a:prstGeom>
          <a:noFill/>
        </p:spPr>
        <p:txBody>
          <a:bodyPr wrap="square" rtlCol="0">
            <a:spAutoFit/>
          </a:bodyPr>
          <a:lstStyle/>
          <a:p>
            <a:r>
              <a:rPr lang="en-GB" smtClean="0"/>
              <a:t>The Gargarians also, in accordance with an ancient custom, go up thither to offer sacrifice with the Amazons and also to have intercourse with them for the sake of begetting children, doing this in secrecy and darkness, any Gargarian at random with any Amazon; and after making them pregnant they send them away; and the females that are born are retained by the Amazons themselves, but the males are taken to the Gargarians to be brought up; and each Gargarian to whom a child is brought adopts the child as his own, regarding the child as his son because of his uncertainty. Strabo 11.5.1</a:t>
            </a:r>
            <a:endParaRPr lang="en-GB" dirty="0"/>
          </a:p>
        </p:txBody>
      </p:sp>
    </p:spTree>
    <p:extLst>
      <p:ext uri="{BB962C8B-B14F-4D97-AF65-F5344CB8AC3E}">
        <p14:creationId xmlns:p14="http://schemas.microsoft.com/office/powerpoint/2010/main" val="8493569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C150CE, Marble Sarcophagus, Rome</a:t>
            </a:r>
            <a:endParaRPr lang="en-GB"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415" y="1853248"/>
            <a:ext cx="6858000" cy="3857625"/>
          </a:xfrm>
          <a:prstGeom prst="rect">
            <a:avLst/>
          </a:prstGeom>
        </p:spPr>
      </p:pic>
      <p:sp>
        <p:nvSpPr>
          <p:cNvPr id="4" name="TextBox 3"/>
          <p:cNvSpPr txBox="1"/>
          <p:nvPr/>
        </p:nvSpPr>
        <p:spPr>
          <a:xfrm>
            <a:off x="7411453" y="1720516"/>
            <a:ext cx="4596063" cy="4401205"/>
          </a:xfrm>
          <a:prstGeom prst="rect">
            <a:avLst/>
          </a:prstGeom>
          <a:noFill/>
        </p:spPr>
        <p:txBody>
          <a:bodyPr wrap="square" rtlCol="0">
            <a:spAutoFit/>
          </a:bodyPr>
          <a:lstStyle/>
          <a:p>
            <a:r>
              <a:rPr lang="en-GB" sz="2000" dirty="0"/>
              <a:t>Pompey was afterward awarded one of his triumphs at Rome for these exploits. Among the hostages and prisoners many women were found, who had suffered wounds no less than the men. These were supposed to be Amazons, but whether the Amazons are a </a:t>
            </a:r>
            <a:r>
              <a:rPr lang="en-GB" sz="2000" dirty="0" err="1"/>
              <a:t>neighboring</a:t>
            </a:r>
            <a:r>
              <a:rPr lang="en-GB" sz="2000" dirty="0"/>
              <a:t> nation, who were called to their aid at that time, or whether certain warlike women are called Amazons by the barbarians there, is not known</a:t>
            </a:r>
            <a:r>
              <a:rPr lang="en-GB" sz="2000" dirty="0" smtClean="0"/>
              <a:t>. Appian </a:t>
            </a:r>
            <a:r>
              <a:rPr lang="en-GB" sz="2000" dirty="0" err="1" smtClean="0"/>
              <a:t>Mithridatic</a:t>
            </a:r>
            <a:r>
              <a:rPr lang="en-GB" sz="2000" dirty="0" smtClean="0"/>
              <a:t> Wars 483</a:t>
            </a:r>
            <a:endParaRPr lang="en-GB" sz="2000" dirty="0"/>
          </a:p>
        </p:txBody>
      </p:sp>
    </p:spTree>
    <p:extLst>
      <p:ext uri="{BB962C8B-B14F-4D97-AF65-F5344CB8AC3E}">
        <p14:creationId xmlns:p14="http://schemas.microsoft.com/office/powerpoint/2010/main" val="2782183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175CE, Sarcophagus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152983"/>
            <a:ext cx="6713622" cy="3729789"/>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2125" y="1152983"/>
            <a:ext cx="4700423" cy="5157663"/>
          </a:xfrm>
          <a:prstGeom prst="rect">
            <a:avLst/>
          </a:prstGeom>
        </p:spPr>
      </p:pic>
    </p:spTree>
    <p:extLst>
      <p:ext uri="{BB962C8B-B14F-4D97-AF65-F5344CB8AC3E}">
        <p14:creationId xmlns:p14="http://schemas.microsoft.com/office/powerpoint/2010/main" val="1068934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190CE, Sarcophagus, Rome</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152983"/>
            <a:ext cx="10498276" cy="5392196"/>
          </a:xfrm>
          <a:prstGeom prst="rect">
            <a:avLst/>
          </a:prstGeom>
        </p:spPr>
      </p:pic>
    </p:spTree>
    <p:extLst>
      <p:ext uri="{BB962C8B-B14F-4D97-AF65-F5344CB8AC3E}">
        <p14:creationId xmlns:p14="http://schemas.microsoft.com/office/powerpoint/2010/main" val="3849069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217CE, Bronze Coin, </a:t>
            </a:r>
            <a:r>
              <a:rPr lang="en-GB" dirty="0" err="1" smtClean="0"/>
              <a:t>Kibyra</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44377" y="1152983"/>
            <a:ext cx="3801979" cy="3857625"/>
          </a:xfrm>
          <a:prstGeom prst="rect">
            <a:avLst/>
          </a:prstGeom>
        </p:spPr>
      </p:pic>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644189" y="1152983"/>
            <a:ext cx="5017169" cy="3633197"/>
          </a:xfrm>
          <a:prstGeom prst="rect">
            <a:avLst/>
          </a:prstGeom>
        </p:spPr>
      </p:pic>
    </p:spTree>
    <p:extLst>
      <p:ext uri="{BB962C8B-B14F-4D97-AF65-F5344CB8AC3E}">
        <p14:creationId xmlns:p14="http://schemas.microsoft.com/office/powerpoint/2010/main" val="19560179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238 CE, Sarcophagus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152983"/>
            <a:ext cx="6785811" cy="5494256"/>
          </a:xfrm>
          <a:prstGeom prst="rect">
            <a:avLst/>
          </a:prstGeom>
        </p:spPr>
      </p:pic>
      <p:sp>
        <p:nvSpPr>
          <p:cNvPr id="4" name="Oval 3"/>
          <p:cNvSpPr/>
          <p:nvPr/>
        </p:nvSpPr>
        <p:spPr>
          <a:xfrm>
            <a:off x="2286000" y="4235116"/>
            <a:ext cx="4174958" cy="2412123"/>
          </a:xfrm>
          <a:prstGeom prst="ellips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122695" y="1552074"/>
            <a:ext cx="4728410" cy="5262979"/>
          </a:xfrm>
          <a:prstGeom prst="rect">
            <a:avLst/>
          </a:prstGeom>
          <a:noFill/>
        </p:spPr>
        <p:txBody>
          <a:bodyPr wrap="square" rtlCol="0">
            <a:spAutoFit/>
          </a:bodyPr>
          <a:lstStyle/>
          <a:p>
            <a:r>
              <a:rPr lang="en-GB" sz="2800" dirty="0" smtClean="0"/>
              <a:t>And the Amazons used to maim their male </a:t>
            </a:r>
            <a:r>
              <a:rPr lang="en-GB" sz="2800" dirty="0" err="1" smtClean="0"/>
              <a:t>ofspring</a:t>
            </a:r>
            <a:r>
              <a:rPr lang="en-GB" sz="2800" dirty="0" smtClean="0"/>
              <a:t> so as to make them incapable of any manly action, while they themselves kept charge of war; whereas with us the opposite has been regarded as right. SEXTUS EMPIRICUS </a:t>
            </a:r>
            <a:r>
              <a:rPr lang="en-GB" sz="2800" dirty="0" err="1" smtClean="0"/>
              <a:t>Pyrrhoniae</a:t>
            </a:r>
            <a:r>
              <a:rPr lang="en-GB" sz="2800" dirty="0" smtClean="0"/>
              <a:t> </a:t>
            </a:r>
            <a:r>
              <a:rPr lang="en-GB" sz="2800" dirty="0" err="1" smtClean="0"/>
              <a:t>hypotyposes</a:t>
            </a:r>
            <a:r>
              <a:rPr lang="en-GB" sz="2800" dirty="0" smtClean="0"/>
              <a:t> Book 3 section 217 line 1</a:t>
            </a:r>
            <a:endParaRPr lang="en-GB" sz="2800" dirty="0"/>
          </a:p>
        </p:txBody>
      </p:sp>
    </p:spTree>
    <p:extLst>
      <p:ext uri="{BB962C8B-B14F-4D97-AF65-F5344CB8AC3E}">
        <p14:creationId xmlns:p14="http://schemas.microsoft.com/office/powerpoint/2010/main" val="32125753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 Roman, Gem</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32348" y="1362274"/>
            <a:ext cx="4576606" cy="4172252"/>
          </a:xfrm>
          <a:prstGeom prst="rect">
            <a:avLst/>
          </a:prstGeom>
        </p:spPr>
      </p:pic>
    </p:spTree>
    <p:extLst>
      <p:ext uri="{BB962C8B-B14F-4D97-AF65-F5344CB8AC3E}">
        <p14:creationId xmlns:p14="http://schemas.microsoft.com/office/powerpoint/2010/main" val="18195314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r>
              <a:rPr lang="en-GB" baseline="30000" dirty="0" smtClean="0"/>
              <a:t>th</a:t>
            </a:r>
            <a:r>
              <a:rPr lang="en-GB" dirty="0" smtClean="0"/>
              <a:t> cent CE, Mosaic</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204536" y="1299409"/>
            <a:ext cx="5534527" cy="4146329"/>
          </a:xfrm>
          <a:prstGeom prst="rect">
            <a:avLst/>
          </a:prstGeom>
        </p:spPr>
      </p:pic>
      <p:sp>
        <p:nvSpPr>
          <p:cNvPr id="4" name="TextBox 3"/>
          <p:cNvSpPr txBox="1"/>
          <p:nvPr/>
        </p:nvSpPr>
        <p:spPr>
          <a:xfrm>
            <a:off x="5739063" y="120314"/>
            <a:ext cx="6184231" cy="5909310"/>
          </a:xfrm>
          <a:prstGeom prst="rect">
            <a:avLst/>
          </a:prstGeom>
          <a:noFill/>
        </p:spPr>
        <p:txBody>
          <a:bodyPr wrap="square" rtlCol="0">
            <a:spAutoFit/>
          </a:bodyPr>
          <a:lstStyle/>
          <a:p>
            <a:r>
              <a:rPr lang="en-GB" dirty="0" smtClean="0"/>
              <a:t>They relinquished all thought of marrying with their </a:t>
            </a:r>
            <a:r>
              <a:rPr lang="en-GB" dirty="0" err="1" smtClean="0"/>
              <a:t>neighbors</a:t>
            </a:r>
            <a:r>
              <a:rPr lang="en-GB" dirty="0" smtClean="0"/>
              <a:t>, saying it would be slavery, not matrimony. Venturing to set an example imitated through all generations, they established their government without the aid of men, and soon maintained their power in defiance of them. And that none of their females might seem more fortunate than others, they put to death all the men who had remained at home. They also took revenge for their husbands that were killed in war, by a great slaughter of their </a:t>
            </a:r>
            <a:r>
              <a:rPr lang="en-GB" dirty="0" err="1" smtClean="0"/>
              <a:t>neighbors</a:t>
            </a:r>
            <a:r>
              <a:rPr lang="en-GB" dirty="0" smtClean="0"/>
              <a:t>. Having thus secured peace by means of their arms, they proceeded, in order that their race might not fall, to form connections with the men of the adjacent nations. If any male children were born, they put them to death. The girls they bred up to the same mode of life as themselves, not consigning them to idleness, or working in wool, but training them to arms, the management of horses, and hunting. They burned their right breasts in infancy, that their use of the bow might not be obstructed by them: and hence they were called Amazons. Justin 2.4</a:t>
            </a:r>
            <a:endParaRPr lang="en-GB" dirty="0"/>
          </a:p>
        </p:txBody>
      </p:sp>
    </p:spTree>
    <p:extLst>
      <p:ext uri="{BB962C8B-B14F-4D97-AF65-F5344CB8AC3E}">
        <p14:creationId xmlns:p14="http://schemas.microsoft.com/office/powerpoint/2010/main" val="23287430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r>
              <a:rPr lang="en-GB" baseline="30000" dirty="0" smtClean="0"/>
              <a:t>th</a:t>
            </a:r>
            <a:r>
              <a:rPr lang="en-GB" dirty="0" smtClean="0"/>
              <a:t> cent CE, Silver Bowl</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252663" y="1239253"/>
            <a:ext cx="6772501" cy="3621505"/>
          </a:xfrm>
          <a:prstGeom prst="rect">
            <a:avLst/>
          </a:prstGeom>
        </p:spPr>
      </p:pic>
      <p:sp>
        <p:nvSpPr>
          <p:cNvPr id="4" name="TextBox 3"/>
          <p:cNvSpPr txBox="1"/>
          <p:nvPr/>
        </p:nvSpPr>
        <p:spPr>
          <a:xfrm>
            <a:off x="7411453" y="1239253"/>
            <a:ext cx="3946358" cy="5632311"/>
          </a:xfrm>
          <a:prstGeom prst="rect">
            <a:avLst/>
          </a:prstGeom>
          <a:noFill/>
        </p:spPr>
        <p:txBody>
          <a:bodyPr wrap="square" rtlCol="0">
            <a:spAutoFit/>
          </a:bodyPr>
          <a:lstStyle/>
          <a:p>
            <a:r>
              <a:rPr lang="en-GB" sz="2400" dirty="0" smtClean="0"/>
              <a:t>Sometimes we draw the bow to the ear, sometimes to the neck, and sometimes to the breast. And it is weakest when we draw it to the breast. Hence why they say that the Amazons, as they were weak in nature could not draw further, and burnt off the breast. ANONYMA TACTICA BYZANTINA. De re </a:t>
            </a:r>
            <a:r>
              <a:rPr lang="en-GB" sz="2400" dirty="0" err="1" smtClean="0"/>
              <a:t>strategica</a:t>
            </a:r>
            <a:r>
              <a:rPr lang="en-GB" sz="2400" dirty="0" smtClean="0"/>
              <a:t> Section 44 line 28</a:t>
            </a:r>
            <a:endParaRPr lang="en-GB" sz="2400" dirty="0"/>
          </a:p>
        </p:txBody>
      </p:sp>
    </p:spTree>
    <p:extLst>
      <p:ext uri="{BB962C8B-B14F-4D97-AF65-F5344CB8AC3E}">
        <p14:creationId xmlns:p14="http://schemas.microsoft.com/office/powerpoint/2010/main" val="4884560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a:t>
            </a:r>
            <a:r>
              <a:rPr lang="en-GB" baseline="30000" dirty="0" smtClean="0"/>
              <a:t>th</a:t>
            </a:r>
            <a:r>
              <a:rPr lang="en-GB" dirty="0" smtClean="0"/>
              <a:t> cent CE, Mosaic, Antioch</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84221" y="1239251"/>
            <a:ext cx="11711279" cy="4584033"/>
          </a:xfrm>
          <a:prstGeom prst="rect">
            <a:avLst/>
          </a:prstGeom>
        </p:spPr>
      </p:pic>
    </p:spTree>
    <p:extLst>
      <p:ext uri="{BB962C8B-B14F-4D97-AF65-F5344CB8AC3E}">
        <p14:creationId xmlns:p14="http://schemas.microsoft.com/office/powerpoint/2010/main" val="3270379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167</TotalTime>
  <Words>2369</Words>
  <Application>Microsoft Office PowerPoint</Application>
  <PresentationFormat>Widescreen</PresentationFormat>
  <Paragraphs>73</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Century Gothic</vt:lpstr>
      <vt:lpstr>Wingdings 3</vt:lpstr>
      <vt:lpstr>Ion</vt:lpstr>
      <vt:lpstr>Visual Amazons</vt:lpstr>
      <vt:lpstr>The earliest Amazons - Homer</vt:lpstr>
      <vt:lpstr>Early Amazons and Heroes</vt:lpstr>
      <vt:lpstr>End of 7th cent BCE, Alabastron</vt:lpstr>
      <vt:lpstr>575-550BCE, Cup</vt:lpstr>
      <vt:lpstr>575-550BCE, Amphora</vt:lpstr>
      <vt:lpstr>C550 BCE, Amphora</vt:lpstr>
      <vt:lpstr>Before 530BCE, Hydria</vt:lpstr>
      <vt:lpstr>550-530BCE, Hydria</vt:lpstr>
      <vt:lpstr>6th cent BCE, Hydria</vt:lpstr>
      <vt:lpstr>End 6th cent BCE, Amphora</vt:lpstr>
      <vt:lpstr>End 6th cent BCE, Olpe</vt:lpstr>
      <vt:lpstr>End of 6th cent BCE, Skyphos</vt:lpstr>
      <vt:lpstr>c490BCE, Alabastron</vt:lpstr>
      <vt:lpstr>C470 BCE, Metope, Temple E, Selinous</vt:lpstr>
      <vt:lpstr>c460BCE, Crater</vt:lpstr>
      <vt:lpstr>c450BCE, Crater</vt:lpstr>
      <vt:lpstr>440BCE, Crater</vt:lpstr>
      <vt:lpstr>C440 BCE, Crater</vt:lpstr>
      <vt:lpstr>c440BCE, Crater, </vt:lpstr>
      <vt:lpstr>C447-438</vt:lpstr>
      <vt:lpstr>c430BCE Cantharus, Athens</vt:lpstr>
      <vt:lpstr>440-410BCE, Lekythos</vt:lpstr>
      <vt:lpstr>Roman copy of 5th cent BCE original</vt:lpstr>
      <vt:lpstr>4th cent BCE, Amphora </vt:lpstr>
      <vt:lpstr>4th cent BCE, Volute Crater</vt:lpstr>
      <vt:lpstr>End of 4th cent BCE, Marble Sarcophagus, Cyprus</vt:lpstr>
      <vt:lpstr>2nd cent BCE, Temple frieze, Magnesia ad Maeandrum</vt:lpstr>
      <vt:lpstr>150BCE, copy of Gift of Attalus II to Athens</vt:lpstr>
      <vt:lpstr>Imperial Roman. Cameo</vt:lpstr>
      <vt:lpstr>C150CE, Marble Sarcophagus, Rome</vt:lpstr>
      <vt:lpstr>175CE, Sarcophagus</vt:lpstr>
      <vt:lpstr>190CE, Sarcophagus, Rome</vt:lpstr>
      <vt:lpstr>217CE, Bronze Coin, Kibyra</vt:lpstr>
      <vt:lpstr>238 CE, Sarcophagus</vt:lpstr>
      <vt:lpstr>Late Roman, Gem</vt:lpstr>
      <vt:lpstr>4th cent CE, Mosaic</vt:lpstr>
      <vt:lpstr>4th cent CE, Silver Bowl</vt:lpstr>
      <vt:lpstr>5th cent CE, Mosaic, Antioch</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Amazons</dc:title>
  <dc:creator>Errietta Bissa</dc:creator>
  <cp:lastModifiedBy>Errietta Bissa</cp:lastModifiedBy>
  <cp:revision>89</cp:revision>
  <dcterms:created xsi:type="dcterms:W3CDTF">2017-06-16T13:04:27Z</dcterms:created>
  <dcterms:modified xsi:type="dcterms:W3CDTF">2017-06-16T15:51:37Z</dcterms:modified>
</cp:coreProperties>
</file>