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64" r:id="rId6"/>
    <p:sldId id="389" r:id="rId7"/>
    <p:sldId id="379" r:id="rId8"/>
    <p:sldId id="374" r:id="rId9"/>
    <p:sldId id="372" r:id="rId10"/>
    <p:sldId id="390" r:id="rId11"/>
    <p:sldId id="265" r:id="rId12"/>
    <p:sldId id="418" r:id="rId13"/>
    <p:sldId id="380" r:id="rId14"/>
    <p:sldId id="381" r:id="rId15"/>
    <p:sldId id="382" r:id="rId16"/>
    <p:sldId id="383" r:id="rId17"/>
    <p:sldId id="268" r:id="rId18"/>
    <p:sldId id="417" r:id="rId19"/>
    <p:sldId id="384" r:id="rId20"/>
    <p:sldId id="274" r:id="rId21"/>
    <p:sldId id="375" r:id="rId22"/>
    <p:sldId id="39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86016" autoAdjust="0"/>
  </p:normalViewPr>
  <p:slideViewPr>
    <p:cSldViewPr>
      <p:cViewPr varScale="1">
        <p:scale>
          <a:sx n="96" d="100"/>
          <a:sy n="96" d="100"/>
        </p:scale>
        <p:origin x="2040"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24/11/2025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3337042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1284570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2075449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728738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412995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10</a:t>
            </a:fld>
            <a:endParaRPr lang="en-US"/>
          </a:p>
        </p:txBody>
      </p:sp>
    </p:spTree>
    <p:extLst>
      <p:ext uri="{BB962C8B-B14F-4D97-AF65-F5344CB8AC3E}">
        <p14:creationId xmlns:p14="http://schemas.microsoft.com/office/powerpoint/2010/main" val="1636321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15958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548127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02251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gn="just">
              <a:spcBef>
                <a:spcPct val="0"/>
              </a:spcBef>
              <a:buNone/>
            </a:pPr>
            <a:r>
              <a:rPr lang="en-GB" altLang="en-US" sz="1200" dirty="0">
                <a:ea typeface="ＭＳ Ｐゴシック" panose="020B0600070205080204" pitchFamily="34" charset="-128"/>
              </a:rPr>
              <a:t>From the previous example, you may understand that at the point of monitoring and evaluation, it is important  to examine the links between indicators and outcome and between outcome and the identified problem.</a:t>
            </a:r>
          </a:p>
          <a:p>
            <a:pPr marL="0" indent="0">
              <a:spcBef>
                <a:spcPct val="0"/>
              </a:spcBef>
              <a:buNone/>
            </a:pPr>
            <a:endParaRPr lang="en-GB" altLang="en-US" sz="1200" dirty="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947647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2392025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An Assessment Cover Sheet (for coursework as well as examinations) should be completed for each assessment (in the case of coursework it may be more practical to use a single coversheet for a number of assessments with the actual coursework question(s) attached to the coversheet.</a:t>
            </a:r>
          </a:p>
        </p:txBody>
      </p:sp>
    </p:spTree>
    <p:extLst>
      <p:ext uri="{BB962C8B-B14F-4D97-AF65-F5344CB8AC3E}">
        <p14:creationId xmlns:p14="http://schemas.microsoft.com/office/powerpoint/2010/main" val="1193642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8243925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89401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2160240"/>
          </a:xfrm>
        </p:spPr>
        <p:txBody>
          <a:bodyPr>
            <a:normAutofit/>
          </a:bodyPr>
          <a:lstStyle/>
          <a:p>
            <a:r>
              <a:rPr lang="en-GB" sz="3600" b="1" dirty="0">
                <a:solidFill>
                  <a:srgbClr val="FFFF00"/>
                </a:solidFill>
              </a:rPr>
              <a:t>Week 8</a:t>
            </a:r>
          </a:p>
          <a:p>
            <a:r>
              <a:rPr lang="en-GB" sz="3600" b="1" dirty="0">
                <a:solidFill>
                  <a:srgbClr val="FFFF00"/>
                </a:solidFill>
              </a:rPr>
              <a:t>Action Planning, monitoring and evaluation</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LCLM4004: Problem Solving and Decision Making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lstStyle/>
          <a:p>
            <a:r>
              <a:rPr lang="en-GB" altLang="en-US" sz="3600" b="1" dirty="0">
                <a:solidFill>
                  <a:srgbClr val="0070C0"/>
                </a:solidFill>
                <a:ea typeface="ＭＳ Ｐゴシック" panose="020B0600070205080204" pitchFamily="34" charset="-128"/>
              </a:rPr>
              <a:t>Recap</a:t>
            </a:r>
          </a:p>
        </p:txBody>
      </p:sp>
      <p:sp>
        <p:nvSpPr>
          <p:cNvPr id="5123" name="Rectangle 3"/>
          <p:cNvSpPr>
            <a:spLocks noGrp="1" noChangeArrowheads="1"/>
          </p:cNvSpPr>
          <p:nvPr>
            <p:ph type="body" idx="1"/>
          </p:nvPr>
        </p:nvSpPr>
        <p:spPr>
          <a:xfrm>
            <a:off x="539552" y="908720"/>
            <a:ext cx="8064500" cy="3996444"/>
          </a:xfrm>
          <a:noFill/>
        </p:spPr>
        <p:txBody>
          <a:bodyPr>
            <a:normAutofit lnSpcReduction="10000"/>
          </a:bodyPr>
          <a:lstStyle/>
          <a:p>
            <a:pPr marL="0" indent="0">
              <a:spcBef>
                <a:spcPct val="0"/>
              </a:spcBef>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spcBef>
                <a:spcPct val="0"/>
              </a:spcBef>
              <a:buNone/>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Questions:</a:t>
            </a:r>
          </a:p>
          <a:p>
            <a:pPr marL="0" indent="0">
              <a:spcBef>
                <a:spcPct val="0"/>
              </a:spcBef>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457200" indent="-457200">
              <a:spcBef>
                <a:spcPct val="0"/>
              </a:spcBef>
              <a:buAutoNum type="arabicPeriod"/>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What is the main purpose of evaluation?</a:t>
            </a:r>
          </a:p>
          <a:p>
            <a:pPr marL="457200" indent="-457200">
              <a:spcBef>
                <a:spcPct val="0"/>
              </a:spcBef>
              <a:buAutoNum type="arabicPeriod"/>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457200" indent="-457200">
              <a:spcBef>
                <a:spcPct val="0"/>
              </a:spcBef>
              <a:buAutoNum type="arabicPeriod"/>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Name 2 evaluation tools used to evaluate alternative solutions </a:t>
            </a:r>
          </a:p>
          <a:p>
            <a:pPr marL="0" indent="0">
              <a:spcBef>
                <a:spcPct val="0"/>
              </a:spcBef>
              <a:buNone/>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spcBef>
                <a:spcPct val="0"/>
              </a:spcBef>
              <a:buNone/>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3. What you should do after you select the most appropriate solution to a problem?</a:t>
            </a:r>
          </a:p>
          <a:p>
            <a:pPr marL="0" indent="0">
              <a:spcBef>
                <a:spcPct val="0"/>
              </a:spcBef>
              <a:buNone/>
            </a:pPr>
            <a:endParaRPr lang="en-GB" altLang="en-US" sz="2200" dirty="0">
              <a:ea typeface="ＭＳ Ｐゴシック" panose="020B0600070205080204" pitchFamily="34" charset="-128"/>
            </a:endParaRPr>
          </a:p>
        </p:txBody>
      </p:sp>
    </p:spTree>
    <p:extLst>
      <p:ext uri="{BB962C8B-B14F-4D97-AF65-F5344CB8AC3E}">
        <p14:creationId xmlns:p14="http://schemas.microsoft.com/office/powerpoint/2010/main" val="209549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animEffect transition="in" filter="fade">
                                      <p:cBhvr>
                                        <p:cTn id="11" dur="1000"/>
                                        <p:tgtEl>
                                          <p:spTgt spid="5123">
                                            <p:txEl>
                                              <p:pRg st="1" end="1"/>
                                            </p:txEl>
                                          </p:spTgt>
                                        </p:tgtEl>
                                      </p:cBhvr>
                                    </p:animEffect>
                                    <p:anim calcmode="lin" valueType="num">
                                      <p:cBhvr>
                                        <p:cTn id="12"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123">
                                            <p:txEl>
                                              <p:pRg st="3" end="3"/>
                                            </p:txEl>
                                          </p:spTgt>
                                        </p:tgtEl>
                                        <p:attrNameLst>
                                          <p:attrName>style.visibility</p:attrName>
                                        </p:attrNameLst>
                                      </p:cBhvr>
                                      <p:to>
                                        <p:strVal val="visible"/>
                                      </p:to>
                                    </p:set>
                                    <p:animEffect transition="in" filter="fade">
                                      <p:cBhvr>
                                        <p:cTn id="18" dur="1000"/>
                                        <p:tgtEl>
                                          <p:spTgt spid="5123">
                                            <p:txEl>
                                              <p:pRg st="3" end="3"/>
                                            </p:txEl>
                                          </p:spTgt>
                                        </p:tgtEl>
                                      </p:cBhvr>
                                    </p:animEffect>
                                    <p:anim calcmode="lin" valueType="num">
                                      <p:cBhvr>
                                        <p:cTn id="19"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123">
                                            <p:txEl>
                                              <p:pRg st="5" end="5"/>
                                            </p:txEl>
                                          </p:spTgt>
                                        </p:tgtEl>
                                        <p:attrNameLst>
                                          <p:attrName>style.visibility</p:attrName>
                                        </p:attrNameLst>
                                      </p:cBhvr>
                                      <p:to>
                                        <p:strVal val="visible"/>
                                      </p:to>
                                    </p:set>
                                    <p:animEffect transition="in" filter="fade">
                                      <p:cBhvr>
                                        <p:cTn id="25" dur="1000"/>
                                        <p:tgtEl>
                                          <p:spTgt spid="5123">
                                            <p:txEl>
                                              <p:pRg st="5" end="5"/>
                                            </p:txEl>
                                          </p:spTgt>
                                        </p:tgtEl>
                                      </p:cBhvr>
                                    </p:animEffect>
                                    <p:anim calcmode="lin" valueType="num">
                                      <p:cBhvr>
                                        <p:cTn id="26" dur="1000" fill="hold"/>
                                        <p:tgtEl>
                                          <p:spTgt spid="512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512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5123">
                                            <p:txEl>
                                              <p:pRg st="7" end="7"/>
                                            </p:txEl>
                                          </p:spTgt>
                                        </p:tgtEl>
                                        <p:attrNameLst>
                                          <p:attrName>style.visibility</p:attrName>
                                        </p:attrNameLst>
                                      </p:cBhvr>
                                      <p:to>
                                        <p:strVal val="visible"/>
                                      </p:to>
                                    </p:set>
                                    <p:animEffect transition="in" filter="fade">
                                      <p:cBhvr>
                                        <p:cTn id="32" dur="1000"/>
                                        <p:tgtEl>
                                          <p:spTgt spid="5123">
                                            <p:txEl>
                                              <p:pRg st="7" end="7"/>
                                            </p:txEl>
                                          </p:spTgt>
                                        </p:tgtEl>
                                      </p:cBhvr>
                                    </p:animEffect>
                                    <p:anim calcmode="lin" valueType="num">
                                      <p:cBhvr>
                                        <p:cTn id="33" dur="1000" fill="hold"/>
                                        <p:tgtEl>
                                          <p:spTgt spid="5123">
                                            <p:txEl>
                                              <p:pRg st="7" end="7"/>
                                            </p:txEl>
                                          </p:spTgt>
                                        </p:tgtEl>
                                        <p:attrNameLst>
                                          <p:attrName>ppt_x</p:attrName>
                                        </p:attrNameLst>
                                      </p:cBhvr>
                                      <p:tavLst>
                                        <p:tav tm="0">
                                          <p:val>
                                            <p:strVal val="#ppt_x"/>
                                          </p:val>
                                        </p:tav>
                                        <p:tav tm="100000">
                                          <p:val>
                                            <p:strVal val="#ppt_x"/>
                                          </p:val>
                                        </p:tav>
                                      </p:tavLst>
                                    </p:anim>
                                    <p:anim calcmode="lin" valueType="num">
                                      <p:cBhvr>
                                        <p:cTn id="34" dur="1000" fill="hold"/>
                                        <p:tgtEl>
                                          <p:spTgt spid="512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97F3-B0F4-3DB9-48C2-23B9FADC272F}"/>
              </a:ext>
            </a:extLst>
          </p:cNvPr>
          <p:cNvSpPr>
            <a:spLocks noGrp="1"/>
          </p:cNvSpPr>
          <p:nvPr>
            <p:ph type="title"/>
          </p:nvPr>
        </p:nvSpPr>
        <p:spPr/>
        <p:txBody>
          <a:bodyPr/>
          <a:lstStyle/>
          <a:p>
            <a:r>
              <a:rPr lang="en-GB" dirty="0"/>
              <a:t>Answers</a:t>
            </a:r>
          </a:p>
        </p:txBody>
      </p:sp>
      <p:sp>
        <p:nvSpPr>
          <p:cNvPr id="3" name="Content Placeholder 2">
            <a:extLst>
              <a:ext uri="{FF2B5EF4-FFF2-40B4-BE49-F238E27FC236}">
                <a16:creationId xmlns:a16="http://schemas.microsoft.com/office/drawing/2014/main" id="{5AE56D08-2DEA-7793-15D6-493B4F5B00A7}"/>
              </a:ext>
            </a:extLst>
          </p:cNvPr>
          <p:cNvSpPr>
            <a:spLocks noGrp="1"/>
          </p:cNvSpPr>
          <p:nvPr>
            <p:ph idx="1"/>
          </p:nvPr>
        </p:nvSpPr>
        <p:spPr/>
        <p:txBody>
          <a:bodyPr>
            <a:normAutofit fontScale="92500" lnSpcReduction="20000"/>
          </a:bodyPr>
          <a:lstStyle/>
          <a:p>
            <a:pPr marL="514350" indent="-514350">
              <a:buAutoNum type="arabicPeriod"/>
            </a:pPr>
            <a:r>
              <a:rPr lang="en-GB" altLang="en-US" sz="3200" i="1" dirty="0">
                <a:ea typeface="ＭＳ Ｐゴシック" panose="020B0600070205080204" pitchFamily="34" charset="-128"/>
              </a:rPr>
              <a:t>The main purpose of the evaluation is to critically consider each proposed solution and decide which is the most appropriate solution to the complex problem earlier identified.</a:t>
            </a:r>
          </a:p>
          <a:p>
            <a:pPr marL="514350" indent="-514350">
              <a:buAutoNum type="arabicPeriod"/>
            </a:pPr>
            <a:endParaRPr lang="en-GB" altLang="en-US" sz="3200" i="1" dirty="0">
              <a:ea typeface="ＭＳ Ｐゴシック" panose="020B0600070205080204" pitchFamily="34" charset="-128"/>
            </a:endParaRPr>
          </a:p>
          <a:p>
            <a:pPr marL="0" indent="0">
              <a:buNone/>
            </a:pPr>
            <a:r>
              <a:rPr lang="en-GB" altLang="en-US" sz="3200" i="1" dirty="0">
                <a:ea typeface="ＭＳ Ｐゴシック" panose="020B0600070205080204" pitchFamily="34" charset="-128"/>
              </a:rPr>
              <a:t>2.PMI and Grid analysis</a:t>
            </a:r>
          </a:p>
          <a:p>
            <a:pPr marL="0" indent="0">
              <a:buNone/>
            </a:pPr>
            <a:endParaRPr lang="en-GB" altLang="en-US" sz="3200" i="1" dirty="0">
              <a:ea typeface="ＭＳ Ｐゴシック" panose="020B0600070205080204" pitchFamily="34" charset="-128"/>
            </a:endParaRPr>
          </a:p>
          <a:p>
            <a:pPr marL="0" indent="0">
              <a:buNone/>
            </a:pPr>
            <a:r>
              <a:rPr lang="en-GB" altLang="en-US" i="1" dirty="0">
                <a:ea typeface="ＭＳ Ｐゴシック" panose="020B0600070205080204" pitchFamily="34" charset="-128"/>
              </a:rPr>
              <a:t>3.You </a:t>
            </a:r>
            <a:r>
              <a:rPr lang="en-GB" altLang="en-US" i="1">
                <a:ea typeface="ＭＳ Ｐゴシック" panose="020B0600070205080204" pitchFamily="34" charset="-128"/>
              </a:rPr>
              <a:t>need to </a:t>
            </a:r>
            <a:r>
              <a:rPr lang="en-GB" altLang="en-US" sz="3200" i="1">
                <a:ea typeface="ＭＳ Ｐゴシック" panose="020B0600070205080204" pitchFamily="34" charset="-128"/>
              </a:rPr>
              <a:t>plan </a:t>
            </a:r>
            <a:r>
              <a:rPr lang="en-GB" altLang="en-US" sz="3200" i="1" dirty="0">
                <a:ea typeface="ＭＳ Ｐゴシック" panose="020B0600070205080204" pitchFamily="34" charset="-128"/>
              </a:rPr>
              <a:t>the implementation of that solution.</a:t>
            </a:r>
          </a:p>
          <a:p>
            <a:pPr marL="0" indent="0">
              <a:buNone/>
            </a:pPr>
            <a:endParaRPr lang="en-GB" altLang="en-US" sz="3200" i="1"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03631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4360" y="1556792"/>
            <a:ext cx="8435280" cy="3785652"/>
          </a:xfrm>
          <a:prstGeom prst="rect">
            <a:avLst/>
          </a:prstGeom>
        </p:spPr>
        <p:txBody>
          <a:bodyPr wrap="square">
            <a:spAutoFit/>
          </a:bodyPr>
          <a:lstStyle/>
          <a:p>
            <a:pPr algn="just"/>
            <a:r>
              <a:rPr lang="en-GB" sz="2400" dirty="0"/>
              <a:t>By the end of this session you should be able to:</a:t>
            </a:r>
          </a:p>
          <a:p>
            <a:pPr algn="just"/>
            <a:endParaRPr lang="en-GB" sz="2400" dirty="0"/>
          </a:p>
          <a:p>
            <a:pPr marL="342900" indent="-342900" algn="just">
              <a:buFont typeface="Arial" panose="020B0604020202020204" pitchFamily="34" charset="0"/>
              <a:buChar char="•"/>
            </a:pPr>
            <a:r>
              <a:rPr lang="en-GB" sz="2400" dirty="0"/>
              <a:t>Understand the key issues to consider when planning a course of action</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Identify key success indicators based on desired outcomes.</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Demonstrate your knowledge of the planning, monitoring and evaluation processes.</a:t>
            </a:r>
          </a:p>
        </p:txBody>
      </p:sp>
      <p:sp>
        <p:nvSpPr>
          <p:cNvPr id="5" name="Title 1"/>
          <p:cNvSpPr>
            <a:spLocks noGrp="1"/>
          </p:cNvSpPr>
          <p:nvPr>
            <p:ph type="title"/>
          </p:nvPr>
        </p:nvSpPr>
        <p:spPr>
          <a:xfrm>
            <a:off x="457200" y="274638"/>
            <a:ext cx="8229600" cy="796928"/>
          </a:xfrm>
        </p:spPr>
        <p:txBody>
          <a:bodyPr>
            <a:normAutofit/>
          </a:bodyPr>
          <a:lstStyle/>
          <a:p>
            <a:pPr eaLnBrk="1" hangingPunct="1"/>
            <a:r>
              <a:rPr lang="en-GB" altLang="en-US" sz="3600" b="1" dirty="0">
                <a:solidFill>
                  <a:srgbClr val="0070C0"/>
                </a:solidFill>
                <a:ea typeface="ＭＳ Ｐゴシック" panose="020B0600070205080204" pitchFamily="34" charset="-128"/>
              </a:rPr>
              <a:t>Learning Objectives</a:t>
            </a:r>
            <a:endParaRPr lang="en-US" altLang="en-US" sz="3600" b="1" dirty="0">
              <a:solidFill>
                <a:srgbClr val="0070C0"/>
              </a:solidFill>
              <a:ea typeface="ＭＳ Ｐゴシック" panose="020B0600070205080204" pitchFamily="34" charset="-128"/>
            </a:endParaRPr>
          </a:p>
        </p:txBody>
      </p:sp>
    </p:spTree>
    <p:extLst>
      <p:ext uri="{BB962C8B-B14F-4D97-AF65-F5344CB8AC3E}">
        <p14:creationId xmlns:p14="http://schemas.microsoft.com/office/powerpoint/2010/main" val="3140005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634082"/>
          </a:xfrm>
        </p:spPr>
        <p:txBody>
          <a:bodyPr>
            <a:normAutofit fontScale="90000"/>
          </a:bodyPr>
          <a:lstStyle/>
          <a:p>
            <a:r>
              <a:rPr lang="en-GB" altLang="en-US" sz="3600" b="1" dirty="0">
                <a:solidFill>
                  <a:srgbClr val="0070C0"/>
                </a:solidFill>
                <a:ea typeface="ＭＳ Ｐゴシック" panose="020B0600070205080204" pitchFamily="34" charset="-128"/>
              </a:rPr>
              <a:t>Defining the concepts</a:t>
            </a:r>
            <a:endParaRPr lang="en-US" altLang="en-US" sz="3600" b="1" dirty="0">
              <a:solidFill>
                <a:srgbClr val="0070C0"/>
              </a:solidFill>
              <a:ea typeface="ＭＳ Ｐゴシック" panose="020B0600070205080204" pitchFamily="34" charset="-128"/>
            </a:endParaRPr>
          </a:p>
        </p:txBody>
      </p:sp>
      <p:sp>
        <p:nvSpPr>
          <p:cNvPr id="15363" name="Content Placeholder 2"/>
          <p:cNvSpPr>
            <a:spLocks noGrp="1"/>
          </p:cNvSpPr>
          <p:nvPr>
            <p:ph idx="1"/>
          </p:nvPr>
        </p:nvSpPr>
        <p:spPr>
          <a:xfrm>
            <a:off x="457199" y="1052736"/>
            <a:ext cx="8229601" cy="4320480"/>
          </a:xfrm>
        </p:spPr>
        <p:txBody>
          <a:bodyPr>
            <a:normAutofit fontScale="92500" lnSpcReduction="20000"/>
          </a:bodyPr>
          <a:lstStyle/>
          <a:p>
            <a:pPr marL="0" indent="0">
              <a:buNone/>
            </a:pPr>
            <a:r>
              <a:rPr lang="en-GB" altLang="en-US" sz="2000" b="1" dirty="0">
                <a:latin typeface="Arial" panose="020B0604020202020204" pitchFamily="34" charset="0"/>
                <a:cs typeface="Arial" panose="020B0604020202020204" pitchFamily="34" charset="0"/>
              </a:rPr>
              <a:t>1. </a:t>
            </a:r>
            <a:r>
              <a:rPr lang="en-GB" sz="2100" b="1" dirty="0">
                <a:highlight>
                  <a:srgbClr val="00FFFF"/>
                </a:highlight>
                <a:latin typeface="Arial" panose="020B0604020202020204" pitchFamily="34" charset="0"/>
                <a:cs typeface="Arial" panose="020B0604020202020204" pitchFamily="34" charset="0"/>
              </a:rPr>
              <a:t>Planning </a:t>
            </a:r>
            <a:r>
              <a:rPr lang="en-GB" sz="2100" dirty="0">
                <a:highlight>
                  <a:srgbClr val="00FFFF"/>
                </a:highlight>
                <a:latin typeface="Arial" panose="020B0604020202020204" pitchFamily="34" charset="0"/>
                <a:cs typeface="Arial" panose="020B0604020202020204" pitchFamily="34" charset="0"/>
              </a:rPr>
              <a:t>is deciding in the present what to do in future. It is the process whereby companies reconcile their resources with their objectives and opportunities (</a:t>
            </a:r>
            <a:r>
              <a:rPr lang="en-GB" altLang="en-US" sz="2100" dirty="0">
                <a:highlight>
                  <a:srgbClr val="00FFFF"/>
                </a:highlight>
                <a:latin typeface="Arial" panose="020B0604020202020204" pitchFamily="34" charset="0"/>
                <a:cs typeface="Arial" panose="020B0604020202020204" pitchFamily="34" charset="0"/>
              </a:rPr>
              <a:t>Philip Kotler)</a:t>
            </a:r>
          </a:p>
          <a:p>
            <a:pPr marL="0" indent="0">
              <a:buNone/>
            </a:pPr>
            <a:r>
              <a:rPr lang="en-GB" altLang="en-US" sz="2100" b="1" dirty="0">
                <a:latin typeface="Arial" panose="020B0604020202020204" pitchFamily="34" charset="0"/>
                <a:cs typeface="Arial" panose="020B0604020202020204" pitchFamily="34" charset="0"/>
              </a:rPr>
              <a:t>Action Planning – </a:t>
            </a:r>
            <a:r>
              <a:rPr lang="en-GB" altLang="en-US" sz="2100" dirty="0">
                <a:latin typeface="Arial" panose="020B0604020202020204" pitchFamily="34" charset="0"/>
                <a:cs typeface="Arial" panose="020B0604020202020204" pitchFamily="34" charset="0"/>
              </a:rPr>
              <a:t>You are required to plan the implementation of the solution chosen to solve the complex problem you have identified. </a:t>
            </a:r>
          </a:p>
          <a:p>
            <a:pPr marL="0" indent="0">
              <a:buNone/>
            </a:pPr>
            <a:r>
              <a:rPr lang="en-GB" altLang="en-US" sz="2100" dirty="0">
                <a:latin typeface="Arial" panose="020B0604020202020204" pitchFamily="34" charset="0"/>
                <a:cs typeface="Arial" panose="020B0604020202020204" pitchFamily="34" charset="0"/>
              </a:rPr>
              <a:t>	</a:t>
            </a:r>
          </a:p>
          <a:p>
            <a:pPr marL="0" indent="0">
              <a:buNone/>
            </a:pPr>
            <a:r>
              <a:rPr lang="en-GB" altLang="en-US" sz="2100" b="1" dirty="0">
                <a:highlight>
                  <a:srgbClr val="00FFFF"/>
                </a:highlight>
                <a:latin typeface="Arial" panose="020B0604020202020204" pitchFamily="34" charset="0"/>
                <a:cs typeface="Arial" panose="020B0604020202020204" pitchFamily="34" charset="0"/>
              </a:rPr>
              <a:t>2. Monitoring </a:t>
            </a:r>
            <a:r>
              <a:rPr lang="en-GB" altLang="en-US" sz="2100" dirty="0">
                <a:highlight>
                  <a:srgbClr val="00FFFF"/>
                </a:highlight>
                <a:latin typeface="Arial" panose="020B0604020202020204" pitchFamily="34" charset="0"/>
                <a:cs typeface="Arial" panose="020B0604020202020204" pitchFamily="34" charset="0"/>
              </a:rPr>
              <a:t>-the collection and analysis of information about a project or programme, undertaken while the project/programme is ongoing. </a:t>
            </a:r>
          </a:p>
          <a:p>
            <a:endParaRPr lang="en-GB" altLang="en-US" sz="2100" b="1" dirty="0">
              <a:latin typeface="Arial" panose="020B0604020202020204" pitchFamily="34" charset="0"/>
              <a:cs typeface="Arial" panose="020B0604020202020204" pitchFamily="34" charset="0"/>
            </a:endParaRPr>
          </a:p>
          <a:p>
            <a:r>
              <a:rPr lang="en-GB" altLang="en-US" sz="2100" dirty="0">
                <a:latin typeface="Arial" panose="020B0604020202020204" pitchFamily="34" charset="0"/>
                <a:cs typeface="Arial" panose="020B0604020202020204" pitchFamily="34" charset="0"/>
              </a:rPr>
              <a:t>You need to monitor the implementation of the plan.</a:t>
            </a:r>
          </a:p>
          <a:p>
            <a:endParaRPr lang="en-GB" altLang="en-US" sz="2100" i="1" dirty="0">
              <a:latin typeface="Arial" panose="020B0604020202020204" pitchFamily="34" charset="0"/>
              <a:cs typeface="Arial" panose="020B0604020202020204" pitchFamily="34" charset="0"/>
            </a:endParaRPr>
          </a:p>
          <a:p>
            <a:pPr marL="0" indent="0">
              <a:buNone/>
            </a:pPr>
            <a:r>
              <a:rPr lang="en-GB" altLang="en-US" sz="2100" b="1" dirty="0">
                <a:latin typeface="Arial" panose="020B0604020202020204" pitchFamily="34" charset="0"/>
                <a:cs typeface="Arial" panose="020B0604020202020204" pitchFamily="34" charset="0"/>
              </a:rPr>
              <a:t>3. </a:t>
            </a:r>
            <a:r>
              <a:rPr lang="en-GB" altLang="en-US" sz="2100" b="1" dirty="0">
                <a:highlight>
                  <a:srgbClr val="00FFFF"/>
                </a:highlight>
                <a:latin typeface="Arial" panose="020B0604020202020204" pitchFamily="34" charset="0"/>
                <a:cs typeface="Arial" panose="020B0604020202020204" pitchFamily="34" charset="0"/>
              </a:rPr>
              <a:t>Evaluation </a:t>
            </a:r>
            <a:r>
              <a:rPr lang="en-GB" altLang="en-US" sz="2100" dirty="0">
                <a:highlight>
                  <a:srgbClr val="00FFFF"/>
                </a:highlight>
                <a:latin typeface="Arial" panose="020B0604020202020204" pitchFamily="34" charset="0"/>
                <a:cs typeface="Arial" panose="020B0604020202020204" pitchFamily="34" charset="0"/>
              </a:rPr>
              <a:t>- the periodic, retrospective 	assessment of an organisation, project or programme that might be conducted internally or by external independent evaluators.</a:t>
            </a:r>
          </a:p>
          <a:p>
            <a:r>
              <a:rPr lang="en-GB" altLang="en-US" sz="2100" dirty="0">
                <a:latin typeface="Arial" panose="020B0604020202020204" pitchFamily="34" charset="0"/>
                <a:cs typeface="Arial" panose="020B0604020202020204" pitchFamily="34" charset="0"/>
              </a:rPr>
              <a:t>You need to evaluate the outcome of your decision after its implementation. </a:t>
            </a:r>
          </a:p>
          <a:p>
            <a:endParaRPr lang="en-GB" altLang="en-US" sz="2000" b="1" dirty="0">
              <a:latin typeface="Arial" panose="020B0604020202020204" pitchFamily="34" charset="0"/>
              <a:cs typeface="Arial" panose="020B0604020202020204" pitchFamily="34" charset="0"/>
            </a:endParaRPr>
          </a:p>
          <a:p>
            <a:endParaRPr lang="en-GB" altLang="en-US" sz="2000" b="1" dirty="0">
              <a:latin typeface="Arial" panose="020B0604020202020204" pitchFamily="34" charset="0"/>
              <a:cs typeface="Arial" panose="020B0604020202020204" pitchFamily="34" charset="0"/>
            </a:endParaRPr>
          </a:p>
          <a:p>
            <a:endParaRPr lang="en-GB" altLang="en-US" sz="2000" b="1" dirty="0"/>
          </a:p>
        </p:txBody>
      </p:sp>
    </p:spTree>
    <p:extLst>
      <p:ext uri="{BB962C8B-B14F-4D97-AF65-F5344CB8AC3E}">
        <p14:creationId xmlns:p14="http://schemas.microsoft.com/office/powerpoint/2010/main" val="3795652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Planning</a:t>
            </a:r>
          </a:p>
        </p:txBody>
      </p:sp>
      <p:sp>
        <p:nvSpPr>
          <p:cNvPr id="5123" name="Rectangle 3"/>
          <p:cNvSpPr>
            <a:spLocks noGrp="1" noChangeArrowheads="1"/>
          </p:cNvSpPr>
          <p:nvPr>
            <p:ph type="body" idx="1"/>
          </p:nvPr>
        </p:nvSpPr>
        <p:spPr>
          <a:xfrm>
            <a:off x="323528" y="980728"/>
            <a:ext cx="8280722" cy="4464496"/>
          </a:xfrm>
          <a:noFill/>
        </p:spPr>
        <p:txBody>
          <a:bodyPr>
            <a:noAutofit/>
          </a:bodyPr>
          <a:lstStyle/>
          <a:p>
            <a:pPr marL="0" indent="0">
              <a:buNone/>
            </a:pPr>
            <a:r>
              <a:rPr lang="en-GB" sz="2800" b="1" dirty="0">
                <a:latin typeface="Arial" panose="020B0604020202020204" pitchFamily="34" charset="0"/>
                <a:cs typeface="Arial" panose="020B0604020202020204" pitchFamily="34" charset="0"/>
              </a:rPr>
              <a:t>Decide in advance:</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 what to do</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how to do it</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when to do</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it</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who is to do it</a:t>
            </a:r>
          </a:p>
          <a:p>
            <a:pPr marL="0" indent="0">
              <a:buNone/>
            </a:pPr>
            <a:r>
              <a:rPr lang="en-GB" sz="2800" dirty="0">
                <a:latin typeface="Arial" panose="020B0604020202020204" pitchFamily="34" charset="0"/>
                <a:cs typeface="Arial" panose="020B0604020202020204" pitchFamily="34" charset="0"/>
              </a:rPr>
              <a:t>(Koontz and O’Donnell, 1955)</a:t>
            </a:r>
          </a:p>
          <a:p>
            <a:pPr marL="0" indent="0">
              <a:buNone/>
            </a:pPr>
            <a:endParaRPr lang="en-GB" altLang="en-US" sz="2200" dirty="0">
              <a:ea typeface="ＭＳ Ｐゴシック" panose="020B0600070205080204" pitchFamily="34" charset="-128"/>
            </a:endParaRPr>
          </a:p>
        </p:txBody>
      </p:sp>
      <p:pic>
        <p:nvPicPr>
          <p:cNvPr id="3" name="Picture 2" descr="Chart, diagram, bubble chart&#10;&#10;Description automatically generated">
            <a:extLst>
              <a:ext uri="{FF2B5EF4-FFF2-40B4-BE49-F238E27FC236}">
                <a16:creationId xmlns:a16="http://schemas.microsoft.com/office/drawing/2014/main" id="{3F31687E-2FBF-7997-73BE-905EEC57AE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980728"/>
            <a:ext cx="3672408" cy="3744416"/>
          </a:xfrm>
          <a:prstGeom prst="rect">
            <a:avLst/>
          </a:prstGeom>
        </p:spPr>
      </p:pic>
    </p:spTree>
    <p:extLst>
      <p:ext uri="{BB962C8B-B14F-4D97-AF65-F5344CB8AC3E}">
        <p14:creationId xmlns:p14="http://schemas.microsoft.com/office/powerpoint/2010/main" val="356667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animEffect transition="in" filter="fade">
                                      <p:cBhvr>
                                        <p:cTn id="11" dur="1000"/>
                                        <p:tgtEl>
                                          <p:spTgt spid="5123">
                                            <p:txEl>
                                              <p:pRg st="0" end="0"/>
                                            </p:txEl>
                                          </p:spTgt>
                                        </p:tgtEl>
                                      </p:cBhvr>
                                    </p:animEffect>
                                    <p:anim calcmode="lin" valueType="num">
                                      <p:cBhvr>
                                        <p:cTn id="12"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51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123">
                                            <p:txEl>
                                              <p:pRg st="1" end="1"/>
                                            </p:txEl>
                                          </p:spTgt>
                                        </p:tgtEl>
                                        <p:attrNameLst>
                                          <p:attrName>style.visibility</p:attrName>
                                        </p:attrNameLst>
                                      </p:cBhvr>
                                      <p:to>
                                        <p:strVal val="visible"/>
                                      </p:to>
                                    </p:set>
                                    <p:animEffect transition="in" filter="fade">
                                      <p:cBhvr>
                                        <p:cTn id="18" dur="1000"/>
                                        <p:tgtEl>
                                          <p:spTgt spid="5123">
                                            <p:txEl>
                                              <p:pRg st="1" end="1"/>
                                            </p:txEl>
                                          </p:spTgt>
                                        </p:tgtEl>
                                      </p:cBhvr>
                                    </p:animEffect>
                                    <p:anim calcmode="lin" valueType="num">
                                      <p:cBhvr>
                                        <p:cTn id="19"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51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Effect transition="in" filter="fade">
                                      <p:cBhvr>
                                        <p:cTn id="25" dur="1000"/>
                                        <p:tgtEl>
                                          <p:spTgt spid="5123">
                                            <p:txEl>
                                              <p:pRg st="2" end="2"/>
                                            </p:txEl>
                                          </p:spTgt>
                                        </p:tgtEl>
                                      </p:cBhvr>
                                    </p:animEffect>
                                    <p:anim calcmode="lin" valueType="num">
                                      <p:cBhvr>
                                        <p:cTn id="26"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5123">
                                            <p:txEl>
                                              <p:pRg st="3" end="3"/>
                                            </p:txEl>
                                          </p:spTgt>
                                        </p:tgtEl>
                                        <p:attrNameLst>
                                          <p:attrName>style.visibility</p:attrName>
                                        </p:attrNameLst>
                                      </p:cBhvr>
                                      <p:to>
                                        <p:strVal val="visible"/>
                                      </p:to>
                                    </p:set>
                                    <p:animEffect transition="in" filter="fade">
                                      <p:cBhvr>
                                        <p:cTn id="32" dur="1000"/>
                                        <p:tgtEl>
                                          <p:spTgt spid="5123">
                                            <p:txEl>
                                              <p:pRg st="3" end="3"/>
                                            </p:txEl>
                                          </p:spTgt>
                                        </p:tgtEl>
                                      </p:cBhvr>
                                    </p:animEffect>
                                    <p:anim calcmode="lin" valueType="num">
                                      <p:cBhvr>
                                        <p:cTn id="33"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5123">
                                            <p:txEl>
                                              <p:pRg st="4" end="4"/>
                                            </p:txEl>
                                          </p:spTgt>
                                        </p:tgtEl>
                                        <p:attrNameLst>
                                          <p:attrName>style.visibility</p:attrName>
                                        </p:attrNameLst>
                                      </p:cBhvr>
                                      <p:to>
                                        <p:strVal val="visible"/>
                                      </p:to>
                                    </p:set>
                                    <p:animEffect transition="in" filter="fade">
                                      <p:cBhvr>
                                        <p:cTn id="39" dur="1000"/>
                                        <p:tgtEl>
                                          <p:spTgt spid="5123">
                                            <p:txEl>
                                              <p:pRg st="4" end="4"/>
                                            </p:txEl>
                                          </p:spTgt>
                                        </p:tgtEl>
                                      </p:cBhvr>
                                    </p:animEffect>
                                    <p:anim calcmode="lin" valueType="num">
                                      <p:cBhvr>
                                        <p:cTn id="40"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5123">
                                            <p:txEl>
                                              <p:pRg st="5" end="5"/>
                                            </p:txEl>
                                          </p:spTgt>
                                        </p:tgtEl>
                                        <p:attrNameLst>
                                          <p:attrName>style.visibility</p:attrName>
                                        </p:attrNameLst>
                                      </p:cBhvr>
                                      <p:to>
                                        <p:strVal val="visible"/>
                                      </p:to>
                                    </p:set>
                                    <p:animEffect transition="in" filter="fade">
                                      <p:cBhvr>
                                        <p:cTn id="46" dur="1000"/>
                                        <p:tgtEl>
                                          <p:spTgt spid="5123">
                                            <p:txEl>
                                              <p:pRg st="5" end="5"/>
                                            </p:txEl>
                                          </p:spTgt>
                                        </p:tgtEl>
                                      </p:cBhvr>
                                    </p:animEffect>
                                    <p:anim calcmode="lin" valueType="num">
                                      <p:cBhvr>
                                        <p:cTn id="47" dur="1000" fill="hold"/>
                                        <p:tgtEl>
                                          <p:spTgt spid="5123">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512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72907-12AE-2A26-D4F9-3580A2285BA1}"/>
              </a:ext>
            </a:extLst>
          </p:cNvPr>
          <p:cNvSpPr>
            <a:spLocks noGrp="1"/>
          </p:cNvSpPr>
          <p:nvPr>
            <p:ph type="title"/>
          </p:nvPr>
        </p:nvSpPr>
        <p:spPr>
          <a:xfrm>
            <a:off x="457200" y="274638"/>
            <a:ext cx="8229600" cy="768806"/>
          </a:xfrm>
        </p:spPr>
        <p:txBody>
          <a:bodyPr/>
          <a:lstStyle/>
          <a:p>
            <a:r>
              <a:rPr lang="en-GB" dirty="0"/>
              <a:t>How to write an Action Plan?</a:t>
            </a:r>
          </a:p>
        </p:txBody>
      </p:sp>
      <p:pic>
        <p:nvPicPr>
          <p:cNvPr id="1026" name="Picture 2" descr="How to Create an Action Plan in 5 Steps | Figma">
            <a:extLst>
              <a:ext uri="{FF2B5EF4-FFF2-40B4-BE49-F238E27FC236}">
                <a16:creationId xmlns:a16="http://schemas.microsoft.com/office/drawing/2014/main" id="{5DA26E98-4561-D761-DDD9-3E41FADF17A7}"/>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67389" y="1230869"/>
            <a:ext cx="3897254" cy="35183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CA59EC2-8FEB-5D46-AC8F-3E6B4F3485EF}"/>
              </a:ext>
            </a:extLst>
          </p:cNvPr>
          <p:cNvSpPr txBox="1"/>
          <p:nvPr/>
        </p:nvSpPr>
        <p:spPr>
          <a:xfrm>
            <a:off x="5148064" y="5045750"/>
            <a:ext cx="1440160" cy="369332"/>
          </a:xfrm>
          <a:prstGeom prst="rect">
            <a:avLst/>
          </a:prstGeom>
          <a:noFill/>
        </p:spPr>
        <p:txBody>
          <a:bodyPr wrap="square" rtlCol="0">
            <a:spAutoFit/>
          </a:bodyPr>
          <a:lstStyle/>
          <a:p>
            <a:r>
              <a:rPr lang="en-GB" dirty="0"/>
              <a:t>(Figma, n.d.)</a:t>
            </a:r>
          </a:p>
        </p:txBody>
      </p:sp>
    </p:spTree>
    <p:extLst>
      <p:ext uri="{BB962C8B-B14F-4D97-AF65-F5344CB8AC3E}">
        <p14:creationId xmlns:p14="http://schemas.microsoft.com/office/powerpoint/2010/main" val="1030910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188640"/>
            <a:ext cx="8352928" cy="647353"/>
          </a:xfrm>
          <a:noFill/>
        </p:spPr>
        <p:txBody>
          <a:bodyPr>
            <a:noAutofit/>
          </a:bodyPr>
          <a:lstStyle/>
          <a:p>
            <a:r>
              <a:rPr lang="en-GB" altLang="en-US" sz="3200" b="1" dirty="0">
                <a:solidFill>
                  <a:srgbClr val="0070C0"/>
                </a:solidFill>
                <a:ea typeface="ＭＳ Ｐゴシック" panose="020B0600070205080204" pitchFamily="34" charset="-128"/>
              </a:rPr>
              <a:t>Questions to consider when planning.</a:t>
            </a:r>
          </a:p>
        </p:txBody>
      </p:sp>
      <p:sp>
        <p:nvSpPr>
          <p:cNvPr id="5123" name="Rectangle 3"/>
          <p:cNvSpPr>
            <a:spLocks noGrp="1" noChangeArrowheads="1"/>
          </p:cNvSpPr>
          <p:nvPr>
            <p:ph type="body" idx="1"/>
          </p:nvPr>
        </p:nvSpPr>
        <p:spPr>
          <a:xfrm>
            <a:off x="539750" y="980728"/>
            <a:ext cx="8064500" cy="4680520"/>
          </a:xfrm>
          <a:noFill/>
        </p:spPr>
        <p:txBody>
          <a:bodyPr>
            <a:noAutofit/>
          </a:bodyPr>
          <a:lstStyle/>
          <a:p>
            <a:r>
              <a:rPr lang="en-GB" altLang="en-US" sz="1800" dirty="0">
                <a:ea typeface="ＭＳ Ｐゴシック" panose="020B0600070205080204" pitchFamily="34" charset="-128"/>
              </a:rPr>
              <a:t>What outcome do you desire after implementation of the solution?</a:t>
            </a:r>
          </a:p>
          <a:p>
            <a:pPr marL="0" indent="0">
              <a:buNone/>
            </a:pPr>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What steps should be taken to implement the best alternative to solving the problem?</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What systems or processes should be changed in your organization, for example, a new policy or procedure? </a:t>
            </a:r>
          </a:p>
          <a:p>
            <a:pPr marL="0" indent="0">
              <a:buNone/>
            </a:pPr>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What resources will you need in terms of people, money and facilities?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How much time will you need to implement the solution? Write a schedule that includes the start and stop times, and when you expect to see certain indicators of success.</a:t>
            </a:r>
          </a:p>
          <a:p>
            <a:pPr marL="0" indent="0">
              <a:buNone/>
            </a:pPr>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Who will primarily be responsible for ensuring implementation of the plan?</a:t>
            </a:r>
          </a:p>
          <a:p>
            <a:pPr marL="0" indent="0">
              <a:spcBef>
                <a:spcPct val="0"/>
              </a:spcBef>
              <a:buNone/>
            </a:pPr>
            <a:endParaRPr lang="en-GB" altLang="en-US" sz="1800" dirty="0">
              <a:ea typeface="ＭＳ Ｐゴシック" panose="020B0600070205080204" pitchFamily="34" charset="-128"/>
            </a:endParaRPr>
          </a:p>
        </p:txBody>
      </p:sp>
    </p:spTree>
    <p:extLst>
      <p:ext uri="{BB962C8B-B14F-4D97-AF65-F5344CB8AC3E}">
        <p14:creationId xmlns:p14="http://schemas.microsoft.com/office/powerpoint/2010/main" val="324938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5AB4F5-B911-4CB0-6AC9-1DDF07A39320}"/>
              </a:ext>
            </a:extLst>
          </p:cNvPr>
          <p:cNvSpPr>
            <a:spLocks noGrp="1"/>
          </p:cNvSpPr>
          <p:nvPr>
            <p:ph idx="1"/>
          </p:nvPr>
        </p:nvSpPr>
        <p:spPr>
          <a:xfrm>
            <a:off x="457200" y="1586990"/>
            <a:ext cx="8229600" cy="3930243"/>
          </a:xfrm>
        </p:spPr>
        <p:txBody>
          <a:bodyPr>
            <a:normAutofit fontScale="85000" lnSpcReduction="20000"/>
          </a:bodyPr>
          <a:lstStyle/>
          <a:p>
            <a:r>
              <a:rPr lang="en-GB" dirty="0">
                <a:latin typeface="Arial" panose="020B0604020202020204" pitchFamily="34" charset="0"/>
                <a:cs typeface="Arial" panose="020B0604020202020204" pitchFamily="34" charset="0"/>
              </a:rPr>
              <a:t>Evaluation is the process of comparing the </a:t>
            </a:r>
            <a:r>
              <a:rPr lang="en-GB" b="1" u="sng" dirty="0">
                <a:solidFill>
                  <a:srgbClr val="0070C0"/>
                </a:solidFill>
                <a:latin typeface="Arial" panose="020B0604020202020204" pitchFamily="34" charset="0"/>
                <a:cs typeface="Arial" panose="020B0604020202020204" pitchFamily="34" charset="0"/>
              </a:rPr>
              <a:t>actual outcome</a:t>
            </a:r>
            <a:r>
              <a:rPr lang="en-GB" dirty="0">
                <a:latin typeface="Arial" panose="020B0604020202020204" pitchFamily="34" charset="0"/>
                <a:cs typeface="Arial" panose="020B0604020202020204" pitchFamily="34" charset="0"/>
              </a:rPr>
              <a:t> of the implemented solution with your </a:t>
            </a:r>
            <a:r>
              <a:rPr lang="en-GB" b="1" u="sng" dirty="0">
                <a:solidFill>
                  <a:srgbClr val="0070C0"/>
                </a:solidFill>
                <a:latin typeface="Arial" panose="020B0604020202020204" pitchFamily="34" charset="0"/>
                <a:cs typeface="Arial" panose="020B0604020202020204" pitchFamily="34" charset="0"/>
              </a:rPr>
              <a:t>planned outcome</a:t>
            </a:r>
            <a:r>
              <a:rPr lang="en-GB" dirty="0">
                <a:solidFill>
                  <a:srgbClr val="0070C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i.e. how successful your solution turned out to be.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By evaluating your solution in practice, you will:</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Know whether (or not) it is working</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Where and how it can be improved</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 better prepared to solve future problems.</a:t>
            </a:r>
          </a:p>
          <a:p>
            <a:endParaRPr lang="en-GB" dirty="0"/>
          </a:p>
        </p:txBody>
      </p:sp>
      <p:sp>
        <p:nvSpPr>
          <p:cNvPr id="6" name="AutoShape 6" descr="Image result for Evaluation">
            <a:extLst>
              <a:ext uri="{FF2B5EF4-FFF2-40B4-BE49-F238E27FC236}">
                <a16:creationId xmlns:a16="http://schemas.microsoft.com/office/drawing/2014/main" id="{CA6F7BC0-DC4A-86B9-F8FA-DEA84EDA7965}"/>
              </a:ext>
            </a:extLst>
          </p:cNvPr>
          <p:cNvSpPr>
            <a:spLocks noGrp="1" noChangeAspect="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t>Evaluation</a:t>
            </a:r>
          </a:p>
        </p:txBody>
      </p:sp>
      <p:pic>
        <p:nvPicPr>
          <p:cNvPr id="8" name="Picture 7" descr="A close-up of a performance indicator&#10;&#10;AI-generated content may be incorrect.">
            <a:extLst>
              <a:ext uri="{FF2B5EF4-FFF2-40B4-BE49-F238E27FC236}">
                <a16:creationId xmlns:a16="http://schemas.microsoft.com/office/drawing/2014/main" id="{7F842667-D182-4AE3-F7AE-09649F4056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1815" y="105286"/>
            <a:ext cx="2354985" cy="1403633"/>
          </a:xfrm>
          <a:prstGeom prst="rect">
            <a:avLst/>
          </a:prstGeom>
        </p:spPr>
      </p:pic>
    </p:spTree>
    <p:extLst>
      <p:ext uri="{BB962C8B-B14F-4D97-AF65-F5344CB8AC3E}">
        <p14:creationId xmlns:p14="http://schemas.microsoft.com/office/powerpoint/2010/main" val="3288926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395536" y="404664"/>
            <a:ext cx="8208912" cy="864096"/>
          </a:xfrm>
        </p:spPr>
        <p:txBody>
          <a:bodyPr>
            <a:noAutofit/>
          </a:bodyPr>
          <a:lstStyle/>
          <a:p>
            <a:pPr marL="0" indent="0" algn="ctr" eaLnBrk="1" hangingPunct="1">
              <a:buNone/>
            </a:pPr>
            <a:r>
              <a:rPr lang="en-GB" altLang="en-US" sz="2800" b="1" dirty="0">
                <a:solidFill>
                  <a:srgbClr val="0070C0"/>
                </a:solidFill>
                <a:latin typeface="+mj-lt"/>
                <a:ea typeface="ＭＳ Ｐゴシック" panose="020B0600070205080204" pitchFamily="34" charset="-128"/>
                <a:cs typeface="+mj-cs"/>
              </a:rPr>
              <a:t>The relationship between Planning, monitoring and evaluation</a:t>
            </a:r>
          </a:p>
        </p:txBody>
      </p:sp>
      <p:sp>
        <p:nvSpPr>
          <p:cNvPr id="4" name="Content Placeholder 2"/>
          <p:cNvSpPr txBox="1">
            <a:spLocks/>
          </p:cNvSpPr>
          <p:nvPr/>
        </p:nvSpPr>
        <p:spPr>
          <a:xfrm>
            <a:off x="395536" y="1606546"/>
            <a:ext cx="3744416" cy="376667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dirty="0">
                <a:latin typeface="+mj-lt"/>
                <a:ea typeface="+mj-ea"/>
                <a:cs typeface="+mj-cs"/>
              </a:rPr>
              <a:t>What is the relationship between these three processes? </a:t>
            </a:r>
            <a:endParaRPr lang="en-GB" altLang="en-US" sz="4400" b="1" dirty="0">
              <a:solidFill>
                <a:srgbClr val="7B9899"/>
              </a:solidFill>
              <a:latin typeface="+mj-lt"/>
              <a:ea typeface="+mj-ea"/>
              <a:cs typeface="+mj-cs"/>
            </a:endParaRPr>
          </a:p>
        </p:txBody>
      </p:sp>
      <p:pic>
        <p:nvPicPr>
          <p:cNvPr id="7" name="Picture 6" descr="Diagram&#10;&#10;Description automatically generated">
            <a:extLst>
              <a:ext uri="{FF2B5EF4-FFF2-40B4-BE49-F238E27FC236}">
                <a16:creationId xmlns:a16="http://schemas.microsoft.com/office/drawing/2014/main" id="{77E03DD8-15D2-6F72-99F1-32818C6A70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5976" y="1606546"/>
            <a:ext cx="4248472" cy="3622654"/>
          </a:xfrm>
          <a:prstGeom prst="rect">
            <a:avLst/>
          </a:prstGeom>
        </p:spPr>
      </p:pic>
    </p:spTree>
    <p:extLst>
      <p:ext uri="{BB962C8B-B14F-4D97-AF65-F5344CB8AC3E}">
        <p14:creationId xmlns:p14="http://schemas.microsoft.com/office/powerpoint/2010/main" val="1631890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Monitoring and Evaluation: Questions</a:t>
            </a:r>
          </a:p>
        </p:txBody>
      </p:sp>
      <p:sp>
        <p:nvSpPr>
          <p:cNvPr id="5123" name="Rectangle 3"/>
          <p:cNvSpPr>
            <a:spLocks noGrp="1" noChangeArrowheads="1"/>
          </p:cNvSpPr>
          <p:nvPr>
            <p:ph type="body" idx="1"/>
          </p:nvPr>
        </p:nvSpPr>
        <p:spPr>
          <a:xfrm>
            <a:off x="359532" y="908720"/>
            <a:ext cx="8424936" cy="4968552"/>
          </a:xfrm>
          <a:noFill/>
        </p:spPr>
        <p:txBody>
          <a:bodyPr>
            <a:normAutofit/>
          </a:bodyPr>
          <a:lstStyle/>
          <a:p>
            <a:pPr marL="0" indent="0">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dirty="0">
                <a:ea typeface="ＭＳ Ｐゴシック" panose="020B0600070205080204" pitchFamily="34" charset="-128"/>
              </a:rPr>
              <a:t>Here are a few questions to consider:</a:t>
            </a:r>
            <a:endParaRPr lang="en-GB" altLang="en-US" sz="2400" dirty="0">
              <a:ea typeface="ＭＳ Ｐゴシック" panose="020B0600070205080204" pitchFamily="34" charset="-128"/>
            </a:endParaRPr>
          </a:p>
          <a:p>
            <a:pPr lvl="0"/>
            <a:r>
              <a:rPr lang="en-GB" altLang="en-US" sz="1900" dirty="0">
                <a:solidFill>
                  <a:prstClr val="black"/>
                </a:solidFill>
                <a:ea typeface="ＭＳ Ｐゴシック" panose="020B0600070205080204" pitchFamily="34" charset="-128"/>
              </a:rPr>
              <a:t>Will the plan be done according to schedule?</a:t>
            </a:r>
          </a:p>
          <a:p>
            <a:pPr lvl="0"/>
            <a:r>
              <a:rPr lang="en-GB" altLang="en-US" sz="1900" dirty="0">
                <a:solidFill>
                  <a:prstClr val="black"/>
                </a:solidFill>
                <a:ea typeface="ＭＳ Ｐゴシック" panose="020B0600070205080204" pitchFamily="34" charset="-128"/>
              </a:rPr>
              <a:t>If the plan is not being followed as expected, then consider: Was the plan realistic? </a:t>
            </a:r>
          </a:p>
          <a:p>
            <a:pPr lvl="0"/>
            <a:r>
              <a:rPr lang="en-GB" altLang="en-US" sz="1900" dirty="0">
                <a:solidFill>
                  <a:prstClr val="black"/>
                </a:solidFill>
                <a:ea typeface="ＭＳ Ｐゴシック" panose="020B0600070205080204" pitchFamily="34" charset="-128"/>
              </a:rPr>
              <a:t>Are there sufficient resources to accomplish the plan on schedule? </a:t>
            </a:r>
          </a:p>
          <a:p>
            <a:pPr lvl="0"/>
            <a:r>
              <a:rPr lang="en-GB" altLang="en-US" sz="1900" dirty="0">
                <a:solidFill>
                  <a:prstClr val="black"/>
                </a:solidFill>
                <a:ea typeface="ＭＳ Ｐゴシック" panose="020B0600070205080204" pitchFamily="34" charset="-128"/>
              </a:rPr>
              <a:t>Should more priority be placed on various aspects of the plan? Should the plan be changed?</a:t>
            </a:r>
          </a:p>
          <a:p>
            <a:pPr lvl="0">
              <a:spcBef>
                <a:spcPct val="0"/>
              </a:spcBef>
            </a:pPr>
            <a:endParaRPr lang="en-GB" altLang="en-US" sz="2200" dirty="0">
              <a:solidFill>
                <a:prstClr val="black"/>
              </a:solidFill>
              <a:ea typeface="ＭＳ Ｐゴシック" panose="020B0600070205080204" pitchFamily="34" charset="-128"/>
            </a:endParaRP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3521041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Identifying success Indicators </a:t>
            </a:r>
          </a:p>
        </p:txBody>
      </p:sp>
      <p:sp>
        <p:nvSpPr>
          <p:cNvPr id="5123" name="Rectangle 3"/>
          <p:cNvSpPr>
            <a:spLocks noGrp="1" noChangeArrowheads="1"/>
          </p:cNvSpPr>
          <p:nvPr>
            <p:ph type="body" idx="1"/>
          </p:nvPr>
        </p:nvSpPr>
        <p:spPr>
          <a:xfrm>
            <a:off x="359532" y="835993"/>
            <a:ext cx="8424936" cy="4680520"/>
          </a:xfrm>
          <a:noFill/>
        </p:spPr>
        <p:txBody>
          <a:bodyPr>
            <a:normAutofit fontScale="92500" lnSpcReduction="10000"/>
          </a:bodyPr>
          <a:lstStyle/>
          <a:p>
            <a:endParaRPr lang="en-GB" altLang="en-US" sz="2000" dirty="0">
              <a:solidFill>
                <a:prstClr val="black"/>
              </a:solidFill>
              <a:ea typeface="ＭＳ Ｐゴシック" panose="020B0600070205080204" pitchFamily="34" charset="-128"/>
            </a:endParaRPr>
          </a:p>
          <a:p>
            <a:r>
              <a:rPr lang="en-GB" b="1" dirty="0"/>
              <a:t>“</a:t>
            </a:r>
            <a:r>
              <a:rPr lang="en-GB" b="1" dirty="0">
                <a:latin typeface="Arial" panose="020B0604020202020204" pitchFamily="34" charset="0"/>
                <a:cs typeface="Arial" panose="020B0604020202020204" pitchFamily="34" charset="0"/>
              </a:rPr>
              <a:t>What gets measured gets done.”</a:t>
            </a:r>
          </a:p>
          <a:p>
            <a:pPr marL="3657600" lvl="8" indent="0">
              <a:buNone/>
            </a:pPr>
            <a:r>
              <a:rPr lang="en-GB" altLang="en-US" dirty="0">
                <a:solidFill>
                  <a:prstClr val="black"/>
                </a:solidFill>
                <a:latin typeface="Arial" panose="020B0604020202020204" pitchFamily="34" charset="0"/>
                <a:ea typeface="ＭＳ Ｐゴシック" panose="020B0600070205080204" pitchFamily="34" charset="-128"/>
                <a:cs typeface="Arial" panose="020B0604020202020204" pitchFamily="34" charset="0"/>
              </a:rPr>
              <a:t>                                 (Peter Drucker)</a:t>
            </a:r>
          </a:p>
          <a:p>
            <a:endPar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endParaRPr>
          </a:p>
          <a:p>
            <a:pPr algn="just"/>
            <a:r>
              <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rPr>
              <a:t>If you want to track intended changes resulting from your programmes or projects you will need to identify </a:t>
            </a:r>
            <a:r>
              <a:rPr lang="en-GB" altLang="en-US" sz="2000" b="1" dirty="0">
                <a:solidFill>
                  <a:prstClr val="black"/>
                </a:solidFill>
                <a:latin typeface="Arial" panose="020B0604020202020204" pitchFamily="34" charset="0"/>
                <a:ea typeface="ＭＳ Ｐゴシック" panose="020B0600070205080204" pitchFamily="34" charset="-128"/>
                <a:cs typeface="Arial" panose="020B0604020202020204" pitchFamily="34" charset="0"/>
              </a:rPr>
              <a:t>key performance indicators (KPIs). </a:t>
            </a:r>
          </a:p>
          <a:p>
            <a:pPr algn="just"/>
            <a:r>
              <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rPr>
              <a:t>KPIs can be described as </a:t>
            </a:r>
            <a:r>
              <a:rPr lang="en-GB" sz="2000" u="sng" dirty="0">
                <a:latin typeface="Arial" panose="020B0604020202020204" pitchFamily="34" charset="0"/>
                <a:cs typeface="Arial" panose="020B0604020202020204" pitchFamily="34" charset="0"/>
              </a:rPr>
              <a:t>critical measures of success</a:t>
            </a:r>
            <a:r>
              <a:rPr lang="en-GB" sz="2000" dirty="0">
                <a:latin typeface="Arial" panose="020B0604020202020204" pitchFamily="34" charset="0"/>
                <a:cs typeface="Arial" panose="020B0604020202020204" pitchFamily="34" charset="0"/>
              </a:rPr>
              <a:t>.</a:t>
            </a:r>
          </a:p>
          <a:p>
            <a:pPr algn="just"/>
            <a:endPar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endParaRPr>
          </a:p>
          <a:p>
            <a:pPr algn="just"/>
            <a:r>
              <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rPr>
              <a:t>You should monitor implementation of the plan and also monitor the indicators of success as these indicators would be used to evaluate the outcome of the implementation.</a:t>
            </a:r>
          </a:p>
          <a:p>
            <a:pPr algn="just"/>
            <a:endPar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endParaRPr>
          </a:p>
          <a:p>
            <a:pPr algn="just"/>
            <a:r>
              <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rPr>
              <a:t>One way you can identify KPIs is to think about the desired outcome after implementing the chosen solution to the complex problem</a:t>
            </a:r>
          </a:p>
          <a:p>
            <a:pPr marL="0" lvl="0" indent="0" algn="just">
              <a:buNone/>
            </a:pPr>
            <a:endPar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endParaRPr>
          </a:p>
          <a:p>
            <a:pPr marL="0" lvl="0" indent="0" algn="just">
              <a:buNone/>
            </a:pPr>
            <a:endParaRPr lang="en-GB" altLang="en-US" sz="2000" dirty="0">
              <a:solidFill>
                <a:prstClr val="black"/>
              </a:solidFill>
              <a:latin typeface="Arial" panose="020B0604020202020204" pitchFamily="34" charset="0"/>
              <a:ea typeface="ＭＳ Ｐゴシック" panose="020B0600070205080204" pitchFamily="34" charset="-128"/>
              <a:cs typeface="Arial" panose="020B0604020202020204" pitchFamily="34" charset="0"/>
            </a:endParaRPr>
          </a:p>
          <a:p>
            <a:pPr marL="0" lvl="0" indent="0" algn="just">
              <a:buNone/>
            </a:pPr>
            <a:endParaRPr lang="en-GB" altLang="en-US" sz="2800" dirty="0">
              <a:solidFill>
                <a:prstClr val="black"/>
              </a:solidFill>
              <a:latin typeface="Arial" panose="020B0604020202020204" pitchFamily="34" charset="0"/>
              <a:ea typeface="ＭＳ Ｐゴシック" panose="020B0600070205080204" pitchFamily="34" charset="-128"/>
              <a:cs typeface="Arial" panose="020B0604020202020204" pitchFamily="34" charset="0"/>
            </a:endParaRPr>
          </a:p>
          <a:p>
            <a:pPr marL="0" lvl="0" indent="0">
              <a:buNone/>
            </a:pPr>
            <a:endParaRPr lang="en-GB" altLang="en-US" sz="2200" dirty="0">
              <a:solidFill>
                <a:prstClr val="black"/>
              </a:solidFill>
              <a:ea typeface="ＭＳ Ｐゴシック" panose="020B0600070205080204" pitchFamily="34" charset="-128"/>
            </a:endParaRP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68655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i="1" dirty="0">
                <a:solidFill>
                  <a:srgbClr val="0070C0"/>
                </a:solidFill>
                <a:ea typeface="ＭＳ Ｐゴシック" panose="020B0600070205080204" pitchFamily="34" charset="-128"/>
              </a:rPr>
              <a:t>Example</a:t>
            </a:r>
          </a:p>
        </p:txBody>
      </p:sp>
      <p:sp>
        <p:nvSpPr>
          <p:cNvPr id="5123" name="Rectangle 3"/>
          <p:cNvSpPr>
            <a:spLocks noGrp="1" noChangeArrowheads="1"/>
          </p:cNvSpPr>
          <p:nvPr>
            <p:ph type="body" idx="1"/>
          </p:nvPr>
        </p:nvSpPr>
        <p:spPr>
          <a:xfrm>
            <a:off x="343783" y="1988840"/>
            <a:ext cx="8424936" cy="2808312"/>
          </a:xfrm>
          <a:noFill/>
        </p:spPr>
        <p:txBody>
          <a:bodyPr>
            <a:normAutofit/>
          </a:bodyPr>
          <a:lstStyle/>
          <a:p>
            <a:pPr marL="0" lvl="0" indent="0">
              <a:buNone/>
            </a:pPr>
            <a:endParaRPr lang="en-GB" altLang="en-US" sz="2000" dirty="0">
              <a:solidFill>
                <a:prstClr val="black"/>
              </a:solidFill>
              <a:ea typeface="ＭＳ Ｐゴシック" panose="020B0600070205080204" pitchFamily="34" charset="-128"/>
            </a:endParaRPr>
          </a:p>
          <a:p>
            <a:pPr marL="0" lvl="0" indent="0">
              <a:buNone/>
            </a:pPr>
            <a:endParaRPr lang="en-GB" altLang="en-US" sz="2000" dirty="0">
              <a:solidFill>
                <a:prstClr val="black"/>
              </a:solidFill>
              <a:ea typeface="ＭＳ Ｐゴシック" panose="020B0600070205080204" pitchFamily="34" charset="-128"/>
            </a:endParaRPr>
          </a:p>
          <a:p>
            <a:pPr marL="0" lvl="0" indent="0">
              <a:buNone/>
            </a:pPr>
            <a:endParaRPr lang="en-GB" altLang="en-US" sz="2800" dirty="0">
              <a:solidFill>
                <a:prstClr val="black"/>
              </a:solidFill>
              <a:ea typeface="ＭＳ Ｐゴシック" panose="020B0600070205080204" pitchFamily="34" charset="-128"/>
            </a:endParaRPr>
          </a:p>
          <a:p>
            <a:pPr marL="0" lvl="0" indent="0">
              <a:buNone/>
            </a:pPr>
            <a:endParaRPr lang="en-GB" altLang="en-US" sz="2200" dirty="0">
              <a:solidFill>
                <a:prstClr val="black"/>
              </a:solidFill>
              <a:ea typeface="ＭＳ Ｐゴシック" panose="020B0600070205080204" pitchFamily="34" charset="-128"/>
            </a:endParaRP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graphicFrame>
        <p:nvGraphicFramePr>
          <p:cNvPr id="2" name="Table 1"/>
          <p:cNvGraphicFramePr>
            <a:graphicFrameLocks noGrp="1"/>
          </p:cNvGraphicFramePr>
          <p:nvPr>
            <p:extLst>
              <p:ext uri="{D42A27DB-BD31-4B8C-83A1-F6EECF244321}">
                <p14:modId xmlns:p14="http://schemas.microsoft.com/office/powerpoint/2010/main" val="355716831"/>
              </p:ext>
            </p:extLst>
          </p:nvPr>
        </p:nvGraphicFramePr>
        <p:xfrm>
          <a:off x="323528" y="1988840"/>
          <a:ext cx="7632848" cy="3489951"/>
        </p:xfrm>
        <a:graphic>
          <a:graphicData uri="http://schemas.openxmlformats.org/drawingml/2006/table">
            <a:tbl>
              <a:tblPr/>
              <a:tblGrid>
                <a:gridCol w="1464890">
                  <a:extLst>
                    <a:ext uri="{9D8B030D-6E8A-4147-A177-3AD203B41FA5}">
                      <a16:colId xmlns:a16="http://schemas.microsoft.com/office/drawing/2014/main" val="2445220090"/>
                    </a:ext>
                  </a:extLst>
                </a:gridCol>
                <a:gridCol w="6167958">
                  <a:extLst>
                    <a:ext uri="{9D8B030D-6E8A-4147-A177-3AD203B41FA5}">
                      <a16:colId xmlns:a16="http://schemas.microsoft.com/office/drawing/2014/main" val="3988797485"/>
                    </a:ext>
                  </a:extLst>
                </a:gridCol>
              </a:tblGrid>
              <a:tr h="1255765">
                <a:tc>
                  <a:txBody>
                    <a:bodyPr/>
                    <a:lstStyle/>
                    <a:p>
                      <a:r>
                        <a:rPr lang="en-GB" sz="1600" b="1" dirty="0">
                          <a:solidFill>
                            <a:srgbClr val="FFFFFF"/>
                          </a:solidFill>
                          <a:effectLst/>
                        </a:rPr>
                        <a:t>Problem identified</a:t>
                      </a:r>
                      <a:endParaRPr lang="en-GB" sz="1600" dirty="0">
                        <a:effectLst/>
                      </a:endParaRPr>
                    </a:p>
                  </a:txBody>
                  <a:tcPr marL="4323" marR="4323" marT="4323" marB="4323" anchor="ctr">
                    <a:lnL>
                      <a:noFill/>
                    </a:lnL>
                    <a:lnR>
                      <a:noFill/>
                    </a:lnR>
                    <a:lnT>
                      <a:noFill/>
                    </a:lnT>
                    <a:lnB>
                      <a:noFill/>
                    </a:lnB>
                    <a:solidFill>
                      <a:srgbClr val="0076A3"/>
                    </a:solidFill>
                  </a:tcPr>
                </a:tc>
                <a:tc>
                  <a:txBody>
                    <a:bodyPr/>
                    <a:lstStyle/>
                    <a:p>
                      <a:r>
                        <a:rPr lang="en-GB" sz="1600" dirty="0"/>
                        <a:t>Increasing</a:t>
                      </a:r>
                      <a:r>
                        <a:rPr lang="en-GB" sz="1600" baseline="0" dirty="0"/>
                        <a:t> cases of knife crime in </a:t>
                      </a:r>
                      <a:r>
                        <a:rPr lang="en-GB" sz="1600" dirty="0"/>
                        <a:t>London.</a:t>
                      </a:r>
                    </a:p>
                  </a:txBody>
                  <a:tcPr marL="4323" marR="4323" marT="4323" marB="4323" anchor="ctr">
                    <a:lnL>
                      <a:noFill/>
                    </a:lnL>
                    <a:lnR>
                      <a:noFill/>
                    </a:lnR>
                    <a:lnT>
                      <a:noFill/>
                    </a:lnT>
                    <a:lnB>
                      <a:noFill/>
                    </a:lnB>
                  </a:tcPr>
                </a:tc>
                <a:extLst>
                  <a:ext uri="{0D108BD9-81ED-4DB2-BD59-A6C34878D82A}">
                    <a16:rowId xmlns:a16="http://schemas.microsoft.com/office/drawing/2014/main" val="2670813260"/>
                  </a:ext>
                </a:extLst>
              </a:tr>
              <a:tr h="839746">
                <a:tc>
                  <a:txBody>
                    <a:bodyPr/>
                    <a:lstStyle/>
                    <a:p>
                      <a:r>
                        <a:rPr lang="en-GB" sz="1600" b="1" dirty="0">
                          <a:solidFill>
                            <a:srgbClr val="FFFFFF"/>
                          </a:solidFill>
                          <a:effectLst/>
                        </a:rPr>
                        <a:t>Chosen Solution</a:t>
                      </a:r>
                      <a:endParaRPr lang="en-GB" sz="1600" dirty="0">
                        <a:effectLst/>
                      </a:endParaRPr>
                    </a:p>
                  </a:txBody>
                  <a:tcPr marL="4323" marR="4323" marT="4323" marB="4323" anchor="ctr">
                    <a:lnL>
                      <a:noFill/>
                    </a:lnL>
                    <a:lnR>
                      <a:noFill/>
                    </a:lnR>
                    <a:lnT>
                      <a:noFill/>
                    </a:lnT>
                    <a:lnB>
                      <a:noFill/>
                    </a:lnB>
                    <a:solidFill>
                      <a:srgbClr val="0076A3"/>
                    </a:solidFill>
                  </a:tcPr>
                </a:tc>
                <a:tc>
                  <a:txBody>
                    <a:bodyPr/>
                    <a:lstStyle/>
                    <a:p>
                      <a:r>
                        <a:rPr lang="en-GB" sz="1600" dirty="0"/>
                        <a:t>Increase</a:t>
                      </a:r>
                      <a:r>
                        <a:rPr lang="en-GB" sz="1600" baseline="0" dirty="0"/>
                        <a:t> police presence in London.</a:t>
                      </a:r>
                      <a:endParaRPr lang="en-GB" sz="1600" dirty="0"/>
                    </a:p>
                  </a:txBody>
                  <a:tcPr marL="4323" marR="4323" marT="4323" marB="4323" anchor="ctr">
                    <a:lnL>
                      <a:noFill/>
                    </a:lnL>
                    <a:lnR>
                      <a:noFill/>
                    </a:lnR>
                    <a:lnT>
                      <a:noFill/>
                    </a:lnT>
                    <a:lnB>
                      <a:noFill/>
                    </a:lnB>
                  </a:tcPr>
                </a:tc>
                <a:extLst>
                  <a:ext uri="{0D108BD9-81ED-4DB2-BD59-A6C34878D82A}">
                    <a16:rowId xmlns:a16="http://schemas.microsoft.com/office/drawing/2014/main" val="1873079512"/>
                  </a:ext>
                </a:extLst>
              </a:tr>
              <a:tr h="1394440">
                <a:tc>
                  <a:txBody>
                    <a:bodyPr/>
                    <a:lstStyle/>
                    <a:p>
                      <a:r>
                        <a:rPr lang="en-GB" sz="1600" b="1" dirty="0">
                          <a:solidFill>
                            <a:srgbClr val="FFFFFF"/>
                          </a:solidFill>
                          <a:effectLst/>
                        </a:rPr>
                        <a:t>Outcome</a:t>
                      </a:r>
                      <a:endParaRPr lang="en-GB" sz="1600" dirty="0">
                        <a:effectLst/>
                      </a:endParaRPr>
                    </a:p>
                  </a:txBody>
                  <a:tcPr marL="4323" marR="4323" marT="4323" marB="4323" anchor="ctr">
                    <a:lnL>
                      <a:noFill/>
                    </a:lnL>
                    <a:lnR>
                      <a:noFill/>
                    </a:lnR>
                    <a:lnT>
                      <a:noFill/>
                    </a:lnT>
                    <a:lnB>
                      <a:noFill/>
                    </a:lnB>
                    <a:solidFill>
                      <a:srgbClr val="0076A3"/>
                    </a:solidFill>
                  </a:tcPr>
                </a:tc>
                <a:tc>
                  <a:txBody>
                    <a:bodyPr/>
                    <a:lstStyle/>
                    <a:p>
                      <a:r>
                        <a:rPr lang="en-GB" sz="1600" dirty="0"/>
                        <a:t>Reduced crime</a:t>
                      </a:r>
                      <a:r>
                        <a:rPr lang="en-GB" sz="1600" baseline="0" dirty="0"/>
                        <a:t> rate in London.</a:t>
                      </a:r>
                      <a:endParaRPr lang="en-GB" sz="1600" dirty="0"/>
                    </a:p>
                  </a:txBody>
                  <a:tcPr marL="4323" marR="4323" marT="4323" marB="4323" anchor="ctr">
                    <a:lnL>
                      <a:noFill/>
                    </a:lnL>
                    <a:lnR>
                      <a:noFill/>
                    </a:lnR>
                    <a:lnT>
                      <a:noFill/>
                    </a:lnT>
                    <a:lnB>
                      <a:noFill/>
                    </a:lnB>
                  </a:tcPr>
                </a:tc>
                <a:extLst>
                  <a:ext uri="{0D108BD9-81ED-4DB2-BD59-A6C34878D82A}">
                    <a16:rowId xmlns:a16="http://schemas.microsoft.com/office/drawing/2014/main" val="359524627"/>
                  </a:ext>
                </a:extLst>
              </a:tr>
            </a:tbl>
          </a:graphicData>
        </a:graphic>
      </p:graphicFrame>
      <p:sp>
        <p:nvSpPr>
          <p:cNvPr id="6" name="Rectangle 3"/>
          <p:cNvSpPr txBox="1">
            <a:spLocks noChangeArrowheads="1"/>
          </p:cNvSpPr>
          <p:nvPr/>
        </p:nvSpPr>
        <p:spPr>
          <a:xfrm>
            <a:off x="179512" y="944364"/>
            <a:ext cx="8424936" cy="936104"/>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ea typeface="ＭＳ Ｐゴシック" panose="020B0600070205080204" pitchFamily="34" charset="-128"/>
              </a:rPr>
              <a:t>Can you identify the success indicator (KPI) in this example?</a:t>
            </a:r>
          </a:p>
        </p:txBody>
      </p:sp>
    </p:spTree>
    <p:extLst>
      <p:ext uri="{BB962C8B-B14F-4D97-AF65-F5344CB8AC3E}">
        <p14:creationId xmlns:p14="http://schemas.microsoft.com/office/powerpoint/2010/main" val="2057462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179512" y="1052736"/>
            <a:ext cx="8712968" cy="4392488"/>
          </a:xfrm>
          <a:noFill/>
        </p:spPr>
        <p:txBody>
          <a:bodyPr>
            <a:noAutofit/>
          </a:bodyPr>
          <a:lstStyle/>
          <a:p>
            <a:pPr marL="0" indent="0" algn="just">
              <a:spcBef>
                <a:spcPct val="0"/>
              </a:spcBef>
              <a:buNone/>
            </a:pPr>
            <a:endParaRPr lang="en-GB" altLang="en-US" sz="2000" dirty="0">
              <a:ea typeface="ＭＳ Ｐゴシック" panose="020B0600070205080204" pitchFamily="34" charset="-128"/>
            </a:endParaRPr>
          </a:p>
          <a:p>
            <a:pPr marL="0" indent="0">
              <a:spcBef>
                <a:spcPct val="0"/>
              </a:spcBef>
              <a:buNone/>
            </a:pPr>
            <a:r>
              <a:rPr lang="en-GB" altLang="en-US" sz="2000" b="1" dirty="0">
                <a:ea typeface="ＭＳ Ｐゴシック" panose="020B0600070205080204" pitchFamily="34" charset="-128"/>
              </a:rPr>
              <a:t>Good Indicators:</a:t>
            </a:r>
          </a:p>
          <a:p>
            <a:r>
              <a:rPr lang="en-GB" sz="2000" dirty="0"/>
              <a:t>Provide objective evidence of progress towards achieving a desired result</a:t>
            </a:r>
          </a:p>
          <a:p>
            <a:r>
              <a:rPr lang="en-GB" sz="2000" dirty="0"/>
              <a:t>Measure what is intended to be measured to help inform better decision making</a:t>
            </a:r>
          </a:p>
          <a:p>
            <a:r>
              <a:rPr lang="en-GB" sz="2000" dirty="0"/>
              <a:t>Offer a comparison that gauges the degree of performance change over time</a:t>
            </a:r>
          </a:p>
          <a:p>
            <a:r>
              <a:rPr lang="en-GB" sz="2000" dirty="0"/>
              <a:t>Can track efficiency, effectiveness, quality, timeliness, governance and resource utilization</a:t>
            </a:r>
          </a:p>
          <a:p>
            <a:pPr marL="0" indent="0">
              <a:spcBef>
                <a:spcPct val="0"/>
              </a:spcBef>
              <a:buNone/>
            </a:pPr>
            <a:endParaRPr lang="en-GB" altLang="en-US" sz="2000" dirty="0">
              <a:ea typeface="ＭＳ Ｐゴシック" panose="020B0600070205080204" pitchFamily="34" charset="-128"/>
            </a:endParaRPr>
          </a:p>
          <a:p>
            <a:pPr marL="0" indent="0">
              <a:spcBef>
                <a:spcPct val="0"/>
              </a:spcBef>
              <a:buNone/>
            </a:pPr>
            <a:endParaRPr lang="en-GB" altLang="en-US" sz="2000" dirty="0">
              <a:ea typeface="ＭＳ Ｐゴシック" panose="020B0600070205080204" pitchFamily="34" charset="-128"/>
            </a:endParaRPr>
          </a:p>
        </p:txBody>
      </p:sp>
      <p:sp>
        <p:nvSpPr>
          <p:cNvPr id="4" name="Rectangle 2"/>
          <p:cNvSpPr>
            <a:spLocks noGrp="1" noChangeArrowheads="1"/>
          </p:cNvSpPr>
          <p:nvPr>
            <p:ph type="title"/>
          </p:nvPr>
        </p:nvSpPr>
        <p:spPr>
          <a:xfrm>
            <a:off x="0" y="188640"/>
            <a:ext cx="9144000" cy="792088"/>
          </a:xfrm>
          <a:noFill/>
        </p:spPr>
        <p:txBody>
          <a:bodyPr/>
          <a:lstStyle/>
          <a:p>
            <a:r>
              <a:rPr lang="en-GB" altLang="en-US" sz="3600" b="1" dirty="0">
                <a:solidFill>
                  <a:srgbClr val="0070C0"/>
                </a:solidFill>
                <a:ea typeface="ＭＳ Ｐゴシック" panose="020B0600070205080204" pitchFamily="34" charset="-128"/>
              </a:rPr>
              <a:t>Indicators </a:t>
            </a:r>
          </a:p>
        </p:txBody>
      </p:sp>
    </p:spTree>
    <p:extLst>
      <p:ext uri="{BB962C8B-B14F-4D97-AF65-F5344CB8AC3E}">
        <p14:creationId xmlns:p14="http://schemas.microsoft.com/office/powerpoint/2010/main" val="339306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fade">
                                      <p:cBhvr>
                                        <p:cTn id="7" dur="1000"/>
                                        <p:tgtEl>
                                          <p:spTgt spid="5123">
                                            <p:txEl>
                                              <p:pRg st="1" end="1"/>
                                            </p:txEl>
                                          </p:spTgt>
                                        </p:tgtEl>
                                      </p:cBhvr>
                                    </p:animEffect>
                                    <p:anim calcmode="lin" valueType="num">
                                      <p:cBhvr>
                                        <p:cTn id="8"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123">
                                            <p:txEl>
                                              <p:pRg st="2" end="2"/>
                                            </p:txEl>
                                          </p:spTgt>
                                        </p:tgtEl>
                                        <p:attrNameLst>
                                          <p:attrName>style.visibility</p:attrName>
                                        </p:attrNameLst>
                                      </p:cBhvr>
                                      <p:to>
                                        <p:strVal val="visible"/>
                                      </p:to>
                                    </p:set>
                                    <p:animEffect transition="in" filter="fade">
                                      <p:cBhvr>
                                        <p:cTn id="14" dur="1000"/>
                                        <p:tgtEl>
                                          <p:spTgt spid="5123">
                                            <p:txEl>
                                              <p:pRg st="2" end="2"/>
                                            </p:txEl>
                                          </p:spTgt>
                                        </p:tgtEl>
                                      </p:cBhvr>
                                    </p:animEffect>
                                    <p:anim calcmode="lin" valueType="num">
                                      <p:cBhvr>
                                        <p:cTn id="15"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123">
                                            <p:txEl>
                                              <p:pRg st="3" end="3"/>
                                            </p:txEl>
                                          </p:spTgt>
                                        </p:tgtEl>
                                        <p:attrNameLst>
                                          <p:attrName>style.visibility</p:attrName>
                                        </p:attrNameLst>
                                      </p:cBhvr>
                                      <p:to>
                                        <p:strVal val="visible"/>
                                      </p:to>
                                    </p:set>
                                    <p:animEffect transition="in" filter="fade">
                                      <p:cBhvr>
                                        <p:cTn id="21" dur="1000"/>
                                        <p:tgtEl>
                                          <p:spTgt spid="5123">
                                            <p:txEl>
                                              <p:pRg st="3" end="3"/>
                                            </p:txEl>
                                          </p:spTgt>
                                        </p:tgtEl>
                                      </p:cBhvr>
                                    </p:animEffect>
                                    <p:anim calcmode="lin" valueType="num">
                                      <p:cBhvr>
                                        <p:cTn id="22"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123">
                                            <p:txEl>
                                              <p:pRg st="4" end="4"/>
                                            </p:txEl>
                                          </p:spTgt>
                                        </p:tgtEl>
                                        <p:attrNameLst>
                                          <p:attrName>style.visibility</p:attrName>
                                        </p:attrNameLst>
                                      </p:cBhvr>
                                      <p:to>
                                        <p:strVal val="visible"/>
                                      </p:to>
                                    </p:set>
                                    <p:animEffect transition="in" filter="fade">
                                      <p:cBhvr>
                                        <p:cTn id="28" dur="1000"/>
                                        <p:tgtEl>
                                          <p:spTgt spid="5123">
                                            <p:txEl>
                                              <p:pRg st="4" end="4"/>
                                            </p:txEl>
                                          </p:spTgt>
                                        </p:tgtEl>
                                      </p:cBhvr>
                                    </p:animEffect>
                                    <p:anim calcmode="lin" valueType="num">
                                      <p:cBhvr>
                                        <p:cTn id="29"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123">
                                            <p:txEl>
                                              <p:pRg st="5" end="5"/>
                                            </p:txEl>
                                          </p:spTgt>
                                        </p:tgtEl>
                                        <p:attrNameLst>
                                          <p:attrName>style.visibility</p:attrName>
                                        </p:attrNameLst>
                                      </p:cBhvr>
                                      <p:to>
                                        <p:strVal val="visible"/>
                                      </p:to>
                                    </p:set>
                                    <p:animEffect transition="in" filter="fade">
                                      <p:cBhvr>
                                        <p:cTn id="35" dur="1000"/>
                                        <p:tgtEl>
                                          <p:spTgt spid="5123">
                                            <p:txEl>
                                              <p:pRg st="5" end="5"/>
                                            </p:txEl>
                                          </p:spTgt>
                                        </p:tgtEl>
                                      </p:cBhvr>
                                    </p:animEffect>
                                    <p:anim calcmode="lin" valueType="num">
                                      <p:cBhvr>
                                        <p:cTn id="36" dur="1000" fill="hold"/>
                                        <p:tgtEl>
                                          <p:spTgt spid="512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512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1DFBE-384E-28D4-4192-75B0C7B7E80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113C49B-7154-C035-4700-2946DD205B08}"/>
              </a:ext>
            </a:extLst>
          </p:cNvPr>
          <p:cNvSpPr>
            <a:spLocks noGrp="1"/>
          </p:cNvSpPr>
          <p:nvPr>
            <p:ph type="pic" sz="quarter" idx="11"/>
          </p:nvPr>
        </p:nvSpPr>
        <p:spPr>
          <a:xfrm>
            <a:off x="740664" y="1798347"/>
            <a:ext cx="7776350" cy="3372586"/>
          </a:xfrm>
        </p:spPr>
        <p:txBody>
          <a:bodyPr/>
          <a:lstStyle/>
          <a:p>
            <a:pPr marL="0" indent="0">
              <a:buNone/>
            </a:pPr>
            <a:endParaRPr lang="en-GB" dirty="0"/>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17E8445-3BD9-CCA8-BC99-9ABAA73BFAA7}"/>
              </a:ext>
            </a:extLst>
          </p:cNvPr>
          <p:cNvGraphicFramePr>
            <a:graphicFrameLocks noGrp="1"/>
          </p:cNvGraphicFramePr>
          <p:nvPr/>
        </p:nvGraphicFramePr>
        <p:xfrm>
          <a:off x="452628" y="1798346"/>
          <a:ext cx="8154163" cy="3352800"/>
        </p:xfrm>
        <a:graphic>
          <a:graphicData uri="http://schemas.openxmlformats.org/drawingml/2006/table">
            <a:tbl>
              <a:tblPr firstRow="1" bandRow="1">
                <a:tableStyleId>{5940675A-B579-460E-94D1-54222C63F5DA}</a:tableStyleId>
              </a:tblPr>
              <a:tblGrid>
                <a:gridCol w="1596905">
                  <a:extLst>
                    <a:ext uri="{9D8B030D-6E8A-4147-A177-3AD203B41FA5}">
                      <a16:colId xmlns:a16="http://schemas.microsoft.com/office/drawing/2014/main" val="416858620"/>
                    </a:ext>
                  </a:extLst>
                </a:gridCol>
                <a:gridCol w="1596905">
                  <a:extLst>
                    <a:ext uri="{9D8B030D-6E8A-4147-A177-3AD203B41FA5}">
                      <a16:colId xmlns:a16="http://schemas.microsoft.com/office/drawing/2014/main" val="908293916"/>
                    </a:ext>
                  </a:extLst>
                </a:gridCol>
                <a:gridCol w="1730235">
                  <a:extLst>
                    <a:ext uri="{9D8B030D-6E8A-4147-A177-3AD203B41FA5}">
                      <a16:colId xmlns:a16="http://schemas.microsoft.com/office/drawing/2014/main" val="1797640404"/>
                    </a:ext>
                  </a:extLst>
                </a:gridCol>
                <a:gridCol w="1597914">
                  <a:extLst>
                    <a:ext uri="{9D8B030D-6E8A-4147-A177-3AD203B41FA5}">
                      <a16:colId xmlns:a16="http://schemas.microsoft.com/office/drawing/2014/main" val="873991203"/>
                    </a:ext>
                  </a:extLst>
                </a:gridCol>
                <a:gridCol w="1632204">
                  <a:extLst>
                    <a:ext uri="{9D8B030D-6E8A-4147-A177-3AD203B41FA5}">
                      <a16:colId xmlns:a16="http://schemas.microsoft.com/office/drawing/2014/main" val="1620291674"/>
                    </a:ext>
                  </a:extLst>
                </a:gridCol>
              </a:tblGrid>
              <a:tr h="342900">
                <a:tc>
                  <a:txBody>
                    <a:bodyPr/>
                    <a:lstStyle/>
                    <a:p>
                      <a:pPr algn="ctr"/>
                      <a:r>
                        <a:rPr lang="en-GB" sz="1800" b="1" dirty="0">
                          <a:latin typeface="Arial" panose="020B0604020202020204" pitchFamily="34" charset="0"/>
                          <a:cs typeface="Arial" panose="020B0604020202020204" pitchFamily="34" charset="0"/>
                        </a:rPr>
                        <a:t>Specific</a:t>
                      </a:r>
                    </a:p>
                  </a:txBody>
                  <a:tcPr marL="68580" marR="68580" marT="34290" marB="34290">
                    <a:solidFill>
                      <a:srgbClr val="FF0000"/>
                    </a:solidFill>
                  </a:tcPr>
                </a:tc>
                <a:tc>
                  <a:txBody>
                    <a:bodyPr/>
                    <a:lstStyle/>
                    <a:p>
                      <a:pPr algn="ctr"/>
                      <a:r>
                        <a:rPr lang="en-GB" sz="1800" b="1" dirty="0">
                          <a:latin typeface="Arial" panose="020B0604020202020204" pitchFamily="34" charset="0"/>
                          <a:cs typeface="Arial" panose="020B0604020202020204" pitchFamily="34" charset="0"/>
                        </a:rPr>
                        <a:t>Measurable</a:t>
                      </a:r>
                    </a:p>
                  </a:txBody>
                  <a:tcPr marL="68580" marR="68580" marT="34290" marB="34290">
                    <a:solidFill>
                      <a:srgbClr val="FFC000"/>
                    </a:solidFill>
                  </a:tcPr>
                </a:tc>
                <a:tc>
                  <a:txBody>
                    <a:bodyPr/>
                    <a:lstStyle/>
                    <a:p>
                      <a:pPr algn="ctr"/>
                      <a:r>
                        <a:rPr lang="en-GB" sz="1800" b="1" dirty="0">
                          <a:latin typeface="Arial" panose="020B0604020202020204" pitchFamily="34" charset="0"/>
                          <a:cs typeface="Arial" panose="020B0604020202020204" pitchFamily="34" charset="0"/>
                        </a:rPr>
                        <a:t>Attainable</a:t>
                      </a:r>
                    </a:p>
                  </a:txBody>
                  <a:tcPr marL="68580" marR="68580" marT="34290" marB="34290">
                    <a:solidFill>
                      <a:srgbClr val="FFFF00"/>
                    </a:solidFill>
                  </a:tcPr>
                </a:tc>
                <a:tc>
                  <a:txBody>
                    <a:bodyPr/>
                    <a:lstStyle/>
                    <a:p>
                      <a:pPr algn="ctr"/>
                      <a:r>
                        <a:rPr lang="en-GB" sz="1800" b="1" dirty="0">
                          <a:latin typeface="Arial" panose="020B0604020202020204" pitchFamily="34" charset="0"/>
                          <a:cs typeface="Arial" panose="020B0604020202020204" pitchFamily="34" charset="0"/>
                        </a:rPr>
                        <a:t>Relevant</a:t>
                      </a:r>
                    </a:p>
                  </a:txBody>
                  <a:tcPr marL="68580" marR="68580" marT="34290" marB="34290">
                    <a:solidFill>
                      <a:srgbClr val="92D050"/>
                    </a:solidFill>
                  </a:tcPr>
                </a:tc>
                <a:tc>
                  <a:txBody>
                    <a:bodyPr/>
                    <a:lstStyle/>
                    <a:p>
                      <a:pPr algn="ctr"/>
                      <a:r>
                        <a:rPr lang="en-GB" sz="1800" b="1" dirty="0">
                          <a:latin typeface="Arial" panose="020B0604020202020204" pitchFamily="34" charset="0"/>
                          <a:cs typeface="Arial" panose="020B0604020202020204" pitchFamily="34" charset="0"/>
                        </a:rPr>
                        <a:t>Time-Bound</a:t>
                      </a:r>
                    </a:p>
                  </a:txBody>
                  <a:tcPr marL="68580" marR="68580" marT="34290" marB="34290">
                    <a:solidFill>
                      <a:srgbClr val="00B0F0"/>
                    </a:solidFill>
                  </a:tcPr>
                </a:tc>
                <a:extLst>
                  <a:ext uri="{0D108BD9-81ED-4DB2-BD59-A6C34878D82A}">
                    <a16:rowId xmlns:a16="http://schemas.microsoft.com/office/drawing/2014/main" val="3919519264"/>
                  </a:ext>
                </a:extLst>
              </a:tr>
              <a:tr h="2994660">
                <a:tc>
                  <a:txBody>
                    <a:bodyPr/>
                    <a:lstStyle/>
                    <a:p>
                      <a:r>
                        <a:rPr lang="en-GB" sz="1500" dirty="0"/>
                        <a:t>Ensure the goals are focused. Identify a tangible outcome.</a:t>
                      </a:r>
                    </a:p>
                    <a:p>
                      <a:endParaRPr lang="en-GB" sz="1500" dirty="0"/>
                    </a:p>
                    <a:p>
                      <a:r>
                        <a:rPr lang="en-GB" sz="1500" dirty="0"/>
                        <a:t>Without the specifics, the goals runs the risk of being too vague to achieve.</a:t>
                      </a:r>
                    </a:p>
                    <a:p>
                      <a:endParaRPr lang="en-GB" sz="1400" dirty="0"/>
                    </a:p>
                    <a:p>
                      <a:endParaRPr lang="en-GB" sz="1400" dirty="0"/>
                    </a:p>
                  </a:txBody>
                  <a:tcPr marL="68580" marR="68580" marT="34290" marB="34290"/>
                </a:tc>
                <a:tc>
                  <a:txBody>
                    <a:bodyPr/>
                    <a:lstStyle/>
                    <a:p>
                      <a:r>
                        <a:rPr lang="en-GB" sz="1500" dirty="0"/>
                        <a:t>Ensure there is a clear ‘measurement of success’.</a:t>
                      </a:r>
                    </a:p>
                    <a:p>
                      <a:endParaRPr lang="en-GB" sz="1500" dirty="0"/>
                    </a:p>
                    <a:p>
                      <a:r>
                        <a:rPr lang="en-GB" sz="1500" dirty="0"/>
                        <a:t>For example, how will you know if you have OR haven’t achieved the outcome?</a:t>
                      </a:r>
                    </a:p>
                  </a:txBody>
                  <a:tcPr marL="68580" marR="68580" marT="34290" marB="34290"/>
                </a:tc>
                <a:tc>
                  <a:txBody>
                    <a:bodyPr/>
                    <a:lstStyle/>
                    <a:p>
                      <a:r>
                        <a:rPr lang="en-GB" sz="1500" dirty="0"/>
                        <a:t>Ensure the goals are challenging, but still reasonable to achieve.</a:t>
                      </a:r>
                    </a:p>
                    <a:p>
                      <a:endParaRPr lang="en-GB" sz="1500" dirty="0"/>
                    </a:p>
                    <a:p>
                      <a:r>
                        <a:rPr lang="en-GB" sz="1500" dirty="0"/>
                        <a:t>Reflecting on this component can reveal any barriers that may hinder ‘success’.</a:t>
                      </a:r>
                    </a:p>
                  </a:txBody>
                  <a:tcPr marL="68580" marR="68580" marT="34290" marB="34290"/>
                </a:tc>
                <a:tc>
                  <a:txBody>
                    <a:bodyPr/>
                    <a:lstStyle/>
                    <a:p>
                      <a:r>
                        <a:rPr lang="en-GB" sz="1500" dirty="0"/>
                        <a:t>Ensure the goals are worthwhile and add value to the business.</a:t>
                      </a:r>
                    </a:p>
                    <a:p>
                      <a:endParaRPr lang="en-GB" sz="1500" dirty="0"/>
                    </a:p>
                    <a:p>
                      <a:r>
                        <a:rPr lang="en-GB" sz="1500" dirty="0"/>
                        <a:t>Determine how the outcome benefits the business.</a:t>
                      </a:r>
                    </a:p>
                  </a:txBody>
                  <a:tcPr marL="68580" marR="68580" marT="34290" marB="34290"/>
                </a:tc>
                <a:tc>
                  <a:txBody>
                    <a:bodyPr/>
                    <a:lstStyle/>
                    <a:p>
                      <a:r>
                        <a:rPr lang="en-GB" sz="1500" dirty="0"/>
                        <a:t>Ensure there is a clear deadline to complete the goals.</a:t>
                      </a:r>
                    </a:p>
                    <a:p>
                      <a:endParaRPr lang="en-GB" sz="1500" dirty="0"/>
                    </a:p>
                    <a:p>
                      <a:r>
                        <a:rPr lang="en-GB" sz="1500" dirty="0"/>
                        <a:t>A target date will provide motivation and focus to achieve the completion</a:t>
                      </a:r>
                    </a:p>
                  </a:txBody>
                  <a:tcPr marL="68580" marR="68580" marT="34290" marB="34290"/>
                </a:tc>
                <a:extLst>
                  <a:ext uri="{0D108BD9-81ED-4DB2-BD59-A6C34878D82A}">
                    <a16:rowId xmlns:a16="http://schemas.microsoft.com/office/drawing/2014/main" val="2047983009"/>
                  </a:ext>
                </a:extLst>
              </a:tr>
            </a:tbl>
          </a:graphicData>
        </a:graphic>
      </p:graphicFrame>
      <p:sp>
        <p:nvSpPr>
          <p:cNvPr id="6" name="TextBox 5">
            <a:extLst>
              <a:ext uri="{FF2B5EF4-FFF2-40B4-BE49-F238E27FC236}">
                <a16:creationId xmlns:a16="http://schemas.microsoft.com/office/drawing/2014/main" id="{5DAA4971-67C4-69F6-217A-F61CC3BDA7B7}"/>
              </a:ext>
            </a:extLst>
          </p:cNvPr>
          <p:cNvSpPr txBox="1"/>
          <p:nvPr/>
        </p:nvSpPr>
        <p:spPr>
          <a:xfrm>
            <a:off x="2912052" y="1110996"/>
            <a:ext cx="303580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SMART Objectives</a:t>
            </a:r>
          </a:p>
        </p:txBody>
      </p:sp>
    </p:spTree>
    <p:extLst>
      <p:ext uri="{BB962C8B-B14F-4D97-AF65-F5344CB8AC3E}">
        <p14:creationId xmlns:p14="http://schemas.microsoft.com/office/powerpoint/2010/main" val="572724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Group activity 1</a:t>
            </a:r>
          </a:p>
        </p:txBody>
      </p:sp>
      <p:sp>
        <p:nvSpPr>
          <p:cNvPr id="5123" name="Rectangle 3"/>
          <p:cNvSpPr>
            <a:spLocks noGrp="1" noChangeArrowheads="1"/>
          </p:cNvSpPr>
          <p:nvPr>
            <p:ph type="body" idx="1"/>
          </p:nvPr>
        </p:nvSpPr>
        <p:spPr>
          <a:xfrm>
            <a:off x="539750" y="1196752"/>
            <a:ext cx="8208714" cy="4032448"/>
          </a:xfrm>
          <a:noFill/>
        </p:spPr>
        <p:txBody>
          <a:bodyPr>
            <a:normAutofit fontScale="92500"/>
          </a:bodyPr>
          <a:lstStyle/>
          <a:p>
            <a:pPr algn="just"/>
            <a:r>
              <a:rPr lang="en-GB" altLang="en-US" sz="2400" dirty="0">
                <a:ea typeface="ＭＳ Ｐゴシック" panose="020B0600070205080204" pitchFamily="34" charset="-128"/>
              </a:rPr>
              <a:t>Your organisation is currently facing a low customer satisfaction problem due to customer service representatives providing wrong answers to questions. After evaluation of alternative solutions, your support team has selected “Staff training” as the most appropriate solution to the problem to prevent damages to the company’s reputation</a:t>
            </a:r>
          </a:p>
          <a:p>
            <a:endParaRPr lang="en-GB" altLang="en-US" sz="2400" dirty="0">
              <a:ea typeface="ＭＳ Ｐゴシック" panose="020B0600070205080204" pitchFamily="34" charset="-128"/>
            </a:endParaRPr>
          </a:p>
          <a:p>
            <a:pPr marL="0" indent="0">
              <a:buNone/>
            </a:pPr>
            <a:r>
              <a:rPr lang="en-GB" altLang="en-US" sz="2400" dirty="0">
                <a:ea typeface="ＭＳ Ｐゴシック" panose="020B0600070205080204" pitchFamily="34" charset="-128"/>
              </a:rPr>
              <a:t>Required: </a:t>
            </a:r>
          </a:p>
          <a:p>
            <a:r>
              <a:rPr lang="en-GB" altLang="en-US" sz="2400" dirty="0">
                <a:ea typeface="ＭＳ Ｐゴシック" panose="020B0600070205080204" pitchFamily="34" charset="-128"/>
              </a:rPr>
              <a:t>In your group, identify and agree on </a:t>
            </a:r>
            <a:r>
              <a:rPr lang="en-GB" altLang="en-US" sz="2400" b="1" dirty="0">
                <a:solidFill>
                  <a:srgbClr val="0070C0"/>
                </a:solidFill>
                <a:ea typeface="ＭＳ Ｐゴシック" panose="020B0600070205080204" pitchFamily="34" charset="-128"/>
              </a:rPr>
              <a:t>2 – 3 indicators </a:t>
            </a:r>
            <a:r>
              <a:rPr lang="en-GB" altLang="en-US" sz="2400" dirty="0">
                <a:ea typeface="ＭＳ Ｐゴシック" panose="020B0600070205080204" pitchFamily="34" charset="-128"/>
              </a:rPr>
              <a:t>that can be used to evaluate the success of the staff training program.</a:t>
            </a:r>
          </a:p>
          <a:p>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392507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359532" y="476672"/>
            <a:ext cx="8424936" cy="5040560"/>
          </a:xfrm>
          <a:noFill/>
        </p:spPr>
        <p:txBody>
          <a:bodyPr>
            <a:noAutofit/>
          </a:bodyPr>
          <a:lstStyle/>
          <a:p>
            <a:pPr marL="0" indent="0" algn="ctr">
              <a:spcBef>
                <a:spcPct val="0"/>
              </a:spcBef>
              <a:buNone/>
            </a:pPr>
            <a:r>
              <a:rPr lang="en-GB" altLang="en-US" sz="3600" b="1" dirty="0">
                <a:solidFill>
                  <a:srgbClr val="0070C0"/>
                </a:solidFill>
                <a:ea typeface="ＭＳ Ｐゴシック" panose="020B0600070205080204" pitchFamily="34" charset="-128"/>
              </a:rPr>
              <a:t>Conclusion</a:t>
            </a:r>
          </a:p>
          <a:p>
            <a:pPr marL="0" indent="0">
              <a:spcBef>
                <a:spcPct val="0"/>
              </a:spcBef>
              <a:buNone/>
            </a:pPr>
            <a:endParaRPr lang="en-GB" altLang="en-US" sz="1800" dirty="0">
              <a:ea typeface="ＭＳ Ｐゴシック" panose="020B0600070205080204" pitchFamily="34" charset="-128"/>
            </a:endParaRPr>
          </a:p>
          <a:p>
            <a:pPr marL="0" indent="0">
              <a:spcBef>
                <a:spcPct val="0"/>
              </a:spcBef>
              <a:buNone/>
            </a:pPr>
            <a:endParaRPr lang="en-GB" altLang="en-US" sz="18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Action planning </a:t>
            </a:r>
            <a:r>
              <a:rPr lang="en-GB" altLang="en-US" sz="2400" dirty="0">
                <a:ea typeface="ＭＳ Ｐゴシック" panose="020B0600070205080204" pitchFamily="34" charset="-128"/>
                <a:sym typeface="Wingdings" panose="05000000000000000000" pitchFamily="2" charset="2"/>
              </a:rPr>
              <a:t> </a:t>
            </a:r>
            <a:r>
              <a:rPr lang="en-GB" altLang="en-US" sz="2400" dirty="0">
                <a:ea typeface="ＭＳ Ｐゴシック" panose="020B0600070205080204" pitchFamily="34" charset="-128"/>
              </a:rPr>
              <a:t>Implementation </a:t>
            </a:r>
            <a:r>
              <a:rPr lang="en-GB" altLang="en-US" sz="2400" dirty="0">
                <a:ea typeface="ＭＳ Ｐゴシック" panose="020B0600070205080204" pitchFamily="34" charset="-128"/>
                <a:sym typeface="Wingdings" panose="05000000000000000000" pitchFamily="2" charset="2"/>
              </a:rPr>
              <a:t> Monitoring  Evaluation</a:t>
            </a:r>
            <a:endParaRPr lang="en-GB" altLang="en-US" sz="2400" dirty="0">
              <a:ea typeface="ＭＳ Ｐゴシック" panose="020B0600070205080204" pitchFamily="34" charset="-128"/>
            </a:endParaRP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Identifying success indicators will enhance evaluation of the outcome after implementation.</a:t>
            </a:r>
          </a:p>
          <a:p>
            <a:pPr>
              <a:spcBef>
                <a:spcPct val="0"/>
              </a:spcBef>
            </a:pPr>
            <a:endParaRPr lang="en-GB" altLang="en-US" sz="2400" dirty="0">
              <a:ea typeface="ＭＳ Ｐゴシック" panose="020B0600070205080204" pitchFamily="34" charset="-128"/>
            </a:endParaRPr>
          </a:p>
          <a:p>
            <a:pPr>
              <a:spcBef>
                <a:spcPct val="0"/>
              </a:spcBef>
            </a:pPr>
            <a:r>
              <a:rPr lang="en-GB" altLang="en-US" sz="2400" dirty="0">
                <a:ea typeface="ＭＳ Ｐゴシック" panose="020B0600070205080204" pitchFamily="34" charset="-128"/>
              </a:rPr>
              <a:t>Monitoring should address both the implementation of the plan and the success indicators selected.</a:t>
            </a:r>
          </a:p>
        </p:txBody>
      </p:sp>
    </p:spTree>
    <p:extLst>
      <p:ext uri="{BB962C8B-B14F-4D97-AF65-F5344CB8AC3E}">
        <p14:creationId xmlns:p14="http://schemas.microsoft.com/office/powerpoint/2010/main" val="65283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3">
                                            <p:txEl>
                                              <p:pRg st="3" end="3"/>
                                            </p:txEl>
                                          </p:spTgt>
                                        </p:tgtEl>
                                        <p:attrNameLst>
                                          <p:attrName>style.visibility</p:attrName>
                                        </p:attrNameLst>
                                      </p:cBhvr>
                                      <p:to>
                                        <p:strVal val="visible"/>
                                      </p:to>
                                    </p:set>
                                    <p:anim calcmode="lin" valueType="num">
                                      <p:cBhvr additive="base">
                                        <p:cTn id="13"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anim calcmode="lin" valueType="num">
                                      <p:cBhvr additive="base">
                                        <p:cTn id="19" dur="500" fill="hold"/>
                                        <p:tgtEl>
                                          <p:spTgt spid="512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123">
                                            <p:txEl>
                                              <p:pRg st="7" end="7"/>
                                            </p:txEl>
                                          </p:spTgt>
                                        </p:tgtEl>
                                        <p:attrNameLst>
                                          <p:attrName>style.visibility</p:attrName>
                                        </p:attrNameLst>
                                      </p:cBhvr>
                                      <p:to>
                                        <p:strVal val="visible"/>
                                      </p:to>
                                    </p:set>
                                    <p:anim calcmode="lin" valueType="num">
                                      <p:cBhvr additive="base">
                                        <p:cTn id="25"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0" y="188640"/>
            <a:ext cx="9144000" cy="647353"/>
          </a:xfrm>
          <a:noFill/>
        </p:spPr>
        <p:txBody>
          <a:bodyPr/>
          <a:lstStyle/>
          <a:p>
            <a:r>
              <a:rPr lang="en-GB" altLang="en-US" sz="3600" b="1" dirty="0">
                <a:solidFill>
                  <a:srgbClr val="0070C0"/>
                </a:solidFill>
                <a:ea typeface="ＭＳ Ｐゴシック" panose="020B0600070205080204" pitchFamily="34" charset="-128"/>
              </a:rPr>
              <a:t>Group activity 2</a:t>
            </a:r>
          </a:p>
        </p:txBody>
      </p:sp>
      <p:sp>
        <p:nvSpPr>
          <p:cNvPr id="5123" name="Rectangle 3"/>
          <p:cNvSpPr>
            <a:spLocks noGrp="1" noChangeArrowheads="1"/>
          </p:cNvSpPr>
          <p:nvPr>
            <p:ph type="body" idx="1"/>
          </p:nvPr>
        </p:nvSpPr>
        <p:spPr>
          <a:xfrm>
            <a:off x="179512" y="1196752"/>
            <a:ext cx="8712968" cy="4032448"/>
          </a:xfrm>
          <a:noFill/>
        </p:spPr>
        <p:txBody>
          <a:bodyPr>
            <a:normAutofit/>
          </a:bodyPr>
          <a:lstStyle/>
          <a:p>
            <a:pPr algn="just"/>
            <a:r>
              <a:rPr lang="en-GB" altLang="en-US" sz="2400" dirty="0">
                <a:ea typeface="ＭＳ Ｐゴシック" panose="020B0600070205080204" pitchFamily="34" charset="-128"/>
              </a:rPr>
              <a:t>Your organisation is currently facing a low customer satisfaction problem due to customer service representatives providing wrong answers to questions. After evaluation of alternative solutions, your support team has selected “Staff training” as the most appropriate solution to the problem to prevent damages to the company’s reputation</a:t>
            </a:r>
          </a:p>
          <a:p>
            <a:pPr algn="just"/>
            <a:endParaRPr lang="en-GB" altLang="en-US" sz="2400" dirty="0">
              <a:ea typeface="ＭＳ Ｐゴシック" panose="020B0600070205080204" pitchFamily="34" charset="-128"/>
            </a:endParaRPr>
          </a:p>
          <a:p>
            <a:pPr marL="0" indent="0" algn="just">
              <a:buNone/>
            </a:pPr>
            <a:r>
              <a:rPr lang="en-GB" altLang="en-US" sz="2400" dirty="0">
                <a:ea typeface="ＭＳ Ｐゴシック" panose="020B0600070205080204" pitchFamily="34" charset="-128"/>
              </a:rPr>
              <a:t>Required: </a:t>
            </a:r>
          </a:p>
          <a:p>
            <a:pPr algn="just"/>
            <a:r>
              <a:rPr lang="en-GB" altLang="en-US" sz="2400" b="1" dirty="0">
                <a:solidFill>
                  <a:srgbClr val="0070C0"/>
                </a:solidFill>
                <a:ea typeface="ＭＳ Ｐゴシック" panose="020B0600070205080204" pitchFamily="34" charset="-128"/>
              </a:rPr>
              <a:t>Create a plan to implement </a:t>
            </a:r>
            <a:r>
              <a:rPr lang="en-GB" altLang="en-US" sz="2400" dirty="0">
                <a:ea typeface="ＭＳ Ｐゴシック" panose="020B0600070205080204" pitchFamily="34" charset="-128"/>
              </a:rPr>
              <a:t>the decision to train staff and present the plan to the rest of the class</a:t>
            </a:r>
          </a:p>
          <a:p>
            <a:pPr algn="just"/>
            <a:endParaRPr lang="en-GB" altLang="en-US" sz="2400" dirty="0">
              <a:ea typeface="ＭＳ Ｐゴシック" panose="020B0600070205080204" pitchFamily="34" charset="-128"/>
            </a:endParaRPr>
          </a:p>
          <a:p>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121575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6CF94-29F3-347B-A3B9-08661B2890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AF0A0C5-4D51-ABC2-AEC6-F9F7DAC34647}"/>
              </a:ext>
            </a:extLst>
          </p:cNvPr>
          <p:cNvSpPr>
            <a:spLocks noGrp="1"/>
          </p:cNvSpPr>
          <p:nvPr>
            <p:ph idx="1"/>
          </p:nvPr>
        </p:nvSpPr>
        <p:spPr/>
        <p:txBody>
          <a:bodyPr/>
          <a:lstStyle/>
          <a:p>
            <a:r>
              <a:rPr lang="en-GB" dirty="0"/>
              <a:t>Figma (n.d.) </a:t>
            </a:r>
            <a:r>
              <a:rPr lang="en-GB" b="0" i="1" dirty="0">
                <a:solidFill>
                  <a:srgbClr val="000000"/>
                </a:solidFill>
                <a:effectLst/>
                <a:latin typeface="__figmaSans_a26a19"/>
              </a:rPr>
              <a:t>How to create an effective action plan</a:t>
            </a:r>
            <a:r>
              <a:rPr lang="en-GB" b="0" i="0" dirty="0">
                <a:solidFill>
                  <a:srgbClr val="000000"/>
                </a:solidFill>
                <a:effectLst/>
                <a:latin typeface="__figmaSans_a26a19"/>
              </a:rPr>
              <a:t> Available at: https://www.figma.com/resource-library/how-to-create-an-action-plan/ (Accessed: 24 November 2025).</a:t>
            </a:r>
          </a:p>
          <a:p>
            <a:endParaRPr lang="en-GB" b="0" i="0" dirty="0">
              <a:solidFill>
                <a:srgbClr val="000000"/>
              </a:solidFill>
              <a:effectLst/>
              <a:latin typeface="__figmaSans_a26a19"/>
            </a:endParaRPr>
          </a:p>
          <a:p>
            <a:endParaRPr lang="en-GB" dirty="0"/>
          </a:p>
        </p:txBody>
      </p:sp>
    </p:spTree>
    <p:extLst>
      <p:ext uri="{BB962C8B-B14F-4D97-AF65-F5344CB8AC3E}">
        <p14:creationId xmlns:p14="http://schemas.microsoft.com/office/powerpoint/2010/main" val="11960007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1250</TotalTime>
  <Words>1331</Words>
  <Application>Microsoft Office PowerPoint</Application>
  <PresentationFormat>On-screen Show (4:3)</PresentationFormat>
  <Paragraphs>167</Paragraphs>
  <Slides>19</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__figmaSans_a26a19</vt:lpstr>
      <vt:lpstr>ＭＳ Ｐゴシック</vt:lpstr>
      <vt:lpstr>Myriad Pro</vt:lpstr>
      <vt:lpstr>Arial</vt:lpstr>
      <vt:lpstr>Calibri</vt:lpstr>
      <vt:lpstr>Wingdings</vt:lpstr>
      <vt:lpstr>20140311PresentationUWTSDTemplate</vt:lpstr>
      <vt:lpstr>LCLM4004: Problem Solving and Decision Making</vt:lpstr>
      <vt:lpstr>Recap</vt:lpstr>
      <vt:lpstr>Answers</vt:lpstr>
      <vt:lpstr>Learning Objectives</vt:lpstr>
      <vt:lpstr>Defining the concepts</vt:lpstr>
      <vt:lpstr>Planning</vt:lpstr>
      <vt:lpstr>How to write an Action Plan?</vt:lpstr>
      <vt:lpstr>Questions to consider when planning.</vt:lpstr>
      <vt:lpstr>Evaluation</vt:lpstr>
      <vt:lpstr>PowerPoint Presentation</vt:lpstr>
      <vt:lpstr>Monitoring and Evaluation: Questions</vt:lpstr>
      <vt:lpstr>Identifying success Indicators </vt:lpstr>
      <vt:lpstr>Example</vt:lpstr>
      <vt:lpstr>Indicators </vt:lpstr>
      <vt:lpstr>PowerPoint Presentation</vt:lpstr>
      <vt:lpstr>Group activity 1</vt:lpstr>
      <vt:lpstr>PowerPoint Presentation</vt:lpstr>
      <vt:lpstr>Group activity 2</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Anita Nan</cp:lastModifiedBy>
  <cp:revision>100</cp:revision>
  <dcterms:created xsi:type="dcterms:W3CDTF">2015-04-14T15:21:28Z</dcterms:created>
  <dcterms:modified xsi:type="dcterms:W3CDTF">2025-11-24T10:58:26Z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