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4"/>
  </p:notesMasterIdLst>
  <p:sldIdLst>
    <p:sldId id="256" r:id="rId2"/>
    <p:sldId id="264" r:id="rId3"/>
    <p:sldId id="258" r:id="rId4"/>
    <p:sldId id="259" r:id="rId5"/>
    <p:sldId id="265" r:id="rId6"/>
    <p:sldId id="270" r:id="rId7"/>
    <p:sldId id="266" r:id="rId8"/>
    <p:sldId id="267" r:id="rId9"/>
    <p:sldId id="268" r:id="rId10"/>
    <p:sldId id="263" r:id="rId11"/>
    <p:sldId id="262" r:id="rId12"/>
    <p:sldId id="27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17"/>
    <p:restoredTop sz="86509" autoAdjust="0"/>
  </p:normalViewPr>
  <p:slideViewPr>
    <p:cSldViewPr snapToGrid="0" snapToObjects="1">
      <p:cViewPr varScale="1">
        <p:scale>
          <a:sx n="85" d="100"/>
          <a:sy n="85" d="100"/>
        </p:scale>
        <p:origin x="184" y="1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6680C9-6C56-DD4E-8C4F-A4C214CC0A79}" type="datetimeFigureOut">
              <a:rPr lang="en-US" smtClean="0"/>
              <a:t>1/7/21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ADDC7C-673A-D543-8B21-4FDD1C156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203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4530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533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4614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9314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763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2028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3667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8317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2753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5502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DDC7C-673A-D543-8B21-4FDD1C1560B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451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Biography of a Hacilar Figurine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Emily Sykes</a:t>
            </a:r>
          </a:p>
          <a:p>
            <a:r>
              <a:rPr lang="en-US" dirty="0"/>
              <a:t>1700547</a:t>
            </a:r>
          </a:p>
          <a:p>
            <a:r>
              <a:rPr lang="en-US" dirty="0"/>
              <a:t>Assessment 3 – HPAH7016</a:t>
            </a:r>
          </a:p>
        </p:txBody>
      </p:sp>
    </p:spTree>
    <p:extLst>
      <p:ext uri="{BB962C8B-B14F-4D97-AF65-F5344CB8AC3E}">
        <p14:creationId xmlns:p14="http://schemas.microsoft.com/office/powerpoint/2010/main" val="631854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49"/>
    </mc:Choice>
    <mc:Fallback>
      <p:transition spd="slow" advTm="7449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 have previously said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5676731" cy="384519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Hacilar Figurine, accessed via </a:t>
            </a:r>
            <a:r>
              <a:rPr lang="en-US" i="1" dirty="0" err="1"/>
              <a:t>LiveAuctioneers</a:t>
            </a:r>
            <a:r>
              <a:rPr lang="en-US" dirty="0"/>
              <a:t>.</a:t>
            </a:r>
          </a:p>
          <a:p>
            <a:r>
              <a:rPr lang="en-US" dirty="0"/>
              <a:t>Assessment 1: Voigt 2007 ‘The </a:t>
            </a:r>
            <a:r>
              <a:rPr lang="en-US" dirty="0" err="1"/>
              <a:t>Splendour</a:t>
            </a:r>
            <a:r>
              <a:rPr lang="en-US" dirty="0"/>
              <a:t> of Women: Late Neolithic Images from Central Anatolia’.</a:t>
            </a:r>
          </a:p>
          <a:p>
            <a:pPr lvl="1"/>
            <a:r>
              <a:rPr lang="en-US" dirty="0"/>
              <a:t>Detailed analysis</a:t>
            </a:r>
          </a:p>
          <a:p>
            <a:pPr lvl="1"/>
            <a:r>
              <a:rPr lang="en-US" dirty="0"/>
              <a:t>Great discussion of context of Hacilar figurine excavation notes</a:t>
            </a:r>
          </a:p>
          <a:p>
            <a:r>
              <a:rPr lang="en-US" dirty="0"/>
              <a:t>Assessment 2: Symbolic Communication; Ethnographic Comparisons</a:t>
            </a:r>
          </a:p>
          <a:p>
            <a:pPr lvl="1"/>
            <a:r>
              <a:rPr lang="en-US" dirty="0"/>
              <a:t>Wearing, painting and posture to discuss communication.</a:t>
            </a:r>
          </a:p>
          <a:p>
            <a:pPr lvl="1"/>
            <a:r>
              <a:rPr lang="en-US" dirty="0"/>
              <a:t>Compared to examples of body modification and symbolic gesture in other cultures, regions and time periods </a:t>
            </a:r>
            <a:r>
              <a:rPr lang="en-US" b="1" dirty="0"/>
              <a:t>(Bolger 1992; </a:t>
            </a:r>
            <a:r>
              <a:rPr lang="en-US" b="1" dirty="0" err="1"/>
              <a:t>Qasim</a:t>
            </a:r>
            <a:r>
              <a:rPr lang="en-US" b="1" dirty="0"/>
              <a:t> 2013; </a:t>
            </a:r>
            <a:r>
              <a:rPr lang="en-US" b="1" dirty="0" err="1"/>
              <a:t>Akesson</a:t>
            </a:r>
            <a:r>
              <a:rPr lang="en-US" b="1" dirty="0"/>
              <a:t>, et al. 2019)</a:t>
            </a:r>
            <a:r>
              <a:rPr lang="en-US" dirty="0"/>
              <a:t>.</a:t>
            </a:r>
          </a:p>
        </p:txBody>
      </p:sp>
      <p:pic>
        <p:nvPicPr>
          <p:cNvPr id="4" name="Content Placeholder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8267" y="2278661"/>
            <a:ext cx="3845194" cy="384519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3EC9439B-923A-4C11-9CA9-2A4925A1C260}"/>
              </a:ext>
            </a:extLst>
          </p:cNvPr>
          <p:cNvSpPr txBox="1"/>
          <p:nvPr/>
        </p:nvSpPr>
        <p:spPr>
          <a:xfrm>
            <a:off x="7921200" y="6183156"/>
            <a:ext cx="407932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Hacilar style pottery female fertility figure. Front Image. From Live Auctioneers. https://www.liveauctioneers.com/en-gb/item/8583810_421-hacilar-style-pottery-female-fertility-figure. </a:t>
            </a:r>
          </a:p>
        </p:txBody>
      </p:sp>
    </p:spTree>
    <p:extLst>
      <p:ext uri="{BB962C8B-B14F-4D97-AF65-F5344CB8AC3E}">
        <p14:creationId xmlns:p14="http://schemas.microsoft.com/office/powerpoint/2010/main" val="1536099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4"/>
    </mc:Choice>
    <mc:Fallback xmlns="">
      <p:transition spd="slow" advTm="844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 intend to say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678089"/>
          </a:xfrm>
        </p:spPr>
        <p:txBody>
          <a:bodyPr/>
          <a:lstStyle/>
          <a:p>
            <a:r>
              <a:rPr lang="en-US" dirty="0"/>
              <a:t>Go through the life of the figurine in chronological order</a:t>
            </a:r>
          </a:p>
          <a:p>
            <a:pPr lvl="1"/>
            <a:r>
              <a:rPr lang="en-US" i="1" dirty="0"/>
              <a:t>Creation</a:t>
            </a:r>
          </a:p>
          <a:p>
            <a:pPr lvl="1"/>
            <a:r>
              <a:rPr lang="en-US" i="1" dirty="0"/>
              <a:t>Where is it today?</a:t>
            </a:r>
          </a:p>
          <a:p>
            <a:pPr lvl="1"/>
            <a:r>
              <a:rPr lang="en-US" i="1" dirty="0"/>
              <a:t>What signifies it has reached the end of its life?</a:t>
            </a:r>
          </a:p>
          <a:p>
            <a:r>
              <a:rPr lang="en-US" dirty="0"/>
              <a:t>What context was the figurine used in?</a:t>
            </a:r>
          </a:p>
          <a:p>
            <a:pPr lvl="1"/>
            <a:r>
              <a:rPr lang="en-US" i="1" dirty="0"/>
              <a:t>What do I think its use was?</a:t>
            </a:r>
          </a:p>
          <a:p>
            <a:r>
              <a:rPr lang="en-US" dirty="0"/>
              <a:t>Didactic context for girls and women of the time</a:t>
            </a: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28767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I am using for the theory thing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791325"/>
            <a:ext cx="7729728" cy="3101983"/>
          </a:xfrm>
        </p:spPr>
        <p:txBody>
          <a:bodyPr>
            <a:normAutofit/>
          </a:bodyPr>
          <a:lstStyle/>
          <a:p>
            <a:r>
              <a:rPr lang="en-US" b="1" dirty="0"/>
              <a:t>Kopytoff 1986, p. 66</a:t>
            </a:r>
            <a:r>
              <a:rPr lang="en-US" dirty="0"/>
              <a:t>: ‘What, sociologically, are the biographical possibilities inherent in its “status” and in the period and culture, and how are these possibilities realized?’</a:t>
            </a:r>
          </a:p>
          <a:p>
            <a:r>
              <a:rPr lang="en-US" dirty="0"/>
              <a:t>Who made it? Where was it created? Who would have used it? How would they have used it?</a:t>
            </a:r>
          </a:p>
          <a:p>
            <a:r>
              <a:rPr lang="en-US" dirty="0"/>
              <a:t>Are there any </a:t>
            </a:r>
            <a:r>
              <a:rPr lang="en-US" dirty="0" err="1"/>
              <a:t>recognisable</a:t>
            </a:r>
            <a:r>
              <a:rPr lang="en-US" dirty="0"/>
              <a:t> ’periods’/‘ages’ for the object’s life, and how are they </a:t>
            </a:r>
            <a:r>
              <a:rPr lang="en-US" dirty="0" err="1"/>
              <a:t>recognised</a:t>
            </a:r>
            <a:r>
              <a:rPr lang="en-US" dirty="0"/>
              <a:t>?</a:t>
            </a:r>
          </a:p>
          <a:p>
            <a:r>
              <a:rPr lang="en-US" dirty="0"/>
              <a:t>Does the object’s use change over time? What happens at the end of its life?</a:t>
            </a:r>
          </a:p>
        </p:txBody>
      </p:sp>
    </p:spTree>
    <p:extLst>
      <p:ext uri="{BB962C8B-B14F-4D97-AF65-F5344CB8AC3E}">
        <p14:creationId xmlns:p14="http://schemas.microsoft.com/office/powerpoint/2010/main" val="778954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9C8CE7C-8872-4201-96D1-E0D0FC396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was this figurine created?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D09B49E-9381-4EF8-87C9-F9D541591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2669" y="2431567"/>
            <a:ext cx="5957731" cy="42642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Where?</a:t>
            </a:r>
          </a:p>
          <a:p>
            <a:pPr lvl="1"/>
            <a:r>
              <a:rPr lang="en-GB" i="1" dirty="0"/>
              <a:t>Neolithic/Chalcolithic Hacilar – references to both periods in multiple </a:t>
            </a:r>
            <a:r>
              <a:rPr lang="en-GB" b="1" i="1" dirty="0"/>
              <a:t>works (Voigt 2007; </a:t>
            </a:r>
            <a:r>
              <a:rPr lang="en-GB" b="1" i="1" dirty="0" err="1"/>
              <a:t>Mellaart</a:t>
            </a:r>
            <a:r>
              <a:rPr lang="en-GB" b="1" i="1" dirty="0"/>
              <a:t> 1958, 1959, 1960, 1961)</a:t>
            </a:r>
            <a:r>
              <a:rPr lang="en-GB" i="1" dirty="0"/>
              <a:t> - Anatolia</a:t>
            </a:r>
          </a:p>
          <a:p>
            <a:r>
              <a:rPr lang="en-GB" dirty="0"/>
              <a:t>How?</a:t>
            </a:r>
          </a:p>
          <a:p>
            <a:pPr lvl="1"/>
            <a:r>
              <a:rPr lang="en-GB" i="1" dirty="0"/>
              <a:t>Material: clay – easily found in area </a:t>
            </a:r>
            <a:r>
              <a:rPr lang="en-GB" b="1" i="1" dirty="0"/>
              <a:t>(</a:t>
            </a:r>
            <a:r>
              <a:rPr lang="en-GB" b="1" i="1" dirty="0" err="1"/>
              <a:t>Maniatis</a:t>
            </a:r>
            <a:r>
              <a:rPr lang="en-GB" b="1" i="1" dirty="0"/>
              <a:t> and </a:t>
            </a:r>
            <a:r>
              <a:rPr lang="en-GB" b="1" i="1" dirty="0" err="1"/>
              <a:t>Tite</a:t>
            </a:r>
            <a:r>
              <a:rPr lang="en-GB" b="1" i="1" dirty="0"/>
              <a:t> 1981)</a:t>
            </a:r>
            <a:r>
              <a:rPr lang="en-GB" i="1" dirty="0"/>
              <a:t> – ‘finely modelled’ </a:t>
            </a:r>
            <a:r>
              <a:rPr lang="en-GB" b="1" i="1" dirty="0"/>
              <a:t>(</a:t>
            </a:r>
            <a:r>
              <a:rPr lang="en-GB" b="1" i="1" dirty="0" err="1"/>
              <a:t>Mellaart</a:t>
            </a:r>
            <a:r>
              <a:rPr lang="en-GB" b="1" i="1" dirty="0"/>
              <a:t> 1961, p. 47)</a:t>
            </a:r>
            <a:r>
              <a:rPr lang="en-GB" i="1" dirty="0"/>
              <a:t>.</a:t>
            </a:r>
          </a:p>
          <a:p>
            <a:pPr lvl="2"/>
            <a:r>
              <a:rPr lang="en-GB" i="1" dirty="0"/>
              <a:t>Holding of the doll in its creation could have been similar to how it was held during its use</a:t>
            </a:r>
            <a:r>
              <a:rPr lang="en-GB" dirty="0"/>
              <a:t>?</a:t>
            </a:r>
            <a:endParaRPr lang="en-GB" i="1" dirty="0"/>
          </a:p>
          <a:p>
            <a:pPr lvl="1"/>
            <a:r>
              <a:rPr lang="en-GB" i="1" dirty="0"/>
              <a:t>Both baked and unbaked, approx. 20 practically complete figurines, 35 restorable condition</a:t>
            </a:r>
          </a:p>
          <a:p>
            <a:pPr lvl="1"/>
            <a:r>
              <a:rPr lang="en-GB" i="1" dirty="0"/>
              <a:t>22 heads, 5 could not be fitted to bodies, ‘at least another twenty-five [bodies] are represented by arms, legs or part of the torso’ </a:t>
            </a:r>
            <a:r>
              <a:rPr lang="en-GB" b="1" i="1" dirty="0"/>
              <a:t>(</a:t>
            </a:r>
            <a:r>
              <a:rPr lang="en-GB" b="1" i="1" dirty="0" err="1"/>
              <a:t>Mellaart</a:t>
            </a:r>
            <a:r>
              <a:rPr lang="en-GB" b="1" i="1" dirty="0"/>
              <a:t> 1961, p. 47)</a:t>
            </a:r>
            <a:r>
              <a:rPr lang="en-GB" i="1" dirty="0"/>
              <a:t>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86944C0F-E524-4831-833D-86B3D4349C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565" t="38574" r="36008" b="20215"/>
          <a:stretch/>
        </p:blipFill>
        <p:spPr>
          <a:xfrm>
            <a:off x="7673460" y="3150549"/>
            <a:ext cx="3465871" cy="282623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FE21617-94E0-4013-8D8F-4289832EBB8B}"/>
              </a:ext>
            </a:extLst>
          </p:cNvPr>
          <p:cNvSpPr txBox="1"/>
          <p:nvPr/>
        </p:nvSpPr>
        <p:spPr>
          <a:xfrm>
            <a:off x="7673459" y="6049437"/>
            <a:ext cx="34658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Standing figurine holding ‘pet leopard’. Drawing found in excavation report. </a:t>
            </a:r>
            <a:r>
              <a:rPr lang="en-GB" sz="1100" dirty="0" err="1"/>
              <a:t>Mellaart</a:t>
            </a:r>
            <a:r>
              <a:rPr lang="en-GB" sz="1100" dirty="0"/>
              <a:t> 1961, p. 54.</a:t>
            </a:r>
          </a:p>
        </p:txBody>
      </p:sp>
    </p:spTree>
    <p:extLst>
      <p:ext uri="{BB962C8B-B14F-4D97-AF65-F5344CB8AC3E}">
        <p14:creationId xmlns:p14="http://schemas.microsoft.com/office/powerpoint/2010/main" val="2766629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584F8EB-5AF8-4ACA-90CA-A639798DE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creator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67BDC62-FD04-492C-B11D-A1DF3D594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5645" y="2638044"/>
            <a:ext cx="7337795" cy="396923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Who made it?</a:t>
            </a:r>
          </a:p>
          <a:p>
            <a:pPr lvl="1"/>
            <a:r>
              <a:rPr lang="en-GB" i="1" dirty="0"/>
              <a:t>Men typically seen as creators of cultures of ancient worlds</a:t>
            </a:r>
          </a:p>
          <a:p>
            <a:pPr lvl="2"/>
            <a:r>
              <a:rPr lang="en-GB" i="1" dirty="0"/>
              <a:t>‘the arts and other manifestations of human intellectual achievement regarded collectively’ </a:t>
            </a:r>
            <a:r>
              <a:rPr lang="en-GB" b="1" i="1" dirty="0"/>
              <a:t>(Oxford Languages)</a:t>
            </a:r>
          </a:p>
          <a:p>
            <a:pPr lvl="1"/>
            <a:r>
              <a:rPr lang="en-GB" i="1" dirty="0"/>
              <a:t>Means men were leading creation of art? </a:t>
            </a:r>
            <a:r>
              <a:rPr lang="en-GB" b="1" i="1" dirty="0"/>
              <a:t>(Blundell 1995, p. 12; </a:t>
            </a:r>
            <a:r>
              <a:rPr lang="en-GB" b="1" i="1" dirty="0" err="1"/>
              <a:t>Slatkin</a:t>
            </a:r>
            <a:r>
              <a:rPr lang="en-GB" b="1" i="1" dirty="0"/>
              <a:t> 2019, p. xxvi)</a:t>
            </a:r>
          </a:p>
          <a:p>
            <a:pPr lvl="1"/>
            <a:r>
              <a:rPr lang="en-GB" i="1" dirty="0"/>
              <a:t>Why not women?</a:t>
            </a:r>
          </a:p>
          <a:p>
            <a:pPr lvl="2"/>
            <a:r>
              <a:rPr lang="en-GB" i="1" dirty="0"/>
              <a:t>Naturalistic aspects, knows what a woman’s body truly looked like</a:t>
            </a:r>
          </a:p>
          <a:p>
            <a:pPr lvl="3"/>
            <a:r>
              <a:rPr lang="en-GB" i="1" dirty="0"/>
              <a:t>Many different postures, positions, and shapes/sizes </a:t>
            </a:r>
            <a:r>
              <a:rPr lang="en-GB" b="1" i="1" dirty="0"/>
              <a:t>(</a:t>
            </a:r>
            <a:r>
              <a:rPr lang="en-GB" b="1" i="1" dirty="0" err="1"/>
              <a:t>Mellaart</a:t>
            </a:r>
            <a:r>
              <a:rPr lang="en-GB" b="1" i="1" dirty="0"/>
              <a:t> 1961, p. 47-61)</a:t>
            </a:r>
            <a:endParaRPr lang="en-GB" i="1" dirty="0"/>
          </a:p>
          <a:p>
            <a:pPr lvl="1"/>
            <a:r>
              <a:rPr lang="en-GB" i="1" dirty="0"/>
              <a:t>Suggestion women were nude in the summer? That’s why woman’s body is known? </a:t>
            </a:r>
            <a:r>
              <a:rPr lang="en-GB" b="1" i="1" dirty="0"/>
              <a:t>(</a:t>
            </a:r>
            <a:r>
              <a:rPr lang="en-GB" b="1" i="1" dirty="0" err="1"/>
              <a:t>Mellaart</a:t>
            </a:r>
            <a:r>
              <a:rPr lang="en-GB" b="1" i="1" dirty="0"/>
              <a:t> 1961, p. 49)</a:t>
            </a:r>
            <a:r>
              <a:rPr lang="en-GB" i="1" dirty="0"/>
              <a:t>.</a:t>
            </a:r>
          </a:p>
          <a:p>
            <a:pPr lvl="2"/>
            <a:r>
              <a:rPr lang="en-GB" i="1" dirty="0"/>
              <a:t>Does not acknowledge that a woman could have made this however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5142C960-DF62-4D1A-8641-27BFC5A1BC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071" t="20572" r="37143" b="11746"/>
          <a:stretch/>
        </p:blipFill>
        <p:spPr>
          <a:xfrm>
            <a:off x="8761323" y="2388025"/>
            <a:ext cx="2533694" cy="40554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EF4195BE-FBA5-4434-974D-176950FA530F}"/>
              </a:ext>
            </a:extLst>
          </p:cNvPr>
          <p:cNvSpPr txBox="1"/>
          <p:nvPr/>
        </p:nvSpPr>
        <p:spPr>
          <a:xfrm>
            <a:off x="8025198" y="6448884"/>
            <a:ext cx="400594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Standing figurines: top is ‘slender’ girl; bottom is a ‘mature woman’. Drawing found excavation report. </a:t>
            </a:r>
            <a:r>
              <a:rPr lang="en-GB" sz="1100" dirty="0" err="1"/>
              <a:t>Mellaart</a:t>
            </a:r>
            <a:r>
              <a:rPr lang="en-GB" sz="1100" dirty="0"/>
              <a:t> 1961, p. 52.</a:t>
            </a:r>
          </a:p>
        </p:txBody>
      </p:sp>
    </p:spTree>
    <p:extLst>
      <p:ext uri="{BB962C8B-B14F-4D97-AF65-F5344CB8AC3E}">
        <p14:creationId xmlns:p14="http://schemas.microsoft.com/office/powerpoint/2010/main" val="667247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89424C2-F977-40FF-9D26-507E18342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was the figurine’s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C4A0E20-5D09-4C17-A20E-4FA5901ED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334" y="2405068"/>
            <a:ext cx="3343756" cy="44529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Lack of evidence – </a:t>
            </a:r>
            <a:r>
              <a:rPr lang="en-GB" dirty="0" err="1"/>
              <a:t>Akrotiri</a:t>
            </a:r>
            <a:r>
              <a:rPr lang="en-GB" dirty="0"/>
              <a:t> mainly women in wall paintings </a:t>
            </a:r>
            <a:r>
              <a:rPr lang="en-GB" b="1" dirty="0"/>
              <a:t>(</a:t>
            </a:r>
            <a:r>
              <a:rPr lang="en-GB" b="1" dirty="0" err="1"/>
              <a:t>Debbo</a:t>
            </a:r>
            <a:r>
              <a:rPr lang="en-GB" b="1" dirty="0"/>
              <a:t> 2000, p. 1)</a:t>
            </a:r>
          </a:p>
          <a:p>
            <a:pPr lvl="1"/>
            <a:r>
              <a:rPr lang="en-GB" i="1" dirty="0"/>
              <a:t>Not all goddesses or representations of one</a:t>
            </a:r>
          </a:p>
          <a:p>
            <a:r>
              <a:rPr lang="en-GB" dirty="0"/>
              <a:t>Possibly to teach girls and women about important milestones in their lives and how their bodies change as they grow?</a:t>
            </a:r>
          </a:p>
          <a:p>
            <a:r>
              <a:rPr lang="en-GB" dirty="0"/>
              <a:t>Held by legs – lots of wearing here, held and studied, maybe even talked to? Like modern day children and dolls and toys? </a:t>
            </a:r>
            <a:r>
              <a:rPr lang="en-GB" b="1" dirty="0"/>
              <a:t>(</a:t>
            </a:r>
            <a:r>
              <a:rPr lang="en-GB" b="1" dirty="0" err="1"/>
              <a:t>Sibonney</a:t>
            </a:r>
            <a:r>
              <a:rPr lang="en-GB" b="1" dirty="0"/>
              <a:t> 2019)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="" xmlns:a16="http://schemas.microsoft.com/office/drawing/2014/main" id="{0CF7DEFD-001E-480B-85E3-7CD07B27E64F}"/>
              </a:ext>
            </a:extLst>
          </p:cNvPr>
          <p:cNvSpPr txBox="1">
            <a:spLocks/>
          </p:cNvSpPr>
          <p:nvPr/>
        </p:nvSpPr>
        <p:spPr>
          <a:xfrm>
            <a:off x="372839" y="2405068"/>
            <a:ext cx="4400722" cy="401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Who would have used it? How would they have used it?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i="1" dirty="0"/>
              <a:t>‘Finally its religious and most important aspect of all should not be forgotten: these statues offer primary evidence for the religion of the period in which the predominance of a goddess is as marked as the relative insignificance of the male. The circumstances of discovery further suggest a domestic cult, for none of the houses can be singled out as possessing such features as might warrant the designation of “shrine” or “temple”.’</a:t>
            </a:r>
            <a:r>
              <a:rPr lang="en-US" dirty="0"/>
              <a:t> </a:t>
            </a:r>
            <a:r>
              <a:rPr lang="en-US" b="1" dirty="0"/>
              <a:t>(</a:t>
            </a:r>
            <a:r>
              <a:rPr lang="en-US" b="1" dirty="0" err="1"/>
              <a:t>Mellaart</a:t>
            </a:r>
            <a:r>
              <a:rPr lang="en-US" b="1" dirty="0"/>
              <a:t> 1961, p. 49)</a:t>
            </a:r>
          </a:p>
        </p:txBody>
      </p:sp>
      <p:pic>
        <p:nvPicPr>
          <p:cNvPr id="1026" name="Picture 2" descr="File:Saffron gatherers detail Thera Santorini.png">
            <a:extLst>
              <a:ext uri="{FF2B5EF4-FFF2-40B4-BE49-F238E27FC236}">
                <a16:creationId xmlns="" xmlns:a16="http://schemas.microsoft.com/office/drawing/2014/main" id="{2C6F4F20-711A-4FD3-9521-A2BCC879D7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864" y="2356303"/>
            <a:ext cx="3150190" cy="380400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F21C6CE9-EC5D-4AE2-83D0-1A5E94147AEC}"/>
              </a:ext>
            </a:extLst>
          </p:cNvPr>
          <p:cNvSpPr txBox="1"/>
          <p:nvPr/>
        </p:nvSpPr>
        <p:spPr>
          <a:xfrm>
            <a:off x="8318091" y="6209071"/>
            <a:ext cx="370184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Saffron gatherers detail Thera Santorini. </a:t>
            </a:r>
            <a:r>
              <a:rPr lang="en-GB" sz="1100" dirty="0" err="1"/>
              <a:t>Xeste</a:t>
            </a:r>
            <a:r>
              <a:rPr lang="en-GB" sz="1100" dirty="0"/>
              <a:t> 3. https://commons.wikimedia.org/wiki/File:Saffron_gatherers_detail_Thera_Santorini.png.</a:t>
            </a:r>
          </a:p>
        </p:txBody>
      </p:sp>
    </p:spTree>
    <p:extLst>
      <p:ext uri="{BB962C8B-B14F-4D97-AF65-F5344CB8AC3E}">
        <p14:creationId xmlns:p14="http://schemas.microsoft.com/office/powerpoint/2010/main" val="194024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2F16A89-D74D-437E-80CE-37B7990FE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Periods for the life of the figurine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D610AE4-5156-4252-8782-174D228A0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850" y="2463873"/>
            <a:ext cx="7729728" cy="399982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Creation</a:t>
            </a:r>
          </a:p>
          <a:p>
            <a:r>
              <a:rPr lang="en-US" dirty="0"/>
              <a:t>Starts to be used</a:t>
            </a:r>
          </a:p>
          <a:p>
            <a:pPr lvl="1"/>
            <a:r>
              <a:rPr lang="en-US" i="1" dirty="0"/>
              <a:t>Legs worn down</a:t>
            </a:r>
          </a:p>
          <a:p>
            <a:r>
              <a:rPr lang="en-US" dirty="0"/>
              <a:t>Burial</a:t>
            </a:r>
          </a:p>
          <a:p>
            <a:pPr lvl="1"/>
            <a:r>
              <a:rPr lang="en-US" i="1" dirty="0"/>
              <a:t>Intentional breakage before burial?</a:t>
            </a:r>
          </a:p>
          <a:p>
            <a:pPr lvl="1"/>
            <a:r>
              <a:rPr lang="en-US" i="1" dirty="0"/>
              <a:t>6,000 years underground before excavation</a:t>
            </a:r>
          </a:p>
          <a:p>
            <a:r>
              <a:rPr lang="en-GB" dirty="0"/>
              <a:t>1957: </a:t>
            </a:r>
            <a:r>
              <a:rPr lang="en-GB" dirty="0" err="1"/>
              <a:t>Mellaart’s</a:t>
            </a:r>
            <a:r>
              <a:rPr lang="en-GB" dirty="0"/>
              <a:t> excavation began</a:t>
            </a:r>
          </a:p>
          <a:p>
            <a:r>
              <a:rPr lang="en-GB" dirty="0"/>
              <a:t>2011: Online auction, bought by private collector</a:t>
            </a:r>
          </a:p>
          <a:p>
            <a:r>
              <a:rPr lang="en-GB" dirty="0"/>
              <a:t>End of life?</a:t>
            </a:r>
          </a:p>
          <a:p>
            <a:pPr lvl="1"/>
            <a:r>
              <a:rPr lang="en-GB" dirty="0"/>
              <a:t>When it was buried? No longer continuing its “original” use</a:t>
            </a:r>
          </a:p>
          <a:p>
            <a:pPr lvl="1"/>
            <a:r>
              <a:rPr lang="en-GB" dirty="0"/>
              <a:t>However, still being used, life has continued despite it being a different one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C802C064-4BD4-4802-972E-137E1292F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3410" y="2463873"/>
            <a:ext cx="3473740" cy="34737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7C48ED0-7C96-4540-9A44-233801449F68}"/>
              </a:ext>
            </a:extLst>
          </p:cNvPr>
          <p:cNvSpPr txBox="1"/>
          <p:nvPr/>
        </p:nvSpPr>
        <p:spPr>
          <a:xfrm>
            <a:off x="7793410" y="5937613"/>
            <a:ext cx="347374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Hacilar style pottery female fertility figure. Image of Worn Down Legs. From Live Auctioneers. https://www.liveauctioneers.com/en-gb/item/8583810_421-hacilar-style-pottery-female-fertility-figure.</a:t>
            </a:r>
          </a:p>
        </p:txBody>
      </p:sp>
    </p:spTree>
    <p:extLst>
      <p:ext uri="{BB962C8B-B14F-4D97-AF65-F5344CB8AC3E}">
        <p14:creationId xmlns:p14="http://schemas.microsoft.com/office/powerpoint/2010/main" val="2831405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168BC06-BFC5-4884-BB79-B4C33D01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 of figurine over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DAB155-BE84-495F-AA27-183A06A40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93" y="3235060"/>
            <a:ext cx="3507813" cy="1846871"/>
          </a:xfrm>
        </p:spPr>
        <p:txBody>
          <a:bodyPr/>
          <a:lstStyle/>
          <a:p>
            <a:r>
              <a:rPr lang="en-US" dirty="0"/>
              <a:t>Use 1: Used by people of Hacilar, maybe by women and girls in didactic context</a:t>
            </a:r>
          </a:p>
          <a:p>
            <a:r>
              <a:rPr lang="en-US" dirty="0"/>
              <a:t>Use 2: On display in someone’s private collection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25E4FED4-5776-490E-82AA-37F19E62B0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00" t="18921" r="22500" b="18857"/>
          <a:stretch/>
        </p:blipFill>
        <p:spPr>
          <a:xfrm>
            <a:off x="4319450" y="2489998"/>
            <a:ext cx="6435635" cy="333699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BFC358BC-06F5-4412-8012-244A815B9FA6}"/>
              </a:ext>
            </a:extLst>
          </p:cNvPr>
          <p:cNvSpPr txBox="1"/>
          <p:nvPr/>
        </p:nvSpPr>
        <p:spPr>
          <a:xfrm>
            <a:off x="4319450" y="5893308"/>
            <a:ext cx="64356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Winning bids for three ancient artefacts, in order from top to bottom: Roman Marble Terminal Figure of Dionysus £862,500; Monumental Roman Grey Marble Head of Minerva £622,500; Roman Marble Venus £550,000. Christie’s Antiquities Auction 16</a:t>
            </a:r>
            <a:r>
              <a:rPr lang="en-GB" sz="1100" baseline="30000" dirty="0"/>
              <a:t>th</a:t>
            </a:r>
            <a:r>
              <a:rPr lang="en-GB" sz="1100" dirty="0"/>
              <a:t> December 2020. https://www.christies.com/en/auction/antiquities-28619/browse-lots?intsaleid=28619&amp;lid=1. </a:t>
            </a:r>
          </a:p>
        </p:txBody>
      </p:sp>
    </p:spTree>
    <p:extLst>
      <p:ext uri="{BB962C8B-B14F-4D97-AF65-F5344CB8AC3E}">
        <p14:creationId xmlns:p14="http://schemas.microsoft.com/office/powerpoint/2010/main" val="1396962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895491"/>
          </a:xfrm>
        </p:spPr>
        <p:txBody>
          <a:bodyPr>
            <a:normAutofit/>
          </a:bodyPr>
          <a:lstStyle/>
          <a:p>
            <a:r>
              <a:rPr lang="en-US" dirty="0"/>
              <a:t>‘What, sociologically, are the biographical possibilities inherent in its “status” </a:t>
            </a:r>
          </a:p>
          <a:p>
            <a:pPr lvl="1"/>
            <a:r>
              <a:rPr lang="en-US" i="1" dirty="0"/>
              <a:t>High status for those who use it, maybe not in a societal perspective?</a:t>
            </a:r>
          </a:p>
          <a:p>
            <a:r>
              <a:rPr lang="en-US" dirty="0"/>
              <a:t>‘and in the period and culture,’</a:t>
            </a:r>
          </a:p>
          <a:p>
            <a:pPr lvl="1"/>
            <a:r>
              <a:rPr lang="en-US" i="1" dirty="0"/>
              <a:t>Important milestones for women during this time were dangerous</a:t>
            </a:r>
          </a:p>
          <a:p>
            <a:pPr lvl="1"/>
            <a:r>
              <a:rPr lang="en-US" i="1" dirty="0"/>
              <a:t>Knowing what was to be expected and having something to “talk” to about worries </a:t>
            </a:r>
            <a:r>
              <a:rPr lang="en-US" i="1" dirty="0" err="1"/>
              <a:t>etc</a:t>
            </a:r>
            <a:r>
              <a:rPr lang="en-US" i="1" dirty="0"/>
              <a:t> would have been useful in ways</a:t>
            </a:r>
          </a:p>
          <a:p>
            <a:r>
              <a:rPr lang="en-US" dirty="0"/>
              <a:t>‘and how are these possibilities realized?’</a:t>
            </a:r>
          </a:p>
          <a:p>
            <a:pPr lvl="1"/>
            <a:r>
              <a:rPr lang="en-US" i="1" dirty="0" err="1"/>
              <a:t>Analysing</a:t>
            </a:r>
            <a:r>
              <a:rPr lang="en-US" i="1" dirty="0"/>
              <a:t> figurine and looking at aspects of it can lead to possibilities and suggestions being made</a:t>
            </a:r>
          </a:p>
          <a:p>
            <a:pPr lvl="1"/>
            <a:r>
              <a:rPr lang="en-US" i="1" dirty="0"/>
              <a:t>Ethnographic comparisons</a:t>
            </a:r>
          </a:p>
        </p:txBody>
      </p:sp>
    </p:spTree>
    <p:extLst>
      <p:ext uri="{BB962C8B-B14F-4D97-AF65-F5344CB8AC3E}">
        <p14:creationId xmlns:p14="http://schemas.microsoft.com/office/powerpoint/2010/main" val="1809476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823255"/>
            <a:ext cx="7729728" cy="1188720"/>
          </a:xfrm>
        </p:spPr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789EAF26-A070-47B4-819C-4649058AD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53412"/>
            <a:ext cx="12192000" cy="4704588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 err="1"/>
              <a:t>Akesson</a:t>
            </a:r>
            <a:r>
              <a:rPr lang="en-GB" dirty="0"/>
              <a:t>, S., Horvath, G., </a:t>
            </a:r>
            <a:r>
              <a:rPr lang="en-GB" dirty="0" err="1"/>
              <a:t>Kriska</a:t>
            </a:r>
            <a:r>
              <a:rPr lang="en-GB" dirty="0"/>
              <a:t>, G. and </a:t>
            </a:r>
            <a:r>
              <a:rPr lang="en-GB" dirty="0" err="1"/>
              <a:t>Prerszlenyi</a:t>
            </a:r>
            <a:r>
              <a:rPr lang="en-GB" dirty="0"/>
              <a:t>, A. (2019) ‘Striped bodypainting protects against horseflies’, </a:t>
            </a:r>
            <a:r>
              <a:rPr lang="en-GB" i="1" dirty="0"/>
              <a:t>Royal Society Open Science</a:t>
            </a:r>
            <a:r>
              <a:rPr lang="en-GB" dirty="0"/>
              <a:t>, 6, pp. 1-13.</a:t>
            </a:r>
          </a:p>
          <a:p>
            <a:pPr lvl="0"/>
            <a:r>
              <a:rPr lang="en-GB" dirty="0"/>
              <a:t>Blundell, S. (1995) </a:t>
            </a:r>
            <a:r>
              <a:rPr lang="en-GB" i="1" dirty="0"/>
              <a:t>Women in Ancient Greece</a:t>
            </a:r>
            <a:r>
              <a:rPr lang="en-GB" dirty="0"/>
              <a:t>. Cambridge: Harvard University Press.</a:t>
            </a:r>
          </a:p>
          <a:p>
            <a:pPr lvl="0"/>
            <a:r>
              <a:rPr lang="en-GB" dirty="0"/>
              <a:t>Bolger, D. L. (1992) ‘The Archaeology of Fertility and Birth: A Ritual Deposit from Chalcolithic Cyprus’, </a:t>
            </a:r>
            <a:r>
              <a:rPr lang="en-GB" i="1" dirty="0"/>
              <a:t>Journal of Anthropological Research</a:t>
            </a:r>
            <a:r>
              <a:rPr lang="en-GB" dirty="0"/>
              <a:t>, 48(2), pp. 145-64.</a:t>
            </a:r>
          </a:p>
          <a:p>
            <a:pPr lvl="0"/>
            <a:r>
              <a:rPr lang="en-GB" dirty="0" err="1"/>
              <a:t>Debbo</a:t>
            </a:r>
            <a:r>
              <a:rPr lang="en-GB" dirty="0"/>
              <a:t>, N. J. (2000) </a:t>
            </a:r>
            <a:r>
              <a:rPr lang="en-GB" i="1" dirty="0"/>
              <a:t>The Role of Women in the Frescoes from </a:t>
            </a:r>
            <a:r>
              <a:rPr lang="en-GB" i="1" dirty="0" err="1"/>
              <a:t>Akrotiri</a:t>
            </a:r>
            <a:r>
              <a:rPr lang="en-GB" i="1" dirty="0"/>
              <a:t>: An examination of the iconography of dress, hairstyle and jewellery</a:t>
            </a:r>
            <a:r>
              <a:rPr lang="en-GB" dirty="0"/>
              <a:t>. Unpublished Masters Thesis. Queen’s University.</a:t>
            </a:r>
          </a:p>
          <a:p>
            <a:pPr lvl="0"/>
            <a:r>
              <a:rPr lang="en-GB" dirty="0"/>
              <a:t>Kopytoff, I. (1968) ‘The cultural biography of things: commoditization as process’, in Appadurai, A. (ed</a:t>
            </a:r>
            <a:r>
              <a:rPr lang="en-GB" i="1" dirty="0"/>
              <a:t>.) The Social Life of Things: Commodities in Cultural Perspective</a:t>
            </a:r>
            <a:r>
              <a:rPr lang="en-GB" dirty="0"/>
              <a:t>. Cambridge: Cambridge University Press.</a:t>
            </a:r>
          </a:p>
          <a:p>
            <a:pPr lvl="0"/>
            <a:r>
              <a:rPr lang="en-GB" dirty="0" err="1"/>
              <a:t>Maniatis</a:t>
            </a:r>
            <a:r>
              <a:rPr lang="en-GB" dirty="0"/>
              <a:t>, Y. and </a:t>
            </a:r>
            <a:r>
              <a:rPr lang="en-GB" dirty="0" err="1"/>
              <a:t>Tite</a:t>
            </a:r>
            <a:r>
              <a:rPr lang="en-GB" dirty="0"/>
              <a:t>, M. S. (1981) ‘Technological Examination of </a:t>
            </a:r>
            <a:r>
              <a:rPr lang="en-GB" dirty="0" err="1"/>
              <a:t>Neoltihic</a:t>
            </a:r>
            <a:r>
              <a:rPr lang="en-GB" dirty="0"/>
              <a:t>-Bronze Age Pottery from central and Southeast Europe and from the Near East’, </a:t>
            </a:r>
            <a:r>
              <a:rPr lang="en-GB" i="1" dirty="0"/>
              <a:t>Journal of Archaeological Science</a:t>
            </a:r>
            <a:r>
              <a:rPr lang="en-GB" dirty="0"/>
              <a:t>, 8, pp. 59-76.</a:t>
            </a:r>
          </a:p>
          <a:p>
            <a:pPr lvl="0"/>
            <a:r>
              <a:rPr lang="en-GB" dirty="0" err="1"/>
              <a:t>Mellaart</a:t>
            </a:r>
            <a:r>
              <a:rPr lang="en-GB" dirty="0"/>
              <a:t>, J. (1958) ‘Excavations at Hacilar: First Preliminary Report’, </a:t>
            </a:r>
            <a:r>
              <a:rPr lang="en-GB" i="1" dirty="0"/>
              <a:t>Anatolian Studies</a:t>
            </a:r>
            <a:r>
              <a:rPr lang="en-GB" dirty="0"/>
              <a:t>, 8, pp. 127-56.</a:t>
            </a:r>
          </a:p>
          <a:p>
            <a:pPr lvl="0"/>
            <a:r>
              <a:rPr lang="en-GB" dirty="0" err="1"/>
              <a:t>Mellaart</a:t>
            </a:r>
            <a:r>
              <a:rPr lang="en-GB" dirty="0"/>
              <a:t>, J. (1959) ‘Excavations at Hacilar: Second Preliminary Report, 1958’, </a:t>
            </a:r>
            <a:r>
              <a:rPr lang="en-GB" i="1" dirty="0"/>
              <a:t>Anatolian Studies</a:t>
            </a:r>
            <a:r>
              <a:rPr lang="en-GB" dirty="0"/>
              <a:t>, 9, pp. 51-65.</a:t>
            </a:r>
          </a:p>
          <a:p>
            <a:pPr lvl="0"/>
            <a:r>
              <a:rPr lang="en-GB" dirty="0" err="1"/>
              <a:t>Mellaart</a:t>
            </a:r>
            <a:r>
              <a:rPr lang="en-GB" dirty="0"/>
              <a:t>, J. (1960) ‘Excavations at Hacilar: Third Preliminary Report, 1959’, </a:t>
            </a:r>
            <a:r>
              <a:rPr lang="en-GB" i="1" dirty="0"/>
              <a:t>Anatolian Studies</a:t>
            </a:r>
            <a:r>
              <a:rPr lang="en-GB" dirty="0"/>
              <a:t>, 10, pp. 83-104.</a:t>
            </a:r>
          </a:p>
          <a:p>
            <a:pPr lvl="0"/>
            <a:r>
              <a:rPr lang="en-GB" dirty="0" err="1"/>
              <a:t>Mellaart</a:t>
            </a:r>
            <a:r>
              <a:rPr lang="en-GB" dirty="0"/>
              <a:t>, J. (1961) ‘Excavations at Hacilar, Fourth Preliminary Report, 1960’, </a:t>
            </a:r>
            <a:r>
              <a:rPr lang="en-GB" i="1" dirty="0"/>
              <a:t>Anatolian Studies</a:t>
            </a:r>
            <a:r>
              <a:rPr lang="en-GB" dirty="0"/>
              <a:t>, 11, pp. 39-75.</a:t>
            </a:r>
          </a:p>
          <a:p>
            <a:pPr lvl="0"/>
            <a:r>
              <a:rPr lang="en-GB" dirty="0" err="1"/>
              <a:t>Qasim</a:t>
            </a:r>
            <a:r>
              <a:rPr lang="en-GB" dirty="0"/>
              <a:t>, E. (2013) ‘Female Figurines: The Milk Squirting-Venus </a:t>
            </a:r>
            <a:r>
              <a:rPr lang="en-GB" dirty="0" err="1"/>
              <a:t>Galaktorainoussa</a:t>
            </a:r>
            <a:r>
              <a:rPr lang="en-GB" dirty="0"/>
              <a:t>’, </a:t>
            </a:r>
            <a:r>
              <a:rPr lang="en-GB" i="1" dirty="0"/>
              <a:t>Das </a:t>
            </a:r>
            <a:r>
              <a:rPr lang="en-GB" i="1" dirty="0" err="1"/>
              <a:t>Altertum</a:t>
            </a:r>
            <a:r>
              <a:rPr lang="en-GB" dirty="0"/>
              <a:t>, 58(4), pp. 289-306.</a:t>
            </a:r>
          </a:p>
          <a:p>
            <a:pPr lvl="0"/>
            <a:r>
              <a:rPr lang="en-GB" dirty="0" err="1"/>
              <a:t>Sibonney</a:t>
            </a:r>
            <a:r>
              <a:rPr lang="en-GB" dirty="0"/>
              <a:t>, C. (2019) ‘Is it normal for your kid to talk to themselves?’, </a:t>
            </a:r>
            <a:r>
              <a:rPr lang="en-GB" i="1" dirty="0"/>
              <a:t>Today’s Parent</a:t>
            </a:r>
            <a:r>
              <a:rPr lang="en-GB" dirty="0"/>
              <a:t>, 21</a:t>
            </a:r>
            <a:r>
              <a:rPr lang="en-GB" baseline="30000" dirty="0"/>
              <a:t>st</a:t>
            </a:r>
            <a:r>
              <a:rPr lang="en-GB" dirty="0"/>
              <a:t> November. Available at: https://www.todaysparent.com/kids/preschool/is-talking-to-yourself-normal/. (Accessed: 30 December 2020).</a:t>
            </a:r>
          </a:p>
          <a:p>
            <a:pPr lvl="0"/>
            <a:r>
              <a:rPr lang="en-GB" dirty="0" err="1"/>
              <a:t>Slatkin</a:t>
            </a:r>
            <a:r>
              <a:rPr lang="en-GB" dirty="0"/>
              <a:t>, W. (2019) </a:t>
            </a:r>
            <a:r>
              <a:rPr lang="en-GB" i="1" dirty="0"/>
              <a:t>Women Artists in History: from Antiquity to the Present</a:t>
            </a:r>
            <a:r>
              <a:rPr lang="en-GB" dirty="0"/>
              <a:t>. San Diego: </a:t>
            </a:r>
            <a:r>
              <a:rPr lang="en-GB" dirty="0" err="1"/>
              <a:t>Cognella</a:t>
            </a:r>
            <a:r>
              <a:rPr lang="en-GB" dirty="0"/>
              <a:t> Inc.</a:t>
            </a:r>
          </a:p>
          <a:p>
            <a:pPr lvl="0"/>
            <a:r>
              <a:rPr lang="en-GB" dirty="0"/>
              <a:t>Voigt, M. M. (2007) ‘The Splendour of Women: Late Neolithic Images from Central Anatolia’, in Morley, I. and Renfrew, C. (ed</a:t>
            </a:r>
            <a:r>
              <a:rPr lang="en-GB" i="1" dirty="0"/>
              <a:t>.) Image and Imagination: A Global History of Figurative Representation</a:t>
            </a:r>
            <a:r>
              <a:rPr lang="en-GB" dirty="0"/>
              <a:t>. Cambridge: McDonald Institute for Archaeological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9420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37BEEF0-1C11-4161-B641-728894E39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AC6F186-AE60-4409-A06F-25B46C2C94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Christie’s </a:t>
            </a:r>
            <a:r>
              <a:rPr lang="en-GB" dirty="0"/>
              <a:t>(2020) Winning bids for three ancient artefacts. [Screenshot of Auction Results] Available at: https://www.christies.com/en/auction/antiquities-28619/browse-lots?intsaleid=28619&amp;lid=1. (Accessed: 31 December 2020</a:t>
            </a:r>
            <a:r>
              <a:rPr lang="en-GB" dirty="0" smtClean="0"/>
              <a:t>).</a:t>
            </a:r>
          </a:p>
          <a:p>
            <a:r>
              <a:rPr lang="en-GB" dirty="0"/>
              <a:t>Frescoes via </a:t>
            </a:r>
            <a:r>
              <a:rPr lang="en-GB" dirty="0" err="1"/>
              <a:t>WikimediaCommons</a:t>
            </a:r>
            <a:r>
              <a:rPr lang="en-GB" dirty="0"/>
              <a:t>. (1600-1500 BC) Saffron Gatherers fresco. [mural/fresco] Building </a:t>
            </a:r>
            <a:r>
              <a:rPr lang="en-GB" dirty="0" err="1"/>
              <a:t>Xeste</a:t>
            </a:r>
            <a:r>
              <a:rPr lang="en-GB" dirty="0"/>
              <a:t> 3, </a:t>
            </a:r>
            <a:r>
              <a:rPr lang="en-GB" dirty="0" err="1"/>
              <a:t>Akrotiri</a:t>
            </a:r>
            <a:r>
              <a:rPr lang="en-GB" dirty="0"/>
              <a:t>, Santorini. Available: https://</a:t>
            </a:r>
            <a:r>
              <a:rPr lang="en-GB" dirty="0" err="1"/>
              <a:t>commons.wikimedia.org</a:t>
            </a:r>
            <a:r>
              <a:rPr lang="en-GB" dirty="0"/>
              <a:t>/wiki/</a:t>
            </a:r>
            <a:r>
              <a:rPr lang="en-GB" dirty="0" err="1"/>
              <a:t>File:Saffron_gatherers_detail_Thera_Santorini.png</a:t>
            </a:r>
            <a:r>
              <a:rPr lang="en-GB" dirty="0"/>
              <a:t>. (Accessed: 30 December 2020).</a:t>
            </a:r>
          </a:p>
          <a:p>
            <a:r>
              <a:rPr lang="en-GB" dirty="0"/>
              <a:t>Live Auctioneers (2011) 421: Hacilar style pottery female fertility figure. [Photograph] Available at: https://</a:t>
            </a:r>
            <a:r>
              <a:rPr lang="en-GB" dirty="0" err="1"/>
              <a:t>www.liveauctioneers.com</a:t>
            </a:r>
            <a:r>
              <a:rPr lang="en-GB" dirty="0"/>
              <a:t>/</a:t>
            </a:r>
            <a:r>
              <a:rPr lang="en-GB" dirty="0" err="1"/>
              <a:t>en-gb</a:t>
            </a:r>
            <a:r>
              <a:rPr lang="en-GB" dirty="0"/>
              <a:t>/item/8583810_421-hacilar-style-pottery-female-fertility-figure.  (Accessed: 30 December 2020).</a:t>
            </a:r>
          </a:p>
          <a:p>
            <a:r>
              <a:rPr lang="en-GB" dirty="0"/>
              <a:t>Lloyd, S. (1961) Standing figurine holding ‘pet leopard’. [Drawing] </a:t>
            </a:r>
            <a:r>
              <a:rPr lang="en-GB" dirty="0" err="1"/>
              <a:t>Mellaart</a:t>
            </a:r>
            <a:r>
              <a:rPr lang="en-GB" dirty="0"/>
              <a:t>, J. ‘Excavations at Hacilar, Fourth Preliminary Report, 1960’. (Accessed: 31 December 2020).</a:t>
            </a:r>
          </a:p>
          <a:p>
            <a:r>
              <a:rPr lang="en-GB" dirty="0"/>
              <a:t>Lloyd, S. (1961) Standing figurines: top is ‘slender’ girl; bottom is a ‘mature woman’. [Drawing] </a:t>
            </a:r>
            <a:r>
              <a:rPr lang="en-GB" dirty="0" err="1"/>
              <a:t>Mellaart</a:t>
            </a:r>
            <a:r>
              <a:rPr lang="en-GB" dirty="0"/>
              <a:t>, J. ‘Excavations at Hacilar, Fourth Preliminary Report, 1960’. (Accessed: 31 December 2020).</a:t>
            </a:r>
          </a:p>
        </p:txBody>
      </p:sp>
    </p:spTree>
    <p:extLst>
      <p:ext uri="{BB962C8B-B14F-4D97-AF65-F5344CB8AC3E}">
        <p14:creationId xmlns:p14="http://schemas.microsoft.com/office/powerpoint/2010/main" val="73585176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14893</TotalTime>
  <Words>1715</Words>
  <Application>Microsoft Macintosh PowerPoint</Application>
  <PresentationFormat>Widescreen</PresentationFormat>
  <Paragraphs>113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Gill Sans MT</vt:lpstr>
      <vt:lpstr>Arial</vt:lpstr>
      <vt:lpstr>Parcel</vt:lpstr>
      <vt:lpstr>Biography of a Hacilar Figurine</vt:lpstr>
      <vt:lpstr>What I have previously said</vt:lpstr>
      <vt:lpstr>What I intend to say</vt:lpstr>
      <vt:lpstr>Who I am using for the theory thing</vt:lpstr>
      <vt:lpstr>How was this figurine created?</vt:lpstr>
      <vt:lpstr>The creator</vt:lpstr>
      <vt:lpstr>What was the figurine’s use?</vt:lpstr>
      <vt:lpstr>Periods for the life of the figurine</vt:lpstr>
      <vt:lpstr>Context of figurine over time</vt:lpstr>
      <vt:lpstr>Conclusion</vt:lpstr>
      <vt:lpstr>Bibliography</vt:lpstr>
      <vt:lpstr>Image references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Hacilar Figurine</dc:title>
  <dc:creator>Emily Louise Sykes (1700547)</dc:creator>
  <cp:lastModifiedBy>Emily Louise Sykes (1700547)</cp:lastModifiedBy>
  <cp:revision>72</cp:revision>
  <dcterms:created xsi:type="dcterms:W3CDTF">2020-12-18T18:50:46Z</dcterms:created>
  <dcterms:modified xsi:type="dcterms:W3CDTF">2021-01-07T12:13:22Z</dcterms:modified>
</cp:coreProperties>
</file>