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8288000" cy="10287000"/>
  <p:notesSz cx="6858000" cy="9144000"/>
  <p:embeddedFontLst>
    <p:embeddedFont>
      <p:font typeface="Canva Sans" panose="020B0604020202020204" charset="0"/>
      <p:regular r:id="rId21"/>
    </p:embeddedFont>
    <p:embeddedFont>
      <p:font typeface="Canva Sans Bold" panose="020B0604020202020204" charset="0"/>
      <p:regular r:id="rId22"/>
    </p:embeddedFont>
    <p:embeddedFont>
      <p:font typeface="Canva Sans Medium" panose="020B0604020202020204" charset="0"/>
      <p:regular r:id="rId23"/>
    </p:embeddedFont>
    <p:embeddedFont>
      <p:font typeface="Telegraf" panose="020B0604020202020204" charset="0"/>
      <p:regular r:id="rId24"/>
    </p:embeddedFont>
    <p:embeddedFont>
      <p:font typeface="Telegraf Bold" panose="020B0604020202020204" charset="0"/>
      <p:regular r:id="rId25"/>
    </p:embeddedFont>
    <p:embeddedFont>
      <p:font typeface="Telegraf Extra-Light" panose="020B0604020202020204" charset="0"/>
      <p:regular r:id="rId26"/>
    </p:embeddedFont>
    <p:embeddedFont>
      <p:font typeface="Telegraf Heavy" panose="020B0604020202020204" charset="0"/>
      <p:regular r:id="rId27"/>
    </p:embeddedFont>
    <p:embeddedFont>
      <p:font typeface="Telegraf Medium" panose="020B0604020202020204" charset="0"/>
      <p:regular r:id="rId2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3FC8452-10C7-4B82-AD93-E33ABDC81DE7}" v="16" dt="2025-11-30T18:08:03.4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2" d="100"/>
          <a:sy n="52" d="100"/>
        </p:scale>
        <p:origin x="850" y="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font" Target="fonts/font1.fntdata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5.fntdata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font" Target="fonts/font8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font" Target="fonts/font7.fntdata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lma Farache" userId="1cc5ba0e7f6ff5d5" providerId="LiveId" clId="{6385CFAC-1E5C-4857-852E-E5A4F906DEBD}"/>
    <pc:docChg chg="undo custSel modSld">
      <pc:chgData name="Salma Farache" userId="1cc5ba0e7f6ff5d5" providerId="LiveId" clId="{6385CFAC-1E5C-4857-852E-E5A4F906DEBD}" dt="2025-11-30T18:14:24.815" v="990" actId="255"/>
      <pc:docMkLst>
        <pc:docMk/>
      </pc:docMkLst>
      <pc:sldChg chg="addSp modSp mod">
        <pc:chgData name="Salma Farache" userId="1cc5ba0e7f6ff5d5" providerId="LiveId" clId="{6385CFAC-1E5C-4857-852E-E5A4F906DEBD}" dt="2025-11-29T19:36:46.010" v="751" actId="1076"/>
        <pc:sldMkLst>
          <pc:docMk/>
          <pc:sldMk cId="0" sldId="256"/>
        </pc:sldMkLst>
        <pc:spChg chg="mod">
          <ac:chgData name="Salma Farache" userId="1cc5ba0e7f6ff5d5" providerId="LiveId" clId="{6385CFAC-1E5C-4857-852E-E5A4F906DEBD}" dt="2025-11-29T19:36:46.010" v="751" actId="1076"/>
          <ac:spMkLst>
            <pc:docMk/>
            <pc:sldMk cId="0" sldId="256"/>
            <ac:spMk id="2" creationId="{00000000-0000-0000-0000-000000000000}"/>
          </ac:spMkLst>
        </pc:spChg>
        <pc:spChg chg="add mod">
          <ac:chgData name="Salma Farache" userId="1cc5ba0e7f6ff5d5" providerId="LiveId" clId="{6385CFAC-1E5C-4857-852E-E5A4F906DEBD}" dt="2025-11-29T16:54:05.293" v="698" actId="1076"/>
          <ac:spMkLst>
            <pc:docMk/>
            <pc:sldMk cId="0" sldId="256"/>
            <ac:spMk id="20" creationId="{FA3A99F7-7F0A-FFEA-6B90-AC232274BC5E}"/>
          </ac:spMkLst>
        </pc:spChg>
      </pc:sldChg>
      <pc:sldChg chg="modSp mod">
        <pc:chgData name="Salma Farache" userId="1cc5ba0e7f6ff5d5" providerId="LiveId" clId="{6385CFAC-1E5C-4857-852E-E5A4F906DEBD}" dt="2025-11-30T18:06:12.323" v="934" actId="2711"/>
        <pc:sldMkLst>
          <pc:docMk/>
          <pc:sldMk cId="0" sldId="257"/>
        </pc:sldMkLst>
        <pc:spChg chg="mod">
          <ac:chgData name="Salma Farache" userId="1cc5ba0e7f6ff5d5" providerId="LiveId" clId="{6385CFAC-1E5C-4857-852E-E5A4F906DEBD}" dt="2025-11-30T18:06:12.323" v="934" actId="2711"/>
          <ac:spMkLst>
            <pc:docMk/>
            <pc:sldMk cId="0" sldId="257"/>
            <ac:spMk id="22" creationId="{00000000-0000-0000-0000-000000000000}"/>
          </ac:spMkLst>
        </pc:spChg>
        <pc:spChg chg="mod">
          <ac:chgData name="Salma Farache" userId="1cc5ba0e7f6ff5d5" providerId="LiveId" clId="{6385CFAC-1E5C-4857-852E-E5A4F906DEBD}" dt="2025-11-26T22:21:02.535" v="10" actId="20577"/>
          <ac:spMkLst>
            <pc:docMk/>
            <pc:sldMk cId="0" sldId="257"/>
            <ac:spMk id="26" creationId="{00000000-0000-0000-0000-000000000000}"/>
          </ac:spMkLst>
        </pc:spChg>
      </pc:sldChg>
      <pc:sldChg chg="modSp mod">
        <pc:chgData name="Salma Farache" userId="1cc5ba0e7f6ff5d5" providerId="LiveId" clId="{6385CFAC-1E5C-4857-852E-E5A4F906DEBD}" dt="2025-11-29T19:19:11.862" v="750" actId="113"/>
        <pc:sldMkLst>
          <pc:docMk/>
          <pc:sldMk cId="0" sldId="258"/>
        </pc:sldMkLst>
        <pc:spChg chg="mod">
          <ac:chgData name="Salma Farache" userId="1cc5ba0e7f6ff5d5" providerId="LiveId" clId="{6385CFAC-1E5C-4857-852E-E5A4F906DEBD}" dt="2025-11-29T19:19:11.862" v="750" actId="113"/>
          <ac:spMkLst>
            <pc:docMk/>
            <pc:sldMk cId="0" sldId="258"/>
            <ac:spMk id="28" creationId="{00000000-0000-0000-0000-000000000000}"/>
          </ac:spMkLst>
        </pc:spChg>
        <pc:spChg chg="mod">
          <ac:chgData name="Salma Farache" userId="1cc5ba0e7f6ff5d5" providerId="LiveId" clId="{6385CFAC-1E5C-4857-852E-E5A4F906DEBD}" dt="2025-11-28T21:39:44.447" v="671" actId="20577"/>
          <ac:spMkLst>
            <pc:docMk/>
            <pc:sldMk cId="0" sldId="258"/>
            <ac:spMk id="29" creationId="{00000000-0000-0000-0000-000000000000}"/>
          </ac:spMkLst>
        </pc:spChg>
      </pc:sldChg>
      <pc:sldChg chg="modSp mod">
        <pc:chgData name="Salma Farache" userId="1cc5ba0e7f6ff5d5" providerId="LiveId" clId="{6385CFAC-1E5C-4857-852E-E5A4F906DEBD}" dt="2025-11-26T22:22:03.672" v="13" actId="20577"/>
        <pc:sldMkLst>
          <pc:docMk/>
          <pc:sldMk cId="0" sldId="259"/>
        </pc:sldMkLst>
        <pc:spChg chg="mod">
          <ac:chgData name="Salma Farache" userId="1cc5ba0e7f6ff5d5" providerId="LiveId" clId="{6385CFAC-1E5C-4857-852E-E5A4F906DEBD}" dt="2025-11-26T22:22:03.672" v="13" actId="20577"/>
          <ac:spMkLst>
            <pc:docMk/>
            <pc:sldMk cId="0" sldId="259"/>
            <ac:spMk id="36" creationId="{00000000-0000-0000-0000-000000000000}"/>
          </ac:spMkLst>
        </pc:spChg>
      </pc:sldChg>
      <pc:sldChg chg="modSp mod">
        <pc:chgData name="Salma Farache" userId="1cc5ba0e7f6ff5d5" providerId="LiveId" clId="{6385CFAC-1E5C-4857-852E-E5A4F906DEBD}" dt="2025-11-30T18:06:45.864" v="935" actId="1076"/>
        <pc:sldMkLst>
          <pc:docMk/>
          <pc:sldMk cId="0" sldId="260"/>
        </pc:sldMkLst>
        <pc:spChg chg="mod">
          <ac:chgData name="Salma Farache" userId="1cc5ba0e7f6ff5d5" providerId="LiveId" clId="{6385CFAC-1E5C-4857-852E-E5A4F906DEBD}" dt="2025-11-30T18:06:45.864" v="935" actId="1076"/>
          <ac:spMkLst>
            <pc:docMk/>
            <pc:sldMk cId="0" sldId="260"/>
            <ac:spMk id="11" creationId="{00000000-0000-0000-0000-000000000000}"/>
          </ac:spMkLst>
        </pc:spChg>
        <pc:spChg chg="mod">
          <ac:chgData name="Salma Farache" userId="1cc5ba0e7f6ff5d5" providerId="LiveId" clId="{6385CFAC-1E5C-4857-852E-E5A4F906DEBD}" dt="2025-11-30T18:05:44.730" v="933" actId="2711"/>
          <ac:spMkLst>
            <pc:docMk/>
            <pc:sldMk cId="0" sldId="260"/>
            <ac:spMk id="22" creationId="{00000000-0000-0000-0000-000000000000}"/>
          </ac:spMkLst>
        </pc:spChg>
        <pc:spChg chg="mod">
          <ac:chgData name="Salma Farache" userId="1cc5ba0e7f6ff5d5" providerId="LiveId" clId="{6385CFAC-1E5C-4857-852E-E5A4F906DEBD}" dt="2025-11-28T18:18:58.854" v="620" actId="1076"/>
          <ac:spMkLst>
            <pc:docMk/>
            <pc:sldMk cId="0" sldId="260"/>
            <ac:spMk id="23" creationId="{00000000-0000-0000-0000-000000000000}"/>
          </ac:spMkLst>
        </pc:spChg>
        <pc:spChg chg="mod">
          <ac:chgData name="Salma Farache" userId="1cc5ba0e7f6ff5d5" providerId="LiveId" clId="{6385CFAC-1E5C-4857-852E-E5A4F906DEBD}" dt="2025-11-26T22:22:30.217" v="45" actId="20577"/>
          <ac:spMkLst>
            <pc:docMk/>
            <pc:sldMk cId="0" sldId="260"/>
            <ac:spMk id="27" creationId="{00000000-0000-0000-0000-000000000000}"/>
          </ac:spMkLst>
        </pc:spChg>
        <pc:spChg chg="mod">
          <ac:chgData name="Salma Farache" userId="1cc5ba0e7f6ff5d5" providerId="LiveId" clId="{6385CFAC-1E5C-4857-852E-E5A4F906DEBD}" dt="2025-11-26T22:20:19.474" v="2" actId="1076"/>
          <ac:spMkLst>
            <pc:docMk/>
            <pc:sldMk cId="0" sldId="260"/>
            <ac:spMk id="32" creationId="{00000000-0000-0000-0000-000000000000}"/>
          </ac:spMkLst>
        </pc:spChg>
      </pc:sldChg>
      <pc:sldChg chg="modSp mod">
        <pc:chgData name="Salma Farache" userId="1cc5ba0e7f6ff5d5" providerId="LiveId" clId="{6385CFAC-1E5C-4857-852E-E5A4F906DEBD}" dt="2025-11-30T18:11:16.838" v="982" actId="1076"/>
        <pc:sldMkLst>
          <pc:docMk/>
          <pc:sldMk cId="0" sldId="261"/>
        </pc:sldMkLst>
        <pc:spChg chg="mod">
          <ac:chgData name="Salma Farache" userId="1cc5ba0e7f6ff5d5" providerId="LiveId" clId="{6385CFAC-1E5C-4857-852E-E5A4F906DEBD}" dt="2025-11-30T18:11:08.821" v="981" actId="1076"/>
          <ac:spMkLst>
            <pc:docMk/>
            <pc:sldMk cId="0" sldId="261"/>
            <ac:spMk id="11" creationId="{00000000-0000-0000-0000-000000000000}"/>
          </ac:spMkLst>
        </pc:spChg>
        <pc:spChg chg="mod">
          <ac:chgData name="Salma Farache" userId="1cc5ba0e7f6ff5d5" providerId="LiveId" clId="{6385CFAC-1E5C-4857-852E-E5A4F906DEBD}" dt="2025-11-30T18:11:16.838" v="982" actId="1076"/>
          <ac:spMkLst>
            <pc:docMk/>
            <pc:sldMk cId="0" sldId="261"/>
            <ac:spMk id="25" creationId="{00000000-0000-0000-0000-000000000000}"/>
          </ac:spMkLst>
        </pc:spChg>
      </pc:sldChg>
      <pc:sldChg chg="modSp mod">
        <pc:chgData name="Salma Farache" userId="1cc5ba0e7f6ff5d5" providerId="LiveId" clId="{6385CFAC-1E5C-4857-852E-E5A4F906DEBD}" dt="2025-11-30T16:40:57.361" v="899" actId="255"/>
        <pc:sldMkLst>
          <pc:docMk/>
          <pc:sldMk cId="0" sldId="262"/>
        </pc:sldMkLst>
        <pc:spChg chg="mod">
          <ac:chgData name="Salma Farache" userId="1cc5ba0e7f6ff5d5" providerId="LiveId" clId="{6385CFAC-1E5C-4857-852E-E5A4F906DEBD}" dt="2025-11-30T16:40:04.840" v="867" actId="1076"/>
          <ac:spMkLst>
            <pc:docMk/>
            <pc:sldMk cId="0" sldId="262"/>
            <ac:spMk id="11" creationId="{00000000-0000-0000-0000-000000000000}"/>
          </ac:spMkLst>
        </pc:spChg>
        <pc:spChg chg="mod">
          <ac:chgData name="Salma Farache" userId="1cc5ba0e7f6ff5d5" providerId="LiveId" clId="{6385CFAC-1E5C-4857-852E-E5A4F906DEBD}" dt="2025-11-30T16:40:57.361" v="899" actId="255"/>
          <ac:spMkLst>
            <pc:docMk/>
            <pc:sldMk cId="0" sldId="262"/>
            <ac:spMk id="28" creationId="{00000000-0000-0000-0000-000000000000}"/>
          </ac:spMkLst>
        </pc:spChg>
        <pc:spChg chg="mod">
          <ac:chgData name="Salma Farache" userId="1cc5ba0e7f6ff5d5" providerId="LiveId" clId="{6385CFAC-1E5C-4857-852E-E5A4F906DEBD}" dt="2025-11-28T14:00:40.430" v="55" actId="20577"/>
          <ac:spMkLst>
            <pc:docMk/>
            <pc:sldMk cId="0" sldId="262"/>
            <ac:spMk id="36" creationId="{00000000-0000-0000-0000-000000000000}"/>
          </ac:spMkLst>
        </pc:spChg>
        <pc:spChg chg="mod">
          <ac:chgData name="Salma Farache" userId="1cc5ba0e7f6ff5d5" providerId="LiveId" clId="{6385CFAC-1E5C-4857-852E-E5A4F906DEBD}" dt="2025-11-26T22:23:02.465" v="46" actId="14100"/>
          <ac:spMkLst>
            <pc:docMk/>
            <pc:sldMk cId="0" sldId="262"/>
            <ac:spMk id="37" creationId="{00000000-0000-0000-0000-000000000000}"/>
          </ac:spMkLst>
        </pc:spChg>
      </pc:sldChg>
      <pc:sldChg chg="modSp mod">
        <pc:chgData name="Salma Farache" userId="1cc5ba0e7f6ff5d5" providerId="LiveId" clId="{6385CFAC-1E5C-4857-852E-E5A4F906DEBD}" dt="2025-11-30T18:11:37.189" v="983" actId="255"/>
        <pc:sldMkLst>
          <pc:docMk/>
          <pc:sldMk cId="0" sldId="263"/>
        </pc:sldMkLst>
        <pc:spChg chg="mod">
          <ac:chgData name="Salma Farache" userId="1cc5ba0e7f6ff5d5" providerId="LiveId" clId="{6385CFAC-1E5C-4857-852E-E5A4F906DEBD}" dt="2025-11-30T18:08:33.645" v="974" actId="1076"/>
          <ac:spMkLst>
            <pc:docMk/>
            <pc:sldMk cId="0" sldId="263"/>
            <ac:spMk id="11" creationId="{00000000-0000-0000-0000-000000000000}"/>
          </ac:spMkLst>
        </pc:spChg>
        <pc:spChg chg="mod">
          <ac:chgData name="Salma Farache" userId="1cc5ba0e7f6ff5d5" providerId="LiveId" clId="{6385CFAC-1E5C-4857-852E-E5A4F906DEBD}" dt="2025-11-30T18:11:37.189" v="983" actId="255"/>
          <ac:spMkLst>
            <pc:docMk/>
            <pc:sldMk cId="0" sldId="263"/>
            <ac:spMk id="37" creationId="{00000000-0000-0000-0000-000000000000}"/>
          </ac:spMkLst>
        </pc:spChg>
      </pc:sldChg>
      <pc:sldChg chg="addSp delSp modSp mod">
        <pc:chgData name="Salma Farache" userId="1cc5ba0e7f6ff5d5" providerId="LiveId" clId="{6385CFAC-1E5C-4857-852E-E5A4F906DEBD}" dt="2025-11-30T18:12:11.637" v="986" actId="1076"/>
        <pc:sldMkLst>
          <pc:docMk/>
          <pc:sldMk cId="0" sldId="264"/>
        </pc:sldMkLst>
        <pc:spChg chg="mod">
          <ac:chgData name="Salma Farache" userId="1cc5ba0e7f6ff5d5" providerId="LiveId" clId="{6385CFAC-1E5C-4857-852E-E5A4F906DEBD}" dt="2025-11-28T16:02:51.194" v="157" actId="1076"/>
          <ac:spMkLst>
            <pc:docMk/>
            <pc:sldMk cId="0" sldId="264"/>
            <ac:spMk id="11" creationId="{00000000-0000-0000-0000-000000000000}"/>
          </ac:spMkLst>
        </pc:spChg>
        <pc:spChg chg="mod">
          <ac:chgData name="Salma Farache" userId="1cc5ba0e7f6ff5d5" providerId="LiveId" clId="{6385CFAC-1E5C-4857-852E-E5A4F906DEBD}" dt="2025-11-28T15:54:32.009" v="71" actId="1076"/>
          <ac:spMkLst>
            <pc:docMk/>
            <pc:sldMk cId="0" sldId="264"/>
            <ac:spMk id="16" creationId="{00000000-0000-0000-0000-000000000000}"/>
          </ac:spMkLst>
        </pc:spChg>
        <pc:spChg chg="mod">
          <ac:chgData name="Salma Farache" userId="1cc5ba0e7f6ff5d5" providerId="LiveId" clId="{6385CFAC-1E5C-4857-852E-E5A4F906DEBD}" dt="2025-11-28T16:02:08.873" v="150" actId="1076"/>
          <ac:spMkLst>
            <pc:docMk/>
            <pc:sldMk cId="0" sldId="264"/>
            <ac:spMk id="24" creationId="{00000000-0000-0000-0000-000000000000}"/>
          </ac:spMkLst>
        </pc:spChg>
        <pc:spChg chg="mod">
          <ac:chgData name="Salma Farache" userId="1cc5ba0e7f6ff5d5" providerId="LiveId" clId="{6385CFAC-1E5C-4857-852E-E5A4F906DEBD}" dt="2025-11-30T18:12:11.637" v="986" actId="1076"/>
          <ac:spMkLst>
            <pc:docMk/>
            <pc:sldMk cId="0" sldId="264"/>
            <ac:spMk id="31" creationId="{00000000-0000-0000-0000-000000000000}"/>
          </ac:spMkLst>
        </pc:spChg>
        <pc:spChg chg="mod">
          <ac:chgData name="Salma Farache" userId="1cc5ba0e7f6ff5d5" providerId="LiveId" clId="{6385CFAC-1E5C-4857-852E-E5A4F906DEBD}" dt="2025-11-28T16:06:13.980" v="306" actId="1076"/>
          <ac:spMkLst>
            <pc:docMk/>
            <pc:sldMk cId="0" sldId="264"/>
            <ac:spMk id="34" creationId="{00000000-0000-0000-0000-000000000000}"/>
          </ac:spMkLst>
        </pc:spChg>
        <pc:spChg chg="mod">
          <ac:chgData name="Salma Farache" userId="1cc5ba0e7f6ff5d5" providerId="LiveId" clId="{6385CFAC-1E5C-4857-852E-E5A4F906DEBD}" dt="2025-11-28T16:06:26.404" v="307" actId="1076"/>
          <ac:spMkLst>
            <pc:docMk/>
            <pc:sldMk cId="0" sldId="264"/>
            <ac:spMk id="35" creationId="{00000000-0000-0000-0000-000000000000}"/>
          </ac:spMkLst>
        </pc:spChg>
        <pc:spChg chg="mod">
          <ac:chgData name="Salma Farache" userId="1cc5ba0e7f6ff5d5" providerId="LiveId" clId="{6385CFAC-1E5C-4857-852E-E5A4F906DEBD}" dt="2025-11-28T16:02:35.140" v="155" actId="1076"/>
          <ac:spMkLst>
            <pc:docMk/>
            <pc:sldMk cId="0" sldId="264"/>
            <ac:spMk id="36" creationId="{00000000-0000-0000-0000-000000000000}"/>
          </ac:spMkLst>
        </pc:spChg>
        <pc:spChg chg="mod">
          <ac:chgData name="Salma Farache" userId="1cc5ba0e7f6ff5d5" providerId="LiveId" clId="{6385CFAC-1E5C-4857-852E-E5A4F906DEBD}" dt="2025-11-28T15:54:54.515" v="72"/>
          <ac:spMkLst>
            <pc:docMk/>
            <pc:sldMk cId="0" sldId="264"/>
            <ac:spMk id="38" creationId="{2467CD05-2FC7-332F-7BBA-4D2AC6F83CA0}"/>
          </ac:spMkLst>
        </pc:spChg>
        <pc:spChg chg="mod">
          <ac:chgData name="Salma Farache" userId="1cc5ba0e7f6ff5d5" providerId="LiveId" clId="{6385CFAC-1E5C-4857-852E-E5A4F906DEBD}" dt="2025-11-28T15:54:54.515" v="72"/>
          <ac:spMkLst>
            <pc:docMk/>
            <pc:sldMk cId="0" sldId="264"/>
            <ac:spMk id="39" creationId="{BBB45A94-4A3C-5144-E9CB-682A5E2941AE}"/>
          </ac:spMkLst>
        </pc:spChg>
        <pc:spChg chg="add mod">
          <ac:chgData name="Salma Farache" userId="1cc5ba0e7f6ff5d5" providerId="LiveId" clId="{6385CFAC-1E5C-4857-852E-E5A4F906DEBD}" dt="2025-11-28T16:06:33.593" v="308" actId="14100"/>
          <ac:spMkLst>
            <pc:docMk/>
            <pc:sldMk cId="0" sldId="264"/>
            <ac:spMk id="41" creationId="{2BB25CFE-E533-9141-75A9-EE840C8D3B06}"/>
          </ac:spMkLst>
        </pc:spChg>
        <pc:grpChg chg="mod">
          <ac:chgData name="Salma Farache" userId="1cc5ba0e7f6ff5d5" providerId="LiveId" clId="{6385CFAC-1E5C-4857-852E-E5A4F906DEBD}" dt="2025-11-28T16:05:17.503" v="302" actId="1076"/>
          <ac:grpSpMkLst>
            <pc:docMk/>
            <pc:sldMk cId="0" sldId="264"/>
            <ac:grpSpMk id="15" creationId="{00000000-0000-0000-0000-000000000000}"/>
          </ac:grpSpMkLst>
        </pc:grpChg>
        <pc:grpChg chg="mod">
          <ac:chgData name="Salma Farache" userId="1cc5ba0e7f6ff5d5" providerId="LiveId" clId="{6385CFAC-1E5C-4857-852E-E5A4F906DEBD}" dt="2025-11-28T15:56:06.201" v="82" actId="1076"/>
          <ac:grpSpMkLst>
            <pc:docMk/>
            <pc:sldMk cId="0" sldId="264"/>
            <ac:grpSpMk id="21" creationId="{00000000-0000-0000-0000-000000000000}"/>
          </ac:grpSpMkLst>
        </pc:grpChg>
        <pc:grpChg chg="add mod">
          <ac:chgData name="Salma Farache" userId="1cc5ba0e7f6ff5d5" providerId="LiveId" clId="{6385CFAC-1E5C-4857-852E-E5A4F906DEBD}" dt="2025-11-28T16:05:40.158" v="304" actId="1076"/>
          <ac:grpSpMkLst>
            <pc:docMk/>
            <pc:sldMk cId="0" sldId="264"/>
            <ac:grpSpMk id="37" creationId="{46F8A3C6-BBCD-422D-D641-0BFC7CF353D0}"/>
          </ac:grpSpMkLst>
        </pc:grpChg>
      </pc:sldChg>
      <pc:sldChg chg="modSp mod">
        <pc:chgData name="Salma Farache" userId="1cc5ba0e7f6ff5d5" providerId="LiveId" clId="{6385CFAC-1E5C-4857-852E-E5A4F906DEBD}" dt="2025-11-28T17:17:30.235" v="342" actId="20577"/>
        <pc:sldMkLst>
          <pc:docMk/>
          <pc:sldMk cId="0" sldId="265"/>
        </pc:sldMkLst>
        <pc:spChg chg="mod">
          <ac:chgData name="Salma Farache" userId="1cc5ba0e7f6ff5d5" providerId="LiveId" clId="{6385CFAC-1E5C-4857-852E-E5A4F906DEBD}" dt="2025-11-28T17:17:30.235" v="342" actId="20577"/>
          <ac:spMkLst>
            <pc:docMk/>
            <pc:sldMk cId="0" sldId="265"/>
            <ac:spMk id="25" creationId="{00000000-0000-0000-0000-000000000000}"/>
          </ac:spMkLst>
        </pc:spChg>
      </pc:sldChg>
      <pc:sldChg chg="modSp mod">
        <pc:chgData name="Salma Farache" userId="1cc5ba0e7f6ff5d5" providerId="LiveId" clId="{6385CFAC-1E5C-4857-852E-E5A4F906DEBD}" dt="2025-11-28T17:21:03.018" v="354" actId="1076"/>
        <pc:sldMkLst>
          <pc:docMk/>
          <pc:sldMk cId="0" sldId="266"/>
        </pc:sldMkLst>
        <pc:spChg chg="mod">
          <ac:chgData name="Salma Farache" userId="1cc5ba0e7f6ff5d5" providerId="LiveId" clId="{6385CFAC-1E5C-4857-852E-E5A4F906DEBD}" dt="2025-11-28T17:20:40.356" v="353" actId="120"/>
          <ac:spMkLst>
            <pc:docMk/>
            <pc:sldMk cId="0" sldId="266"/>
            <ac:spMk id="24" creationId="{00000000-0000-0000-0000-000000000000}"/>
          </ac:spMkLst>
        </pc:spChg>
        <pc:spChg chg="mod">
          <ac:chgData name="Salma Farache" userId="1cc5ba0e7f6ff5d5" providerId="LiveId" clId="{6385CFAC-1E5C-4857-852E-E5A4F906DEBD}" dt="2025-11-28T17:21:03.018" v="354" actId="1076"/>
          <ac:spMkLst>
            <pc:docMk/>
            <pc:sldMk cId="0" sldId="266"/>
            <ac:spMk id="26" creationId="{00000000-0000-0000-0000-000000000000}"/>
          </ac:spMkLst>
        </pc:spChg>
      </pc:sldChg>
      <pc:sldChg chg="modSp mod">
        <pc:chgData name="Salma Farache" userId="1cc5ba0e7f6ff5d5" providerId="LiveId" clId="{6385CFAC-1E5C-4857-852E-E5A4F906DEBD}" dt="2025-11-30T18:14:24.815" v="990" actId="255"/>
        <pc:sldMkLst>
          <pc:docMk/>
          <pc:sldMk cId="0" sldId="268"/>
        </pc:sldMkLst>
        <pc:spChg chg="mod">
          <ac:chgData name="Salma Farache" userId="1cc5ba0e7f6ff5d5" providerId="LiveId" clId="{6385CFAC-1E5C-4857-852E-E5A4F906DEBD}" dt="2025-11-30T18:13:50.995" v="987" actId="1076"/>
          <ac:spMkLst>
            <pc:docMk/>
            <pc:sldMk cId="0" sldId="268"/>
            <ac:spMk id="11" creationId="{00000000-0000-0000-0000-000000000000}"/>
          </ac:spMkLst>
        </pc:spChg>
        <pc:spChg chg="mod">
          <ac:chgData name="Salma Farache" userId="1cc5ba0e7f6ff5d5" providerId="LiveId" clId="{6385CFAC-1E5C-4857-852E-E5A4F906DEBD}" dt="2025-11-30T18:14:24.815" v="990" actId="255"/>
          <ac:spMkLst>
            <pc:docMk/>
            <pc:sldMk cId="0" sldId="268"/>
            <ac:spMk id="28" creationId="{00000000-0000-0000-0000-000000000000}"/>
          </ac:spMkLst>
        </pc:spChg>
        <pc:spChg chg="mod">
          <ac:chgData name="Salma Farache" userId="1cc5ba0e7f6ff5d5" providerId="LiveId" clId="{6385CFAC-1E5C-4857-852E-E5A4F906DEBD}" dt="2025-11-26T22:19:49.612" v="0" actId="1076"/>
          <ac:spMkLst>
            <pc:docMk/>
            <pc:sldMk cId="0" sldId="268"/>
            <ac:spMk id="30" creationId="{00000000-0000-0000-0000-000000000000}"/>
          </ac:spMkLst>
        </pc:spChg>
      </pc:sldChg>
      <pc:sldChg chg="modSp mod">
        <pc:chgData name="Salma Farache" userId="1cc5ba0e7f6ff5d5" providerId="LiveId" clId="{6385CFAC-1E5C-4857-852E-E5A4F906DEBD}" dt="2025-11-29T16:37:30.603" v="675" actId="20577"/>
        <pc:sldMkLst>
          <pc:docMk/>
          <pc:sldMk cId="0" sldId="269"/>
        </pc:sldMkLst>
        <pc:spChg chg="mod">
          <ac:chgData name="Salma Farache" userId="1cc5ba0e7f6ff5d5" providerId="LiveId" clId="{6385CFAC-1E5C-4857-852E-E5A4F906DEBD}" dt="2025-11-29T16:37:30.603" v="675" actId="20577"/>
          <ac:spMkLst>
            <pc:docMk/>
            <pc:sldMk cId="0" sldId="269"/>
            <ac:spMk id="21" creationId="{00000000-0000-0000-0000-000000000000}"/>
          </ac:spMkLst>
        </pc:spChg>
        <pc:spChg chg="mod">
          <ac:chgData name="Salma Farache" userId="1cc5ba0e7f6ff5d5" providerId="LiveId" clId="{6385CFAC-1E5C-4857-852E-E5A4F906DEBD}" dt="2025-11-28T17:39:42.171" v="491" actId="20577"/>
          <ac:spMkLst>
            <pc:docMk/>
            <pc:sldMk cId="0" sldId="269"/>
            <ac:spMk id="22" creationId="{00000000-0000-0000-0000-000000000000}"/>
          </ac:spMkLst>
        </pc:spChg>
      </pc:sldChg>
      <pc:sldChg chg="modSp mod">
        <pc:chgData name="Salma Farache" userId="1cc5ba0e7f6ff5d5" providerId="LiveId" clId="{6385CFAC-1E5C-4857-852E-E5A4F906DEBD}" dt="2025-11-28T14:06:57.463" v="68" actId="20577"/>
        <pc:sldMkLst>
          <pc:docMk/>
          <pc:sldMk cId="0" sldId="270"/>
        </pc:sldMkLst>
        <pc:spChg chg="mod">
          <ac:chgData name="Salma Farache" userId="1cc5ba0e7f6ff5d5" providerId="LiveId" clId="{6385CFAC-1E5C-4857-852E-E5A4F906DEBD}" dt="2025-11-28T14:06:57.463" v="68" actId="20577"/>
          <ac:spMkLst>
            <pc:docMk/>
            <pc:sldMk cId="0" sldId="270"/>
            <ac:spMk id="27" creationId="{00000000-0000-0000-0000-000000000000}"/>
          </ac:spMkLst>
        </pc:spChg>
      </pc:sldChg>
      <pc:sldChg chg="addSp delSp modSp mod">
        <pc:chgData name="Salma Farache" userId="1cc5ba0e7f6ff5d5" providerId="LiveId" clId="{6385CFAC-1E5C-4857-852E-E5A4F906DEBD}" dt="2025-11-29T20:14:39.926" v="858" actId="1076"/>
        <pc:sldMkLst>
          <pc:docMk/>
          <pc:sldMk cId="0" sldId="271"/>
        </pc:sldMkLst>
        <pc:spChg chg="mod">
          <ac:chgData name="Salma Farache" userId="1cc5ba0e7f6ff5d5" providerId="LiveId" clId="{6385CFAC-1E5C-4857-852E-E5A4F906DEBD}" dt="2025-11-29T20:12:46.734" v="849" actId="1076"/>
          <ac:spMkLst>
            <pc:docMk/>
            <pc:sldMk cId="0" sldId="271"/>
            <ac:spMk id="11" creationId="{00000000-0000-0000-0000-000000000000}"/>
          </ac:spMkLst>
        </pc:spChg>
        <pc:spChg chg="mod">
          <ac:chgData name="Salma Farache" userId="1cc5ba0e7f6ff5d5" providerId="LiveId" clId="{6385CFAC-1E5C-4857-852E-E5A4F906DEBD}" dt="2025-11-29T20:13:01.637" v="850" actId="1076"/>
          <ac:spMkLst>
            <pc:docMk/>
            <pc:sldMk cId="0" sldId="271"/>
            <ac:spMk id="21" creationId="{00000000-0000-0000-0000-000000000000}"/>
          </ac:spMkLst>
        </pc:spChg>
        <pc:spChg chg="mod">
          <ac:chgData name="Salma Farache" userId="1cc5ba0e7f6ff5d5" providerId="LiveId" clId="{6385CFAC-1E5C-4857-852E-E5A4F906DEBD}" dt="2025-11-29T20:14:39.926" v="858" actId="1076"/>
          <ac:spMkLst>
            <pc:docMk/>
            <pc:sldMk cId="0" sldId="271"/>
            <ac:spMk id="22" creationId="{00000000-0000-0000-0000-000000000000}"/>
          </ac:spMkLst>
        </pc:spChg>
        <pc:spChg chg="mod">
          <ac:chgData name="Salma Farache" userId="1cc5ba0e7f6ff5d5" providerId="LiveId" clId="{6385CFAC-1E5C-4857-852E-E5A4F906DEBD}" dt="2025-11-29T20:13:53.464" v="853" actId="1076"/>
          <ac:spMkLst>
            <pc:docMk/>
            <pc:sldMk cId="0" sldId="271"/>
            <ac:spMk id="34" creationId="{00000000-0000-0000-0000-000000000000}"/>
          </ac:spMkLst>
        </pc:spChg>
        <pc:spChg chg="mod">
          <ac:chgData name="Salma Farache" userId="1cc5ba0e7f6ff5d5" providerId="LiveId" clId="{6385CFAC-1E5C-4857-852E-E5A4F906DEBD}" dt="2025-11-28T17:56:05.765" v="617" actId="1076"/>
          <ac:spMkLst>
            <pc:docMk/>
            <pc:sldMk cId="0" sldId="271"/>
            <ac:spMk id="39" creationId="{00000000-0000-0000-0000-000000000000}"/>
          </ac:spMkLst>
        </pc:spChg>
        <pc:spChg chg="add mod">
          <ac:chgData name="Salma Farache" userId="1cc5ba0e7f6ff5d5" providerId="LiveId" clId="{6385CFAC-1E5C-4857-852E-E5A4F906DEBD}" dt="2025-11-29T20:14:07.126" v="855" actId="1076"/>
          <ac:spMkLst>
            <pc:docMk/>
            <pc:sldMk cId="0" sldId="271"/>
            <ac:spMk id="41" creationId="{6FE614EE-7A99-6874-FA00-93687EF3C0D9}"/>
          </ac:spMkLst>
        </pc:spChg>
        <pc:spChg chg="mod">
          <ac:chgData name="Salma Farache" userId="1cc5ba0e7f6ff5d5" providerId="LiveId" clId="{6385CFAC-1E5C-4857-852E-E5A4F906DEBD}" dt="2025-11-29T20:10:21.010" v="752"/>
          <ac:spMkLst>
            <pc:docMk/>
            <pc:sldMk cId="0" sldId="271"/>
            <ac:spMk id="43" creationId="{723D7CB9-3151-2411-931C-C25472E66743}"/>
          </ac:spMkLst>
        </pc:spChg>
        <pc:spChg chg="mod">
          <ac:chgData name="Salma Farache" userId="1cc5ba0e7f6ff5d5" providerId="LiveId" clId="{6385CFAC-1E5C-4857-852E-E5A4F906DEBD}" dt="2025-11-29T20:10:21.010" v="752"/>
          <ac:spMkLst>
            <pc:docMk/>
            <pc:sldMk cId="0" sldId="271"/>
            <ac:spMk id="44" creationId="{AB215587-0DAC-2AB0-E17B-B505DD34AF97}"/>
          </ac:spMkLst>
        </pc:spChg>
        <pc:spChg chg="add mod">
          <ac:chgData name="Salma Farache" userId="1cc5ba0e7f6ff5d5" providerId="LiveId" clId="{6385CFAC-1E5C-4857-852E-E5A4F906DEBD}" dt="2025-11-29T20:14:18.382" v="857" actId="1076"/>
          <ac:spMkLst>
            <pc:docMk/>
            <pc:sldMk cId="0" sldId="271"/>
            <ac:spMk id="46" creationId="{62818E26-68A8-B0B9-64AA-FC02D761558B}"/>
          </ac:spMkLst>
        </pc:spChg>
        <pc:grpChg chg="mod">
          <ac:chgData name="Salma Farache" userId="1cc5ba0e7f6ff5d5" providerId="LiveId" clId="{6385CFAC-1E5C-4857-852E-E5A4F906DEBD}" dt="2025-11-29T20:13:39.338" v="852" actId="1076"/>
          <ac:grpSpMkLst>
            <pc:docMk/>
            <pc:sldMk cId="0" sldId="271"/>
            <ac:grpSpMk id="25" creationId="{00000000-0000-0000-0000-000000000000}"/>
          </ac:grpSpMkLst>
        </pc:grpChg>
        <pc:grpChg chg="mod">
          <ac:chgData name="Salma Farache" userId="1cc5ba0e7f6ff5d5" providerId="LiveId" clId="{6385CFAC-1E5C-4857-852E-E5A4F906DEBD}" dt="2025-11-29T20:14:01.622" v="854" actId="1076"/>
          <ac:grpSpMkLst>
            <pc:docMk/>
            <pc:sldMk cId="0" sldId="271"/>
            <ac:grpSpMk id="28" creationId="{00000000-0000-0000-0000-000000000000}"/>
          </ac:grpSpMkLst>
        </pc:grpChg>
        <pc:grpChg chg="mod">
          <ac:chgData name="Salma Farache" userId="1cc5ba0e7f6ff5d5" providerId="LiveId" clId="{6385CFAC-1E5C-4857-852E-E5A4F906DEBD}" dt="2025-11-28T17:56:09.343" v="618" actId="1076"/>
          <ac:grpSpMkLst>
            <pc:docMk/>
            <pc:sldMk cId="0" sldId="271"/>
            <ac:grpSpMk id="36" creationId="{00000000-0000-0000-0000-000000000000}"/>
          </ac:grpSpMkLst>
        </pc:grpChg>
        <pc:grpChg chg="add mod">
          <ac:chgData name="Salma Farache" userId="1cc5ba0e7f6ff5d5" providerId="LiveId" clId="{6385CFAC-1E5C-4857-852E-E5A4F906DEBD}" dt="2025-11-29T20:14:12.455" v="856" actId="1076"/>
          <ac:grpSpMkLst>
            <pc:docMk/>
            <pc:sldMk cId="0" sldId="271"/>
            <ac:grpSpMk id="42" creationId="{4F84B17C-6DE4-42AE-9A38-2F13BB304C17}"/>
          </ac:grpSpMkLst>
        </pc:grpChg>
      </pc:sldChg>
      <pc:sldChg chg="modSp mod">
        <pc:chgData name="Salma Farache" userId="1cc5ba0e7f6ff5d5" providerId="LiveId" clId="{6385CFAC-1E5C-4857-852E-E5A4F906DEBD}" dt="2025-11-29T20:15:59.532" v="863" actId="1076"/>
        <pc:sldMkLst>
          <pc:docMk/>
          <pc:sldMk cId="0" sldId="273"/>
        </pc:sldMkLst>
        <pc:spChg chg="mod">
          <ac:chgData name="Salma Farache" userId="1cc5ba0e7f6ff5d5" providerId="LiveId" clId="{6385CFAC-1E5C-4857-852E-E5A4F906DEBD}" dt="2025-11-29T20:15:44.885" v="862" actId="1076"/>
          <ac:spMkLst>
            <pc:docMk/>
            <pc:sldMk cId="0" sldId="273"/>
            <ac:spMk id="2" creationId="{00000000-0000-0000-0000-000000000000}"/>
          </ac:spMkLst>
        </pc:spChg>
        <pc:spChg chg="mod">
          <ac:chgData name="Salma Farache" userId="1cc5ba0e7f6ff5d5" providerId="LiveId" clId="{6385CFAC-1E5C-4857-852E-E5A4F906DEBD}" dt="2025-11-29T20:15:27.796" v="860" actId="1076"/>
          <ac:spMkLst>
            <pc:docMk/>
            <pc:sldMk cId="0" sldId="273"/>
            <ac:spMk id="17" creationId="{00000000-0000-0000-0000-000000000000}"/>
          </ac:spMkLst>
        </pc:spChg>
        <pc:spChg chg="mod">
          <ac:chgData name="Salma Farache" userId="1cc5ba0e7f6ff5d5" providerId="LiveId" clId="{6385CFAC-1E5C-4857-852E-E5A4F906DEBD}" dt="2025-11-29T20:15:36.110" v="861" actId="1076"/>
          <ac:spMkLst>
            <pc:docMk/>
            <pc:sldMk cId="0" sldId="273"/>
            <ac:spMk id="19" creationId="{00000000-0000-0000-0000-000000000000}"/>
          </ac:spMkLst>
        </pc:spChg>
        <pc:spChg chg="mod">
          <ac:chgData name="Salma Farache" userId="1cc5ba0e7f6ff5d5" providerId="LiveId" clId="{6385CFAC-1E5C-4857-852E-E5A4F906DEBD}" dt="2025-11-29T20:15:59.532" v="863" actId="1076"/>
          <ac:spMkLst>
            <pc:docMk/>
            <pc:sldMk cId="0" sldId="273"/>
            <ac:spMk id="26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659DAD-1561-42D5-ACF1-BC659B060445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69F5BF-8C87-4AEB-983C-00E6A927C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0855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69F5BF-8C87-4AEB-983C-00E6A927C27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0369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sv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cebma.org/resources/tools/critical-appraisal-questionnaires/" TargetMode="External"/><Relationship Id="rId13" Type="http://schemas.openxmlformats.org/officeDocument/2006/relationships/hyperlink" Target="https://www.smartinsights.com" TargetMode="External"/><Relationship Id="rId3" Type="http://schemas.openxmlformats.org/officeDocument/2006/relationships/image" Target="../media/image1.jpeg"/><Relationship Id="rId7" Type="http://schemas.openxmlformats.org/officeDocument/2006/relationships/hyperlink" Target="https://www.digitaldimensions4u.com/advantages-and-disadvantages-of-digital-marketing/" TargetMode="External"/><Relationship Id="rId12" Type="http://schemas.openxmlformats.org/officeDocument/2006/relationships/hyperlink" Target="https://skillogical.com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anva.com" TargetMode="External"/><Relationship Id="rId11" Type="http://schemas.openxmlformats.org/officeDocument/2006/relationships/hyperlink" Target="https://www.marksandspencer.com/sparks" TargetMode="External"/><Relationship Id="rId5" Type="http://schemas.openxmlformats.org/officeDocument/2006/relationships/image" Target="../media/image4.svg"/><Relationship Id="rId10" Type="http://schemas.openxmlformats.org/officeDocument/2006/relationships/hyperlink" Target="https://www.linkedin.com/pulse/crucial-role-customer-relationships-driving-business-growth/" TargetMode="External"/><Relationship Id="rId4" Type="http://schemas.openxmlformats.org/officeDocument/2006/relationships/image" Target="../media/image3.png"/><Relationship Id="rId9" Type="http://schemas.openxmlformats.org/officeDocument/2006/relationships/hyperlink" Target="https://ecomposer.io/blogs/ecommerce/advantages-and-disadvantages-of-social-media-marketing" TargetMode="External"/><Relationship Id="rId14" Type="http://schemas.openxmlformats.org/officeDocument/2006/relationships/hyperlink" Target="https://www.thegrocer.co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312" r="-20312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158701" y="2811118"/>
            <a:ext cx="1329416" cy="1347908"/>
            <a:chOff x="0" y="0"/>
            <a:chExt cx="350134" cy="35500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50134" cy="355005"/>
            </a:xfrm>
            <a:custGeom>
              <a:avLst/>
              <a:gdLst/>
              <a:ahLst/>
              <a:cxnLst/>
              <a:rect l="l" t="t" r="r" b="b"/>
              <a:pathLst>
                <a:path w="350134" h="355005">
                  <a:moveTo>
                    <a:pt x="0" y="0"/>
                  </a:moveTo>
                  <a:lnTo>
                    <a:pt x="350134" y="0"/>
                  </a:lnTo>
                  <a:lnTo>
                    <a:pt x="350134" y="355005"/>
                  </a:lnTo>
                  <a:lnTo>
                    <a:pt x="0" y="355005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47650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350134" cy="3931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810307" y="2720635"/>
            <a:ext cx="5743654" cy="5743654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100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11700663" y="2080041"/>
            <a:ext cx="4099220" cy="6384249"/>
          </a:xfrm>
          <a:custGeom>
            <a:avLst/>
            <a:gdLst/>
            <a:ahLst/>
            <a:cxnLst/>
            <a:rect l="l" t="t" r="r" b="b"/>
            <a:pathLst>
              <a:path w="4099220" h="6384249">
                <a:moveTo>
                  <a:pt x="0" y="0"/>
                </a:moveTo>
                <a:lnTo>
                  <a:pt x="4099220" y="0"/>
                </a:lnTo>
                <a:lnTo>
                  <a:pt x="4099220" y="6384248"/>
                </a:lnTo>
                <a:lnTo>
                  <a:pt x="0" y="638424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0" name="Group 10"/>
          <p:cNvGrpSpPr/>
          <p:nvPr/>
        </p:nvGrpSpPr>
        <p:grpSpPr>
          <a:xfrm>
            <a:off x="1624297" y="766151"/>
            <a:ext cx="15462115" cy="870746"/>
            <a:chOff x="0" y="0"/>
            <a:chExt cx="7216575" cy="4064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7216575" cy="406400"/>
            </a:xfrm>
            <a:custGeom>
              <a:avLst/>
              <a:gdLst/>
              <a:ahLst/>
              <a:cxnLst/>
              <a:rect l="l" t="t" r="r" b="b"/>
              <a:pathLst>
                <a:path w="7216575" h="406400">
                  <a:moveTo>
                    <a:pt x="7013375" y="0"/>
                  </a:moveTo>
                  <a:cubicBezTo>
                    <a:pt x="7125600" y="0"/>
                    <a:pt x="7216575" y="90976"/>
                    <a:pt x="7216575" y="203200"/>
                  </a:cubicBezTo>
                  <a:cubicBezTo>
                    <a:pt x="7216575" y="315424"/>
                    <a:pt x="7125600" y="406400"/>
                    <a:pt x="7013375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39000"/>
                  </a:srgbClr>
                </a:gs>
                <a:gs pos="100000">
                  <a:srgbClr val="9B9B9B">
                    <a:alpha val="10335"/>
                  </a:srgbClr>
                </a:gs>
              </a:gsLst>
              <a:lin ang="0"/>
            </a:gradFill>
            <a:ln w="38100" cap="sq">
              <a:solidFill>
                <a:srgbClr val="5CE1E6">
                  <a:alpha val="38824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66675"/>
              <a:ext cx="7216575" cy="473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283257" y="990458"/>
            <a:ext cx="416341" cy="422132"/>
            <a:chOff x="0" y="0"/>
            <a:chExt cx="109654" cy="111179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09654" cy="111179"/>
            </a:xfrm>
            <a:custGeom>
              <a:avLst/>
              <a:gdLst/>
              <a:ahLst/>
              <a:cxnLst/>
              <a:rect l="l" t="t" r="r" b="b"/>
              <a:pathLst>
                <a:path w="109654" h="111179">
                  <a:moveTo>
                    <a:pt x="0" y="0"/>
                  </a:moveTo>
                  <a:lnTo>
                    <a:pt x="109654" y="0"/>
                  </a:lnTo>
                  <a:lnTo>
                    <a:pt x="109654" y="111179"/>
                  </a:lnTo>
                  <a:lnTo>
                    <a:pt x="0" y="11117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109654" cy="1492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5547162" y="8907433"/>
            <a:ext cx="2013598" cy="701734"/>
            <a:chOff x="0" y="0"/>
            <a:chExt cx="530330" cy="184819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530330" cy="184819"/>
            </a:xfrm>
            <a:custGeom>
              <a:avLst/>
              <a:gdLst/>
              <a:ahLst/>
              <a:cxnLst/>
              <a:rect l="l" t="t" r="r" b="b"/>
              <a:pathLst>
                <a:path w="530330" h="184819">
                  <a:moveTo>
                    <a:pt x="0" y="0"/>
                  </a:moveTo>
                  <a:lnTo>
                    <a:pt x="530330" y="0"/>
                  </a:lnTo>
                  <a:lnTo>
                    <a:pt x="530330" y="184819"/>
                  </a:lnTo>
                  <a:lnTo>
                    <a:pt x="0" y="18481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66675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38100"/>
              <a:ext cx="530330" cy="2229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1926136" y="9038726"/>
            <a:ext cx="4313060" cy="439148"/>
          </a:xfrm>
          <a:custGeom>
            <a:avLst/>
            <a:gdLst/>
            <a:ahLst/>
            <a:cxnLst/>
            <a:rect l="l" t="t" r="r" b="b"/>
            <a:pathLst>
              <a:path w="4313060" h="439148">
                <a:moveTo>
                  <a:pt x="0" y="0"/>
                </a:moveTo>
                <a:lnTo>
                  <a:pt x="4313060" y="0"/>
                </a:lnTo>
                <a:lnTo>
                  <a:pt x="4313060" y="439148"/>
                </a:lnTo>
                <a:lnTo>
                  <a:pt x="0" y="43914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TextBox 21"/>
          <p:cNvSpPr txBox="1"/>
          <p:nvPr/>
        </p:nvSpPr>
        <p:spPr>
          <a:xfrm>
            <a:off x="2699598" y="2720635"/>
            <a:ext cx="7867147" cy="36393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9390"/>
              </a:lnSpc>
            </a:pPr>
            <a:r>
              <a:rPr lang="en-US" sz="9582" dirty="0">
                <a:solidFill>
                  <a:srgbClr val="FFFFFF"/>
                </a:solidFill>
                <a:latin typeface="Telegraf Extra-Light"/>
                <a:ea typeface="Telegraf Extra-Light"/>
                <a:cs typeface="Telegraf Extra-Light"/>
                <a:sym typeface="Telegraf Extra-Light"/>
              </a:rPr>
              <a:t>Digital &amp; Social Media at </a:t>
            </a:r>
            <a:r>
              <a:rPr lang="en-US" sz="9582" b="1" dirty="0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M&amp;S Food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828995" y="995045"/>
            <a:ext cx="2507341" cy="3843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64"/>
              </a:lnSpc>
              <a:spcBef>
                <a:spcPct val="0"/>
              </a:spcBef>
            </a:pPr>
            <a:r>
              <a:rPr lang="en-US" sz="2117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M&amp;S Food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621254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Home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870091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About Us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467042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Project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4882037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Contact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283257" y="7592857"/>
            <a:ext cx="6054754" cy="4272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26"/>
              </a:lnSpc>
              <a:spcBef>
                <a:spcPct val="0"/>
              </a:spcBef>
            </a:pPr>
            <a:r>
              <a:rPr lang="en-US" sz="2304" spc="1316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PRESENTATION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6040979" y="9057541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Start Slide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560836" y="9057541"/>
            <a:ext cx="3043660" cy="3678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24"/>
              </a:lnSpc>
              <a:spcBef>
                <a:spcPct val="0"/>
              </a:spcBef>
            </a:pPr>
            <a:r>
              <a:rPr lang="en-US" sz="2017" b="1">
                <a:solidFill>
                  <a:srgbClr val="141223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BY : SALMA FARACHE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5A81279-16EA-7F75-37B8-31C86DAE9131}"/>
              </a:ext>
            </a:extLst>
          </p:cNvPr>
          <p:cNvSpPr txBox="1"/>
          <p:nvPr/>
        </p:nvSpPr>
        <p:spPr>
          <a:xfrm>
            <a:off x="12726758" y="4919236"/>
            <a:ext cx="181621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   M&amp;S</a:t>
            </a:r>
          </a:p>
          <a:p>
            <a:r>
              <a:rPr lang="en-GB" sz="3200" b="1" dirty="0">
                <a:solidFill>
                  <a:schemeClr val="bg1"/>
                </a:solidFill>
              </a:rPr>
              <a:t>- FOOD -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A3A99F7-7F0A-FFEA-6B90-AC232274BC5E}"/>
              </a:ext>
            </a:extLst>
          </p:cNvPr>
          <p:cNvSpPr txBox="1"/>
          <p:nvPr/>
        </p:nvSpPr>
        <p:spPr>
          <a:xfrm>
            <a:off x="12192000" y="8649094"/>
            <a:ext cx="16964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Canva Sans" panose="020B0604020202020204" charset="0"/>
              </a:rPr>
              <a:t>Canva ,2024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0345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24297" y="766151"/>
            <a:ext cx="15462115" cy="870746"/>
            <a:chOff x="0" y="0"/>
            <a:chExt cx="7216575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216575" cy="406400"/>
            </a:xfrm>
            <a:custGeom>
              <a:avLst/>
              <a:gdLst/>
              <a:ahLst/>
              <a:cxnLst/>
              <a:rect l="l" t="t" r="r" b="b"/>
              <a:pathLst>
                <a:path w="7216575" h="406400">
                  <a:moveTo>
                    <a:pt x="7013375" y="0"/>
                  </a:moveTo>
                  <a:cubicBezTo>
                    <a:pt x="7125600" y="0"/>
                    <a:pt x="7216575" y="90976"/>
                    <a:pt x="7216575" y="203200"/>
                  </a:cubicBezTo>
                  <a:cubicBezTo>
                    <a:pt x="7216575" y="315424"/>
                    <a:pt x="7125600" y="406400"/>
                    <a:pt x="7013375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39000"/>
                  </a:srgbClr>
                </a:gs>
                <a:gs pos="100000">
                  <a:srgbClr val="9B9B9B">
                    <a:alpha val="10335"/>
                  </a:srgbClr>
                </a:gs>
              </a:gsLst>
              <a:lin ang="0"/>
            </a:gradFill>
            <a:ln w="38100" cap="sq">
              <a:solidFill>
                <a:srgbClr val="5CE1E6">
                  <a:alpha val="38824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66675"/>
              <a:ext cx="7216575" cy="473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283257" y="990458"/>
            <a:ext cx="416341" cy="422132"/>
            <a:chOff x="0" y="0"/>
            <a:chExt cx="109654" cy="11117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9654" cy="111179"/>
            </a:xfrm>
            <a:custGeom>
              <a:avLst/>
              <a:gdLst/>
              <a:ahLst/>
              <a:cxnLst/>
              <a:rect l="l" t="t" r="r" b="b"/>
              <a:pathLst>
                <a:path w="109654" h="111179">
                  <a:moveTo>
                    <a:pt x="0" y="0"/>
                  </a:moveTo>
                  <a:lnTo>
                    <a:pt x="109654" y="0"/>
                  </a:lnTo>
                  <a:lnTo>
                    <a:pt x="109654" y="111179"/>
                  </a:lnTo>
                  <a:lnTo>
                    <a:pt x="0" y="11117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09654" cy="1492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547162" y="8907433"/>
            <a:ext cx="2013598" cy="701734"/>
            <a:chOff x="0" y="0"/>
            <a:chExt cx="530330" cy="18481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30330" cy="184819"/>
            </a:xfrm>
            <a:custGeom>
              <a:avLst/>
              <a:gdLst/>
              <a:ahLst/>
              <a:cxnLst/>
              <a:rect l="l" t="t" r="r" b="b"/>
              <a:pathLst>
                <a:path w="530330" h="184819">
                  <a:moveTo>
                    <a:pt x="0" y="0"/>
                  </a:moveTo>
                  <a:lnTo>
                    <a:pt x="530330" y="0"/>
                  </a:lnTo>
                  <a:lnTo>
                    <a:pt x="530330" y="184819"/>
                  </a:lnTo>
                  <a:lnTo>
                    <a:pt x="0" y="18481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66675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530330" cy="2229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1926136" y="9038726"/>
            <a:ext cx="4313060" cy="439148"/>
          </a:xfrm>
          <a:custGeom>
            <a:avLst/>
            <a:gdLst/>
            <a:ahLst/>
            <a:cxnLst/>
            <a:rect l="l" t="t" r="r" b="b"/>
            <a:pathLst>
              <a:path w="4313060" h="439148">
                <a:moveTo>
                  <a:pt x="0" y="0"/>
                </a:moveTo>
                <a:lnTo>
                  <a:pt x="4313060" y="0"/>
                </a:lnTo>
                <a:lnTo>
                  <a:pt x="4313060" y="439148"/>
                </a:lnTo>
                <a:lnTo>
                  <a:pt x="0" y="43914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2" name="Group 12"/>
          <p:cNvGrpSpPr/>
          <p:nvPr/>
        </p:nvGrpSpPr>
        <p:grpSpPr>
          <a:xfrm>
            <a:off x="1624297" y="3136443"/>
            <a:ext cx="6886997" cy="4402737"/>
            <a:chOff x="0" y="0"/>
            <a:chExt cx="1813859" cy="1159569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813859" cy="1159569"/>
            </a:xfrm>
            <a:custGeom>
              <a:avLst/>
              <a:gdLst/>
              <a:ahLst/>
              <a:cxnLst/>
              <a:rect l="l" t="t" r="r" b="b"/>
              <a:pathLst>
                <a:path w="1813859" h="1159569">
                  <a:moveTo>
                    <a:pt x="0" y="0"/>
                  </a:moveTo>
                  <a:lnTo>
                    <a:pt x="1813859" y="0"/>
                  </a:lnTo>
                  <a:lnTo>
                    <a:pt x="1813859" y="1159569"/>
                  </a:lnTo>
                  <a:lnTo>
                    <a:pt x="0" y="115956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33350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1813859" cy="11976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7720871" y="3004611"/>
            <a:ext cx="1254150" cy="823179"/>
          </a:xfrm>
          <a:custGeom>
            <a:avLst/>
            <a:gdLst/>
            <a:ahLst/>
            <a:cxnLst/>
            <a:rect l="l" t="t" r="r" b="b"/>
            <a:pathLst>
              <a:path w="1254150" h="823179">
                <a:moveTo>
                  <a:pt x="0" y="0"/>
                </a:moveTo>
                <a:lnTo>
                  <a:pt x="1254151" y="0"/>
                </a:lnTo>
                <a:lnTo>
                  <a:pt x="1254151" y="823178"/>
                </a:lnTo>
                <a:lnTo>
                  <a:pt x="0" y="82317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2923705" y="962025"/>
            <a:ext cx="2507341" cy="3843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64"/>
              </a:lnSpc>
              <a:spcBef>
                <a:spcPct val="0"/>
              </a:spcBef>
            </a:pPr>
            <a:r>
              <a:rPr lang="en-US" sz="2117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M&amp;S Food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621254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Home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1870091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About Us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3467042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Project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4882037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Contact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6040979" y="9057541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Next Slide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414720" y="9095324"/>
            <a:ext cx="3583650" cy="2392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84"/>
              </a:lnSpc>
              <a:spcBef>
                <a:spcPct val="0"/>
              </a:spcBef>
            </a:pPr>
            <a:r>
              <a:rPr lang="en-US" sz="1417" b="1" dirty="0">
                <a:solidFill>
                  <a:srgbClr val="141223"/>
                </a:solidFill>
                <a:latin typeface="Canva Sans" panose="020B0604020202020204" charset="0"/>
                <a:ea typeface="Telegraf Medium"/>
                <a:cs typeface="Telegraf Medium"/>
                <a:sym typeface="Telegraf Medium"/>
              </a:rPr>
              <a:t>(CHAFFEY &amp; ELLIS-CHADWICK, 2019)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410628" y="4253592"/>
            <a:ext cx="5310244" cy="12265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541"/>
              </a:lnSpc>
            </a:pPr>
            <a:r>
              <a:rPr lang="en-US" sz="8716">
                <a:solidFill>
                  <a:srgbClr val="FFFFFF"/>
                </a:solidFill>
                <a:latin typeface="Telegraf Extra-Light"/>
                <a:ea typeface="Telegraf Extra-Light"/>
                <a:cs typeface="Telegraf Extra-Light"/>
                <a:sym typeface="Telegraf Extra-Light"/>
              </a:rPr>
              <a:t>Digital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414720" y="5290753"/>
            <a:ext cx="6729280" cy="12265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541"/>
              </a:lnSpc>
            </a:pPr>
            <a:r>
              <a:rPr lang="en-US" sz="8716" b="1">
                <a:solidFill>
                  <a:srgbClr val="FFFFFF"/>
                </a:solidFill>
                <a:latin typeface="Telegraf Heavy"/>
                <a:ea typeface="Telegraf Heavy"/>
                <a:cs typeface="Telegraf Heavy"/>
                <a:sym typeface="Telegraf Heavy"/>
              </a:rPr>
              <a:t>Marketing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393090" y="3487857"/>
            <a:ext cx="6313015" cy="16556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4"/>
              </a:lnSpc>
            </a:pPr>
            <a:r>
              <a:rPr lang="en-US" sz="23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“Digital marketing uses digital technologies to reach and engage customers.”</a:t>
            </a:r>
          </a:p>
          <a:p>
            <a:pPr algn="l">
              <a:lnSpc>
                <a:spcPts val="3244"/>
              </a:lnSpc>
            </a:pPr>
            <a:r>
              <a:rPr lang="en-US" sz="23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 </a:t>
            </a:r>
          </a:p>
          <a:p>
            <a:pPr algn="l">
              <a:lnSpc>
                <a:spcPts val="3244"/>
              </a:lnSpc>
              <a:spcBef>
                <a:spcPct val="0"/>
              </a:spcBef>
            </a:pPr>
            <a:endParaRPr lang="en-US" sz="2317" b="1">
              <a:solidFill>
                <a:srgbClr val="FFFFF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088803" y="4785683"/>
            <a:ext cx="6465158" cy="24380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50141" lvl="1" algn="just">
              <a:lnSpc>
                <a:spcPts val="3244"/>
              </a:lnSpc>
            </a:pPr>
            <a:endParaRPr lang="en-US" sz="2317" b="1" dirty="0">
              <a:solidFill>
                <a:srgbClr val="FFFFF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250141" lvl="1" algn="just">
              <a:lnSpc>
                <a:spcPts val="3244"/>
              </a:lnSpc>
            </a:pPr>
            <a:r>
              <a:rPr lang="en-US" sz="2317" b="1" dirty="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This includes :</a:t>
            </a:r>
          </a:p>
          <a:p>
            <a:pPr marL="500282" lvl="1" indent="-250141" algn="just">
              <a:lnSpc>
                <a:spcPts val="3244"/>
              </a:lnSpc>
              <a:buFont typeface="Arial"/>
              <a:buChar char="•"/>
            </a:pPr>
            <a:r>
              <a:rPr lang="en-US" sz="2317" b="1" dirty="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 Websites</a:t>
            </a:r>
          </a:p>
          <a:p>
            <a:pPr marL="500282" lvl="1" indent="-250141" algn="just">
              <a:lnSpc>
                <a:spcPts val="3244"/>
              </a:lnSpc>
              <a:buFont typeface="Arial"/>
              <a:buChar char="•"/>
            </a:pPr>
            <a:r>
              <a:rPr lang="en-US" sz="2317" b="1" dirty="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 Apps</a:t>
            </a:r>
          </a:p>
          <a:p>
            <a:pPr marL="500282" lvl="1" indent="-250141" algn="just">
              <a:lnSpc>
                <a:spcPts val="3244"/>
              </a:lnSpc>
              <a:buFont typeface="Arial"/>
              <a:buChar char="•"/>
            </a:pPr>
            <a:r>
              <a:rPr lang="en-US" sz="2317" b="1" dirty="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 Email</a:t>
            </a:r>
          </a:p>
          <a:p>
            <a:pPr marL="500282" lvl="1" indent="-250141" algn="just">
              <a:lnSpc>
                <a:spcPts val="3244"/>
              </a:lnSpc>
              <a:buFont typeface="Arial"/>
              <a:buChar char="•"/>
            </a:pPr>
            <a:r>
              <a:rPr lang="en-US" sz="2317" b="1" dirty="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 Social media 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0345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24297" y="766151"/>
            <a:ext cx="15462115" cy="870746"/>
            <a:chOff x="0" y="0"/>
            <a:chExt cx="7216575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216575" cy="406400"/>
            </a:xfrm>
            <a:custGeom>
              <a:avLst/>
              <a:gdLst/>
              <a:ahLst/>
              <a:cxnLst/>
              <a:rect l="l" t="t" r="r" b="b"/>
              <a:pathLst>
                <a:path w="7216575" h="406400">
                  <a:moveTo>
                    <a:pt x="7013375" y="0"/>
                  </a:moveTo>
                  <a:cubicBezTo>
                    <a:pt x="7125600" y="0"/>
                    <a:pt x="7216575" y="90976"/>
                    <a:pt x="7216575" y="203200"/>
                  </a:cubicBezTo>
                  <a:cubicBezTo>
                    <a:pt x="7216575" y="315424"/>
                    <a:pt x="7125600" y="406400"/>
                    <a:pt x="7013375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39000"/>
                  </a:srgbClr>
                </a:gs>
                <a:gs pos="100000">
                  <a:srgbClr val="9B9B9B">
                    <a:alpha val="10335"/>
                  </a:srgbClr>
                </a:gs>
              </a:gsLst>
              <a:lin ang="0"/>
            </a:gradFill>
            <a:ln w="38100" cap="sq">
              <a:solidFill>
                <a:srgbClr val="5CE1E6">
                  <a:alpha val="38824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66675"/>
              <a:ext cx="7216575" cy="473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283257" y="990458"/>
            <a:ext cx="416341" cy="422132"/>
            <a:chOff x="0" y="0"/>
            <a:chExt cx="109654" cy="11117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9654" cy="111179"/>
            </a:xfrm>
            <a:custGeom>
              <a:avLst/>
              <a:gdLst/>
              <a:ahLst/>
              <a:cxnLst/>
              <a:rect l="l" t="t" r="r" b="b"/>
              <a:pathLst>
                <a:path w="109654" h="111179">
                  <a:moveTo>
                    <a:pt x="0" y="0"/>
                  </a:moveTo>
                  <a:lnTo>
                    <a:pt x="109654" y="0"/>
                  </a:lnTo>
                  <a:lnTo>
                    <a:pt x="109654" y="111179"/>
                  </a:lnTo>
                  <a:lnTo>
                    <a:pt x="0" y="11117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09654" cy="1492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547162" y="8907433"/>
            <a:ext cx="2013598" cy="701734"/>
            <a:chOff x="0" y="0"/>
            <a:chExt cx="530330" cy="18481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30330" cy="184819"/>
            </a:xfrm>
            <a:custGeom>
              <a:avLst/>
              <a:gdLst/>
              <a:ahLst/>
              <a:cxnLst/>
              <a:rect l="l" t="t" r="r" b="b"/>
              <a:pathLst>
                <a:path w="530330" h="184819">
                  <a:moveTo>
                    <a:pt x="0" y="0"/>
                  </a:moveTo>
                  <a:lnTo>
                    <a:pt x="530330" y="0"/>
                  </a:lnTo>
                  <a:lnTo>
                    <a:pt x="530330" y="184819"/>
                  </a:lnTo>
                  <a:lnTo>
                    <a:pt x="0" y="18481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66675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530330" cy="2229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1926136" y="9038726"/>
            <a:ext cx="4313060" cy="439148"/>
          </a:xfrm>
          <a:custGeom>
            <a:avLst/>
            <a:gdLst/>
            <a:ahLst/>
            <a:cxnLst/>
            <a:rect l="l" t="t" r="r" b="b"/>
            <a:pathLst>
              <a:path w="4313060" h="439148">
                <a:moveTo>
                  <a:pt x="0" y="0"/>
                </a:moveTo>
                <a:lnTo>
                  <a:pt x="4313060" y="0"/>
                </a:lnTo>
                <a:lnTo>
                  <a:pt x="4313060" y="439148"/>
                </a:lnTo>
                <a:lnTo>
                  <a:pt x="0" y="43914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2" name="Group 12"/>
          <p:cNvGrpSpPr/>
          <p:nvPr/>
        </p:nvGrpSpPr>
        <p:grpSpPr>
          <a:xfrm>
            <a:off x="655120" y="1876956"/>
            <a:ext cx="5743654" cy="5743654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100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1265521" y="2693535"/>
            <a:ext cx="5204101" cy="5478001"/>
          </a:xfrm>
          <a:custGeom>
            <a:avLst/>
            <a:gdLst/>
            <a:ahLst/>
            <a:cxnLst/>
            <a:rect l="l" t="t" r="r" b="b"/>
            <a:pathLst>
              <a:path w="5204101" h="5478001">
                <a:moveTo>
                  <a:pt x="0" y="0"/>
                </a:moveTo>
                <a:lnTo>
                  <a:pt x="5204101" y="0"/>
                </a:lnTo>
                <a:lnTo>
                  <a:pt x="5204101" y="5478001"/>
                </a:lnTo>
                <a:lnTo>
                  <a:pt x="0" y="547800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8308491" y="1953156"/>
            <a:ext cx="6762173" cy="22127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120"/>
              </a:lnSpc>
            </a:pPr>
            <a:r>
              <a:rPr lang="en-US" sz="8286">
                <a:solidFill>
                  <a:srgbClr val="FFFFFF"/>
                </a:solidFill>
                <a:latin typeface="Telegraf Extra-Light"/>
                <a:ea typeface="Telegraf Extra-Light"/>
                <a:cs typeface="Telegraf Extra-Light"/>
                <a:sym typeface="Telegraf Extra-Light"/>
              </a:rPr>
              <a:t>Social Media </a:t>
            </a:r>
            <a:r>
              <a:rPr lang="en-US" sz="8286" b="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Platform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7281325" y="2002885"/>
            <a:ext cx="885470" cy="845785"/>
            <a:chOff x="0" y="0"/>
            <a:chExt cx="233210" cy="222758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233210" cy="222758"/>
            </a:xfrm>
            <a:custGeom>
              <a:avLst/>
              <a:gdLst/>
              <a:ahLst/>
              <a:cxnLst/>
              <a:rect l="l" t="t" r="r" b="b"/>
              <a:pathLst>
                <a:path w="233210" h="222758">
                  <a:moveTo>
                    <a:pt x="0" y="0"/>
                  </a:moveTo>
                  <a:lnTo>
                    <a:pt x="233210" y="0"/>
                  </a:lnTo>
                  <a:lnTo>
                    <a:pt x="233210" y="222758"/>
                  </a:lnTo>
                  <a:lnTo>
                    <a:pt x="0" y="222758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14300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38100"/>
              <a:ext cx="233210" cy="2608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7895368" y="4480206"/>
            <a:ext cx="6986669" cy="1181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4"/>
              </a:lnSpc>
            </a:pPr>
            <a:r>
              <a:rPr lang="en-US" sz="2317" b="1">
                <a:solidFill>
                  <a:srgbClr val="FFFFFF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“Social media enables people and businesses to share information and build communities.”</a:t>
            </a:r>
          </a:p>
          <a:p>
            <a:pPr algn="l">
              <a:lnSpc>
                <a:spcPts val="2964"/>
              </a:lnSpc>
              <a:spcBef>
                <a:spcPct val="0"/>
              </a:spcBef>
            </a:pPr>
            <a:r>
              <a:rPr lang="en-US" sz="2117" b="1">
                <a:solidFill>
                  <a:srgbClr val="FFFFFF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 </a:t>
            </a:r>
          </a:p>
        </p:txBody>
      </p:sp>
      <p:sp>
        <p:nvSpPr>
          <p:cNvPr id="21" name="Freeform 21"/>
          <p:cNvSpPr/>
          <p:nvPr/>
        </p:nvSpPr>
        <p:spPr>
          <a:xfrm rot="-354136">
            <a:off x="1871266" y="3150719"/>
            <a:ext cx="3184589" cy="2030326"/>
          </a:xfrm>
          <a:custGeom>
            <a:avLst/>
            <a:gdLst/>
            <a:ahLst/>
            <a:cxnLst/>
            <a:rect l="l" t="t" r="r" b="b"/>
            <a:pathLst>
              <a:path w="3184589" h="2030326">
                <a:moveTo>
                  <a:pt x="0" y="0"/>
                </a:moveTo>
                <a:lnTo>
                  <a:pt x="3184588" y="0"/>
                </a:lnTo>
                <a:lnTo>
                  <a:pt x="3184588" y="2030326"/>
                </a:lnTo>
                <a:lnTo>
                  <a:pt x="0" y="203032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9341" b="-934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TextBox 22"/>
          <p:cNvSpPr txBox="1"/>
          <p:nvPr/>
        </p:nvSpPr>
        <p:spPr>
          <a:xfrm>
            <a:off x="2828995" y="995045"/>
            <a:ext cx="2507341" cy="3843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64"/>
              </a:lnSpc>
              <a:spcBef>
                <a:spcPct val="0"/>
              </a:spcBef>
            </a:pPr>
            <a:r>
              <a:rPr lang="en-US" sz="2117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M&amp;S Food 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621254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Home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870091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About Us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467042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Project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4882037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Contact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6040979" y="9057541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Next Slide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672559" y="9136224"/>
            <a:ext cx="3951399" cy="2561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094"/>
              </a:lnSpc>
              <a:spcBef>
                <a:spcPct val="0"/>
              </a:spcBef>
            </a:pPr>
            <a:r>
              <a:rPr lang="en-GB" sz="1600" b="1" dirty="0">
                <a:latin typeface="Canva Sans" panose="020B0604020202020204" charset="0"/>
              </a:rPr>
              <a:t>(Buttle and </a:t>
            </a:r>
            <a:r>
              <a:rPr lang="en-GB" sz="1600" b="1" dirty="0" err="1">
                <a:latin typeface="Canva Sans" panose="020B0604020202020204" charset="0"/>
              </a:rPr>
              <a:t>Maklan</a:t>
            </a:r>
            <a:r>
              <a:rPr lang="en-GB" sz="1600" b="1" dirty="0">
                <a:latin typeface="Canva Sans" panose="020B0604020202020204" charset="0"/>
              </a:rPr>
              <a:t>, 2015)</a:t>
            </a:r>
            <a:endParaRPr lang="en-US" sz="1496" b="1" dirty="0">
              <a:solidFill>
                <a:srgbClr val="141223"/>
              </a:solidFill>
              <a:latin typeface="Canva Sans" panose="020B0604020202020204" charset="0"/>
              <a:ea typeface="Telegraf Medium"/>
              <a:cs typeface="Telegraf Medium"/>
              <a:sym typeface="Telegraf Medium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7895368" y="6109814"/>
            <a:ext cx="8316920" cy="16270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244"/>
              </a:lnSpc>
            </a:pPr>
            <a:r>
              <a:rPr lang="en-US" sz="2317" b="1" dirty="0">
                <a:solidFill>
                  <a:srgbClr val="FFFFFF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For M&amp;S, this supports :</a:t>
            </a:r>
          </a:p>
          <a:p>
            <a:pPr marL="342900" indent="-342900" algn="just">
              <a:lnSpc>
                <a:spcPts val="3244"/>
              </a:lnSpc>
              <a:buFont typeface="Arial" panose="020B0604020202020204" pitchFamily="34" charset="0"/>
              <a:buChar char="•"/>
            </a:pPr>
            <a:r>
              <a:rPr lang="en-US" sz="2317" b="1" dirty="0">
                <a:solidFill>
                  <a:srgbClr val="FFFFFF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Conversation</a:t>
            </a:r>
          </a:p>
          <a:p>
            <a:pPr marL="342900" indent="-342900" algn="just">
              <a:lnSpc>
                <a:spcPts val="3244"/>
              </a:lnSpc>
              <a:buFont typeface="Arial" panose="020B0604020202020204" pitchFamily="34" charset="0"/>
              <a:buChar char="•"/>
            </a:pPr>
            <a:r>
              <a:rPr lang="en-US" sz="2317" b="1" dirty="0">
                <a:solidFill>
                  <a:srgbClr val="FFFFFF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 participation</a:t>
            </a:r>
          </a:p>
          <a:p>
            <a:pPr marL="342900" indent="-342900" algn="just">
              <a:lnSpc>
                <a:spcPts val="3244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317" b="1" dirty="0">
                <a:solidFill>
                  <a:srgbClr val="FFFFFF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 Engagement.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0345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24297" y="766151"/>
            <a:ext cx="15462115" cy="870746"/>
            <a:chOff x="0" y="0"/>
            <a:chExt cx="7216575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216575" cy="406400"/>
            </a:xfrm>
            <a:custGeom>
              <a:avLst/>
              <a:gdLst/>
              <a:ahLst/>
              <a:cxnLst/>
              <a:rect l="l" t="t" r="r" b="b"/>
              <a:pathLst>
                <a:path w="7216575" h="406400">
                  <a:moveTo>
                    <a:pt x="7013375" y="0"/>
                  </a:moveTo>
                  <a:cubicBezTo>
                    <a:pt x="7125600" y="0"/>
                    <a:pt x="7216575" y="90976"/>
                    <a:pt x="7216575" y="203200"/>
                  </a:cubicBezTo>
                  <a:cubicBezTo>
                    <a:pt x="7216575" y="315424"/>
                    <a:pt x="7125600" y="406400"/>
                    <a:pt x="7013375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39000"/>
                  </a:srgbClr>
                </a:gs>
                <a:gs pos="100000">
                  <a:srgbClr val="9B9B9B">
                    <a:alpha val="10335"/>
                  </a:srgbClr>
                </a:gs>
              </a:gsLst>
              <a:lin ang="0"/>
            </a:gradFill>
            <a:ln w="38100" cap="sq">
              <a:solidFill>
                <a:srgbClr val="5CE1E6">
                  <a:alpha val="38824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66675"/>
              <a:ext cx="7216575" cy="473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283257" y="990458"/>
            <a:ext cx="416341" cy="422132"/>
            <a:chOff x="0" y="0"/>
            <a:chExt cx="109654" cy="11117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9654" cy="111179"/>
            </a:xfrm>
            <a:custGeom>
              <a:avLst/>
              <a:gdLst/>
              <a:ahLst/>
              <a:cxnLst/>
              <a:rect l="l" t="t" r="r" b="b"/>
              <a:pathLst>
                <a:path w="109654" h="111179">
                  <a:moveTo>
                    <a:pt x="0" y="0"/>
                  </a:moveTo>
                  <a:lnTo>
                    <a:pt x="109654" y="0"/>
                  </a:lnTo>
                  <a:lnTo>
                    <a:pt x="109654" y="111179"/>
                  </a:lnTo>
                  <a:lnTo>
                    <a:pt x="0" y="11117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09654" cy="1492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547162" y="8907433"/>
            <a:ext cx="2013598" cy="701734"/>
            <a:chOff x="0" y="0"/>
            <a:chExt cx="530330" cy="18481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30330" cy="184819"/>
            </a:xfrm>
            <a:custGeom>
              <a:avLst/>
              <a:gdLst/>
              <a:ahLst/>
              <a:cxnLst/>
              <a:rect l="l" t="t" r="r" b="b"/>
              <a:pathLst>
                <a:path w="530330" h="184819">
                  <a:moveTo>
                    <a:pt x="0" y="0"/>
                  </a:moveTo>
                  <a:lnTo>
                    <a:pt x="530330" y="0"/>
                  </a:lnTo>
                  <a:lnTo>
                    <a:pt x="530330" y="184819"/>
                  </a:lnTo>
                  <a:lnTo>
                    <a:pt x="0" y="18481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66675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530330" cy="2229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1386146" y="9392701"/>
            <a:ext cx="4313060" cy="439148"/>
          </a:xfrm>
          <a:custGeom>
            <a:avLst/>
            <a:gdLst/>
            <a:ahLst/>
            <a:cxnLst/>
            <a:rect l="l" t="t" r="r" b="b"/>
            <a:pathLst>
              <a:path w="4313060" h="439148">
                <a:moveTo>
                  <a:pt x="0" y="0"/>
                </a:moveTo>
                <a:lnTo>
                  <a:pt x="4313060" y="0"/>
                </a:lnTo>
                <a:lnTo>
                  <a:pt x="4313060" y="439148"/>
                </a:lnTo>
                <a:lnTo>
                  <a:pt x="0" y="43914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2" name="Group 12"/>
          <p:cNvGrpSpPr/>
          <p:nvPr/>
        </p:nvGrpSpPr>
        <p:grpSpPr>
          <a:xfrm>
            <a:off x="7130665" y="3224163"/>
            <a:ext cx="6886997" cy="4402737"/>
            <a:chOff x="0" y="0"/>
            <a:chExt cx="1813859" cy="1159569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813859" cy="1159569"/>
            </a:xfrm>
            <a:custGeom>
              <a:avLst/>
              <a:gdLst/>
              <a:ahLst/>
              <a:cxnLst/>
              <a:rect l="l" t="t" r="r" b="b"/>
              <a:pathLst>
                <a:path w="1813859" h="1159569">
                  <a:moveTo>
                    <a:pt x="0" y="0"/>
                  </a:moveTo>
                  <a:lnTo>
                    <a:pt x="1813859" y="0"/>
                  </a:lnTo>
                  <a:lnTo>
                    <a:pt x="1813859" y="1159569"/>
                  </a:lnTo>
                  <a:lnTo>
                    <a:pt x="0" y="115956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1813859" cy="11976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13133527" y="4060805"/>
            <a:ext cx="3952885" cy="2554552"/>
          </a:xfrm>
          <a:custGeom>
            <a:avLst/>
            <a:gdLst/>
            <a:ahLst/>
            <a:cxnLst/>
            <a:rect l="l" t="t" r="r" b="b"/>
            <a:pathLst>
              <a:path w="3952885" h="2554552">
                <a:moveTo>
                  <a:pt x="0" y="0"/>
                </a:moveTo>
                <a:lnTo>
                  <a:pt x="3952885" y="0"/>
                </a:lnTo>
                <a:lnTo>
                  <a:pt x="3952885" y="2554552"/>
                </a:lnTo>
                <a:lnTo>
                  <a:pt x="0" y="255455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7717346" y="4396170"/>
            <a:ext cx="5310244" cy="12265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541"/>
              </a:lnSpc>
            </a:pPr>
            <a:r>
              <a:rPr lang="en-US" sz="8716">
                <a:solidFill>
                  <a:srgbClr val="FFFFFF"/>
                </a:solidFill>
                <a:latin typeface="Telegraf Extra-Light"/>
                <a:ea typeface="Telegraf Extra-Light"/>
                <a:cs typeface="Telegraf Extra-Light"/>
                <a:sym typeface="Telegraf Extra-Light"/>
              </a:rPr>
              <a:t>CRM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268480" y="1985004"/>
            <a:ext cx="760220" cy="760220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100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268480" y="4665311"/>
            <a:ext cx="760220" cy="760220"/>
            <a:chOff x="0" y="0"/>
            <a:chExt cx="8128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100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268480" y="7626900"/>
            <a:ext cx="760220" cy="760220"/>
            <a:chOff x="0" y="0"/>
            <a:chExt cx="812800" cy="8128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100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6" name="Freeform 26"/>
          <p:cNvSpPr/>
          <p:nvPr/>
        </p:nvSpPr>
        <p:spPr>
          <a:xfrm rot="-197904">
            <a:off x="14482763" y="4708107"/>
            <a:ext cx="1520925" cy="1157678"/>
          </a:xfrm>
          <a:custGeom>
            <a:avLst/>
            <a:gdLst/>
            <a:ahLst/>
            <a:cxnLst/>
            <a:rect l="l" t="t" r="r" b="b"/>
            <a:pathLst>
              <a:path w="1520925" h="1157678">
                <a:moveTo>
                  <a:pt x="0" y="0"/>
                </a:moveTo>
                <a:lnTo>
                  <a:pt x="1520924" y="0"/>
                </a:lnTo>
                <a:lnTo>
                  <a:pt x="1520924" y="1157678"/>
                </a:lnTo>
                <a:lnTo>
                  <a:pt x="0" y="115767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2191" r="-5003" b="-219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TextBox 27"/>
          <p:cNvSpPr txBox="1"/>
          <p:nvPr/>
        </p:nvSpPr>
        <p:spPr>
          <a:xfrm>
            <a:off x="2828995" y="995045"/>
            <a:ext cx="2507341" cy="3843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64"/>
              </a:lnSpc>
              <a:spcBef>
                <a:spcPct val="0"/>
              </a:spcBef>
            </a:pPr>
            <a:r>
              <a:rPr lang="en-US" sz="2117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M&amp;S Food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621254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Home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870091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About Us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3467042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Project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4882037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Contact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6040979" y="9057541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Next Slide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807000" y="9474765"/>
            <a:ext cx="3755600" cy="2403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984"/>
              </a:lnSpc>
              <a:spcBef>
                <a:spcPct val="0"/>
              </a:spcBef>
            </a:pPr>
            <a:r>
              <a:rPr lang="en-US" sz="1417" b="1" dirty="0">
                <a:solidFill>
                  <a:srgbClr val="141223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(CHAFFEY &amp; ELLIS-CHADWICK, 2019)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256614" y="5511257"/>
            <a:ext cx="6729280" cy="12094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345"/>
              </a:lnSpc>
            </a:pPr>
            <a:r>
              <a:rPr lang="en-US" sz="8516" b="1">
                <a:solidFill>
                  <a:srgbClr val="FFFFFF"/>
                </a:solidFill>
                <a:latin typeface="Telegraf Heavy"/>
                <a:ea typeface="Telegraf Heavy"/>
                <a:cs typeface="Telegraf Heavy"/>
                <a:sym typeface="Telegraf Heavy"/>
              </a:rPr>
              <a:t>STRATEGY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338645" y="2148514"/>
            <a:ext cx="5792020" cy="15355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10"/>
              </a:lnSpc>
            </a:pPr>
            <a:r>
              <a:rPr lang="en-US" sz="2459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CRM develops long-term, profitable relationships</a:t>
            </a:r>
          </a:p>
          <a:p>
            <a:pPr algn="l">
              <a:lnSpc>
                <a:spcPts val="2410"/>
              </a:lnSpc>
            </a:pPr>
            <a:r>
              <a:rPr lang="en-US" sz="2459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through customer knowledge and value creation.</a:t>
            </a:r>
          </a:p>
          <a:p>
            <a:pPr algn="l">
              <a:lnSpc>
                <a:spcPts val="2410"/>
              </a:lnSpc>
            </a:pPr>
            <a:endParaRPr lang="en-US" sz="2459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36" name="TextBox 36"/>
          <p:cNvSpPr txBox="1"/>
          <p:nvPr/>
        </p:nvSpPr>
        <p:spPr>
          <a:xfrm>
            <a:off x="1169883" y="4687742"/>
            <a:ext cx="5527726" cy="12790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384"/>
              </a:lnSpc>
            </a:pPr>
            <a:r>
              <a:rPr lang="en-US" sz="2417" b="1" dirty="0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CRM helps businesses understand</a:t>
            </a:r>
          </a:p>
          <a:p>
            <a:pPr algn="l">
              <a:lnSpc>
                <a:spcPts val="3384"/>
              </a:lnSpc>
            </a:pPr>
            <a:r>
              <a:rPr lang="en-US" sz="2417" b="1" dirty="0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customer needs and create value.</a:t>
            </a:r>
          </a:p>
          <a:p>
            <a:pPr algn="l">
              <a:lnSpc>
                <a:spcPts val="3384"/>
              </a:lnSpc>
              <a:spcBef>
                <a:spcPct val="0"/>
              </a:spcBef>
            </a:pPr>
            <a:r>
              <a:rPr lang="en-US" sz="2417" b="1" dirty="0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169883" y="7505534"/>
            <a:ext cx="5785438" cy="8695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24"/>
              </a:lnSpc>
            </a:pPr>
            <a:r>
              <a:rPr lang="en-US" sz="2517" b="1">
                <a:solidFill>
                  <a:srgbClr val="FFFFFF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CRM help M&amp;S personalise</a:t>
            </a:r>
          </a:p>
          <a:p>
            <a:pPr algn="l">
              <a:lnSpc>
                <a:spcPts val="3524"/>
              </a:lnSpc>
              <a:spcBef>
                <a:spcPct val="0"/>
              </a:spcBef>
            </a:pPr>
            <a:r>
              <a:rPr lang="en-US" sz="2517" b="1">
                <a:solidFill>
                  <a:srgbClr val="FFFFFF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 communication and increase loyalty.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0345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24297" y="766151"/>
            <a:ext cx="15462115" cy="870746"/>
            <a:chOff x="0" y="0"/>
            <a:chExt cx="7216575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216575" cy="406400"/>
            </a:xfrm>
            <a:custGeom>
              <a:avLst/>
              <a:gdLst/>
              <a:ahLst/>
              <a:cxnLst/>
              <a:rect l="l" t="t" r="r" b="b"/>
              <a:pathLst>
                <a:path w="7216575" h="406400">
                  <a:moveTo>
                    <a:pt x="7013375" y="0"/>
                  </a:moveTo>
                  <a:cubicBezTo>
                    <a:pt x="7125600" y="0"/>
                    <a:pt x="7216575" y="90976"/>
                    <a:pt x="7216575" y="203200"/>
                  </a:cubicBezTo>
                  <a:cubicBezTo>
                    <a:pt x="7216575" y="315424"/>
                    <a:pt x="7125600" y="406400"/>
                    <a:pt x="7013375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39000"/>
                  </a:srgbClr>
                </a:gs>
                <a:gs pos="100000">
                  <a:srgbClr val="9B9B9B">
                    <a:alpha val="10335"/>
                  </a:srgbClr>
                </a:gs>
              </a:gsLst>
              <a:lin ang="0"/>
            </a:gradFill>
            <a:ln w="38100" cap="sq">
              <a:solidFill>
                <a:srgbClr val="5CE1E6">
                  <a:alpha val="38824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66675"/>
              <a:ext cx="7216575" cy="473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283257" y="990458"/>
            <a:ext cx="416341" cy="422132"/>
            <a:chOff x="0" y="0"/>
            <a:chExt cx="109654" cy="11117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9654" cy="111179"/>
            </a:xfrm>
            <a:custGeom>
              <a:avLst/>
              <a:gdLst/>
              <a:ahLst/>
              <a:cxnLst/>
              <a:rect l="l" t="t" r="r" b="b"/>
              <a:pathLst>
                <a:path w="109654" h="111179">
                  <a:moveTo>
                    <a:pt x="0" y="0"/>
                  </a:moveTo>
                  <a:lnTo>
                    <a:pt x="109654" y="0"/>
                  </a:lnTo>
                  <a:lnTo>
                    <a:pt x="109654" y="111179"/>
                  </a:lnTo>
                  <a:lnTo>
                    <a:pt x="0" y="11117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09654" cy="1492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547162" y="8907433"/>
            <a:ext cx="2013598" cy="701734"/>
            <a:chOff x="0" y="0"/>
            <a:chExt cx="530330" cy="18481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30330" cy="184819"/>
            </a:xfrm>
            <a:custGeom>
              <a:avLst/>
              <a:gdLst/>
              <a:ahLst/>
              <a:cxnLst/>
              <a:rect l="l" t="t" r="r" b="b"/>
              <a:pathLst>
                <a:path w="530330" h="184819">
                  <a:moveTo>
                    <a:pt x="0" y="0"/>
                  </a:moveTo>
                  <a:lnTo>
                    <a:pt x="530330" y="0"/>
                  </a:lnTo>
                  <a:lnTo>
                    <a:pt x="530330" y="184819"/>
                  </a:lnTo>
                  <a:lnTo>
                    <a:pt x="0" y="18481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66675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530330" cy="2229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1752600" y="9072381"/>
            <a:ext cx="4313060" cy="439148"/>
          </a:xfrm>
          <a:custGeom>
            <a:avLst/>
            <a:gdLst/>
            <a:ahLst/>
            <a:cxnLst/>
            <a:rect l="l" t="t" r="r" b="b"/>
            <a:pathLst>
              <a:path w="4313060" h="439148">
                <a:moveTo>
                  <a:pt x="0" y="0"/>
                </a:moveTo>
                <a:lnTo>
                  <a:pt x="4313060" y="0"/>
                </a:lnTo>
                <a:lnTo>
                  <a:pt x="4313060" y="439148"/>
                </a:lnTo>
                <a:lnTo>
                  <a:pt x="0" y="43914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2" name="Group 12"/>
          <p:cNvGrpSpPr/>
          <p:nvPr/>
        </p:nvGrpSpPr>
        <p:grpSpPr>
          <a:xfrm>
            <a:off x="734259" y="3136443"/>
            <a:ext cx="7778466" cy="4402737"/>
            <a:chOff x="0" y="0"/>
            <a:chExt cx="2048649" cy="1159569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2048649" cy="1159569"/>
            </a:xfrm>
            <a:custGeom>
              <a:avLst/>
              <a:gdLst/>
              <a:ahLst/>
              <a:cxnLst/>
              <a:rect l="l" t="t" r="r" b="b"/>
              <a:pathLst>
                <a:path w="2048649" h="1159569">
                  <a:moveTo>
                    <a:pt x="0" y="0"/>
                  </a:moveTo>
                  <a:lnTo>
                    <a:pt x="2048649" y="0"/>
                  </a:lnTo>
                  <a:lnTo>
                    <a:pt x="2048649" y="1159569"/>
                  </a:lnTo>
                  <a:lnTo>
                    <a:pt x="0" y="115956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47625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2048649" cy="11976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6809775" y="4113798"/>
            <a:ext cx="3952885" cy="2554552"/>
          </a:xfrm>
          <a:custGeom>
            <a:avLst/>
            <a:gdLst/>
            <a:ahLst/>
            <a:cxnLst/>
            <a:rect l="l" t="t" r="r" b="b"/>
            <a:pathLst>
              <a:path w="3952885" h="2554552">
                <a:moveTo>
                  <a:pt x="0" y="0"/>
                </a:moveTo>
                <a:lnTo>
                  <a:pt x="3952885" y="0"/>
                </a:lnTo>
                <a:lnTo>
                  <a:pt x="3952885" y="2554552"/>
                </a:lnTo>
                <a:lnTo>
                  <a:pt x="0" y="255455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2828995" y="995045"/>
            <a:ext cx="2507341" cy="3843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64"/>
              </a:lnSpc>
              <a:spcBef>
                <a:spcPct val="0"/>
              </a:spcBef>
            </a:pPr>
            <a:r>
              <a:rPr lang="en-US" sz="2117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M&amp;S Food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621254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Home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1870091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About Us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3467042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Project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4882037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Contact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6040979" y="9057541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Next Slide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319156" y="9114258"/>
            <a:ext cx="3932150" cy="2403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84"/>
              </a:lnSpc>
              <a:spcBef>
                <a:spcPct val="0"/>
              </a:spcBef>
            </a:pPr>
            <a:r>
              <a:rPr lang="en-US" sz="1417" b="1" dirty="0">
                <a:solidFill>
                  <a:srgbClr val="141223"/>
                </a:solidFill>
                <a:latin typeface="Canva Sans" panose="020B0604020202020204" charset="0"/>
                <a:ea typeface="Telegraf Medium"/>
                <a:cs typeface="Telegraf Medium"/>
                <a:sym typeface="Telegraf Medium"/>
              </a:rPr>
              <a:t>(CHAFFEY &amp; ELLIS-CHADWICK, 2019</a:t>
            </a:r>
            <a:r>
              <a:rPr lang="en-US" sz="1417" b="1" dirty="0">
                <a:solidFill>
                  <a:srgbClr val="141223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)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34853" y="3499744"/>
            <a:ext cx="5532694" cy="39059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7477"/>
              </a:lnSpc>
            </a:pPr>
            <a:r>
              <a:rPr lang="en-US" sz="7630" dirty="0">
                <a:solidFill>
                  <a:srgbClr val="FFFFFF"/>
                </a:solidFill>
                <a:latin typeface="Telegraf Extra-Light"/>
                <a:ea typeface="Telegraf Extra-Light"/>
                <a:cs typeface="Telegraf Extra-Light"/>
                <a:sym typeface="Telegraf Extra-Light"/>
              </a:rPr>
              <a:t>WHY DIGITAL SUPPORTS </a:t>
            </a:r>
            <a:r>
              <a:rPr lang="en-US" sz="7630" b="1" dirty="0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CRM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11191285" y="3353577"/>
            <a:ext cx="760220" cy="760220"/>
            <a:chOff x="0" y="0"/>
            <a:chExt cx="812800" cy="81280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100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2379882" y="3497556"/>
            <a:ext cx="5440508" cy="1184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12"/>
              </a:lnSpc>
            </a:pPr>
            <a:r>
              <a:rPr lang="en-US" sz="2359" b="1" dirty="0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“Digital tools help </a:t>
            </a:r>
            <a:r>
              <a:rPr lang="en-US" sz="2359" b="1" dirty="0" err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organisations</a:t>
            </a:r>
            <a:r>
              <a:rPr lang="en-US" sz="2359" b="1" dirty="0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understand customer needs and </a:t>
            </a:r>
            <a:r>
              <a:rPr lang="en-US" sz="2359" b="1" dirty="0" err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personalise</a:t>
            </a:r>
            <a:r>
              <a:rPr lang="en-US" sz="2359" b="1" dirty="0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communication.”</a:t>
            </a:r>
          </a:p>
          <a:p>
            <a:pPr algn="l">
              <a:lnSpc>
                <a:spcPts val="2312"/>
              </a:lnSpc>
            </a:pPr>
            <a:endParaRPr lang="en-US" sz="2359" b="1" dirty="0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grpSp>
        <p:nvGrpSpPr>
          <p:cNvPr id="28" name="Group 28"/>
          <p:cNvGrpSpPr/>
          <p:nvPr/>
        </p:nvGrpSpPr>
        <p:grpSpPr>
          <a:xfrm>
            <a:off x="11286379" y="6346994"/>
            <a:ext cx="760220" cy="760220"/>
            <a:chOff x="0" y="0"/>
            <a:chExt cx="812800" cy="812800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100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12182850" y="6394619"/>
            <a:ext cx="5834571" cy="8755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12"/>
              </a:lnSpc>
            </a:pPr>
            <a:r>
              <a:rPr lang="en-US" sz="2359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the Sparks App collects shopping behaviour and sends personalised vouchers .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71623" y="4481909"/>
            <a:ext cx="1452782" cy="6615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484"/>
              </a:lnSpc>
              <a:spcBef>
                <a:spcPct val="0"/>
              </a:spcBef>
            </a:pPr>
            <a:r>
              <a:rPr lang="en-US" sz="3917" b="1" dirty="0">
                <a:solidFill>
                  <a:srgbClr val="3853A1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CRM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0345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24297" y="766151"/>
            <a:ext cx="15462115" cy="870746"/>
            <a:chOff x="0" y="0"/>
            <a:chExt cx="7216575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216575" cy="406400"/>
            </a:xfrm>
            <a:custGeom>
              <a:avLst/>
              <a:gdLst/>
              <a:ahLst/>
              <a:cxnLst/>
              <a:rect l="l" t="t" r="r" b="b"/>
              <a:pathLst>
                <a:path w="7216575" h="406400">
                  <a:moveTo>
                    <a:pt x="7013375" y="0"/>
                  </a:moveTo>
                  <a:cubicBezTo>
                    <a:pt x="7125600" y="0"/>
                    <a:pt x="7216575" y="90976"/>
                    <a:pt x="7216575" y="203200"/>
                  </a:cubicBezTo>
                  <a:cubicBezTo>
                    <a:pt x="7216575" y="315424"/>
                    <a:pt x="7125600" y="406400"/>
                    <a:pt x="7013375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39000"/>
                  </a:srgbClr>
                </a:gs>
                <a:gs pos="100000">
                  <a:srgbClr val="9B9B9B">
                    <a:alpha val="10335"/>
                  </a:srgbClr>
                </a:gs>
              </a:gsLst>
              <a:lin ang="0"/>
            </a:gradFill>
            <a:ln w="38100" cap="sq">
              <a:solidFill>
                <a:srgbClr val="5CE1E6">
                  <a:alpha val="38824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66675"/>
              <a:ext cx="7216575" cy="473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283257" y="990458"/>
            <a:ext cx="416341" cy="422132"/>
            <a:chOff x="0" y="0"/>
            <a:chExt cx="109654" cy="11117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9654" cy="111179"/>
            </a:xfrm>
            <a:custGeom>
              <a:avLst/>
              <a:gdLst/>
              <a:ahLst/>
              <a:cxnLst/>
              <a:rect l="l" t="t" r="r" b="b"/>
              <a:pathLst>
                <a:path w="109654" h="111179">
                  <a:moveTo>
                    <a:pt x="0" y="0"/>
                  </a:moveTo>
                  <a:lnTo>
                    <a:pt x="109654" y="0"/>
                  </a:lnTo>
                  <a:lnTo>
                    <a:pt x="109654" y="111179"/>
                  </a:lnTo>
                  <a:lnTo>
                    <a:pt x="0" y="11117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09654" cy="1492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547162" y="8907433"/>
            <a:ext cx="2013598" cy="701734"/>
            <a:chOff x="0" y="0"/>
            <a:chExt cx="530330" cy="18481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30330" cy="184819"/>
            </a:xfrm>
            <a:custGeom>
              <a:avLst/>
              <a:gdLst/>
              <a:ahLst/>
              <a:cxnLst/>
              <a:rect l="l" t="t" r="r" b="b"/>
              <a:pathLst>
                <a:path w="530330" h="184819">
                  <a:moveTo>
                    <a:pt x="0" y="0"/>
                  </a:moveTo>
                  <a:lnTo>
                    <a:pt x="530330" y="0"/>
                  </a:lnTo>
                  <a:lnTo>
                    <a:pt x="530330" y="184819"/>
                  </a:lnTo>
                  <a:lnTo>
                    <a:pt x="0" y="18481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66675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530330" cy="2229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2461930" y="9081701"/>
            <a:ext cx="4313060" cy="439148"/>
          </a:xfrm>
          <a:custGeom>
            <a:avLst/>
            <a:gdLst/>
            <a:ahLst/>
            <a:cxnLst/>
            <a:rect l="l" t="t" r="r" b="b"/>
            <a:pathLst>
              <a:path w="4313060" h="439148">
                <a:moveTo>
                  <a:pt x="0" y="0"/>
                </a:moveTo>
                <a:lnTo>
                  <a:pt x="4313060" y="0"/>
                </a:lnTo>
                <a:lnTo>
                  <a:pt x="4313060" y="439148"/>
                </a:lnTo>
                <a:lnTo>
                  <a:pt x="0" y="43914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2" name="Group 12"/>
          <p:cNvGrpSpPr/>
          <p:nvPr/>
        </p:nvGrpSpPr>
        <p:grpSpPr>
          <a:xfrm>
            <a:off x="568514" y="2175841"/>
            <a:ext cx="1055783" cy="991441"/>
            <a:chOff x="0" y="0"/>
            <a:chExt cx="278066" cy="26112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278066" cy="261120"/>
            </a:xfrm>
            <a:custGeom>
              <a:avLst/>
              <a:gdLst/>
              <a:ahLst/>
              <a:cxnLst/>
              <a:rect l="l" t="t" r="r" b="b"/>
              <a:pathLst>
                <a:path w="278066" h="261120">
                  <a:moveTo>
                    <a:pt x="0" y="0"/>
                  </a:moveTo>
                  <a:lnTo>
                    <a:pt x="278066" y="0"/>
                  </a:lnTo>
                  <a:lnTo>
                    <a:pt x="278066" y="261120"/>
                  </a:lnTo>
                  <a:lnTo>
                    <a:pt x="0" y="26112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33350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278066" cy="29922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9663389" y="1636897"/>
            <a:ext cx="5743654" cy="5743654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100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8" name="Freeform 18"/>
          <p:cNvSpPr/>
          <p:nvPr/>
        </p:nvSpPr>
        <p:spPr>
          <a:xfrm>
            <a:off x="11001561" y="2411472"/>
            <a:ext cx="6084851" cy="5941027"/>
          </a:xfrm>
          <a:custGeom>
            <a:avLst/>
            <a:gdLst/>
            <a:ahLst/>
            <a:cxnLst/>
            <a:rect l="l" t="t" r="r" b="b"/>
            <a:pathLst>
              <a:path w="6084851" h="5941027">
                <a:moveTo>
                  <a:pt x="0" y="0"/>
                </a:moveTo>
                <a:lnTo>
                  <a:pt x="6084851" y="0"/>
                </a:lnTo>
                <a:lnTo>
                  <a:pt x="6084851" y="5941027"/>
                </a:lnTo>
                <a:lnTo>
                  <a:pt x="0" y="594102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TextBox 19"/>
          <p:cNvSpPr txBox="1"/>
          <p:nvPr/>
        </p:nvSpPr>
        <p:spPr>
          <a:xfrm>
            <a:off x="2828995" y="995045"/>
            <a:ext cx="2507341" cy="3843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64"/>
              </a:lnSpc>
              <a:spcBef>
                <a:spcPct val="0"/>
              </a:spcBef>
            </a:pPr>
            <a:r>
              <a:rPr lang="en-US" sz="2117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M&amp;S Food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621254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Home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1870091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About Us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3467042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Project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4882037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Contact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6040979" y="9057541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Next Slide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232471" y="9188903"/>
            <a:ext cx="3583650" cy="2453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84"/>
              </a:lnSpc>
              <a:spcBef>
                <a:spcPct val="0"/>
              </a:spcBef>
            </a:pPr>
            <a:r>
              <a:rPr lang="en-US" sz="1600" b="1" dirty="0">
                <a:solidFill>
                  <a:srgbClr val="141223"/>
                </a:solidFill>
                <a:latin typeface="Canva Sans" panose="020B0604020202020204" charset="0"/>
                <a:ea typeface="Telegraf Medium"/>
                <a:cs typeface="Telegraf Medium"/>
                <a:sym typeface="Telegraf Medium"/>
              </a:rPr>
              <a:t>(SMART INSIGHTS, 2024)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926136" y="2033447"/>
            <a:ext cx="6573986" cy="31100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56"/>
              </a:lnSpc>
            </a:pPr>
            <a:r>
              <a:rPr lang="en-US" sz="8016" b="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BENEFITS</a:t>
            </a:r>
            <a:r>
              <a:rPr lang="en-US" sz="8016">
                <a:solidFill>
                  <a:srgbClr val="FFFFFF"/>
                </a:solidFill>
                <a:latin typeface="Telegraf Extra-Light"/>
                <a:ea typeface="Telegraf Extra-Light"/>
                <a:cs typeface="Telegraf Extra-Light"/>
                <a:sym typeface="Telegraf Extra-Light"/>
              </a:rPr>
              <a:t> OF DIGITAL MARKETING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926136" y="5925718"/>
            <a:ext cx="6199900" cy="12174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244"/>
              </a:lnSpc>
            </a:pPr>
            <a:r>
              <a:rPr lang="en-US" sz="2317" b="1" dirty="0">
                <a:solidFill>
                  <a:srgbClr val="FFFFFF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“Digital marketing reaches wide audiences and supports instant communication.”</a:t>
            </a:r>
          </a:p>
          <a:p>
            <a:pPr algn="just">
              <a:lnSpc>
                <a:spcPts val="3244"/>
              </a:lnSpc>
              <a:spcBef>
                <a:spcPct val="0"/>
              </a:spcBef>
            </a:pPr>
            <a:endParaRPr lang="en-US" sz="2317" b="1" dirty="0">
              <a:solidFill>
                <a:srgbClr val="FFFFFF"/>
              </a:solidFill>
              <a:latin typeface="Canva Sans Medium"/>
              <a:ea typeface="Canva Sans Medium"/>
              <a:cs typeface="Canva Sans Medium"/>
              <a:sym typeface="Canva Sans Medium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1926136" y="7367518"/>
            <a:ext cx="6947103" cy="8079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4"/>
              </a:lnSpc>
            </a:pPr>
            <a:r>
              <a:rPr lang="en-US" sz="2317" b="1">
                <a:solidFill>
                  <a:srgbClr val="FFFFFF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“Digital analytics also help M&amp;S understand</a:t>
            </a:r>
          </a:p>
          <a:p>
            <a:pPr algn="l">
              <a:lnSpc>
                <a:spcPts val="3244"/>
              </a:lnSpc>
              <a:spcBef>
                <a:spcPct val="0"/>
              </a:spcBef>
            </a:pPr>
            <a:r>
              <a:rPr lang="en-US" sz="23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 which products customers prefer.”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0345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24297" y="766151"/>
            <a:ext cx="15462115" cy="870746"/>
            <a:chOff x="0" y="0"/>
            <a:chExt cx="7216575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216575" cy="406400"/>
            </a:xfrm>
            <a:custGeom>
              <a:avLst/>
              <a:gdLst/>
              <a:ahLst/>
              <a:cxnLst/>
              <a:rect l="l" t="t" r="r" b="b"/>
              <a:pathLst>
                <a:path w="7216575" h="406400">
                  <a:moveTo>
                    <a:pt x="7013375" y="0"/>
                  </a:moveTo>
                  <a:cubicBezTo>
                    <a:pt x="7125600" y="0"/>
                    <a:pt x="7216575" y="90976"/>
                    <a:pt x="7216575" y="203200"/>
                  </a:cubicBezTo>
                  <a:cubicBezTo>
                    <a:pt x="7216575" y="315424"/>
                    <a:pt x="7125600" y="406400"/>
                    <a:pt x="7013375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39000"/>
                  </a:srgbClr>
                </a:gs>
                <a:gs pos="100000">
                  <a:srgbClr val="9B9B9B">
                    <a:alpha val="10335"/>
                  </a:srgbClr>
                </a:gs>
              </a:gsLst>
              <a:lin ang="0"/>
            </a:gradFill>
            <a:ln w="38100" cap="sq">
              <a:solidFill>
                <a:srgbClr val="5CE1E6">
                  <a:alpha val="38824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66675"/>
              <a:ext cx="7216575" cy="473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283257" y="990458"/>
            <a:ext cx="416341" cy="422132"/>
            <a:chOff x="0" y="0"/>
            <a:chExt cx="109654" cy="11117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9654" cy="111179"/>
            </a:xfrm>
            <a:custGeom>
              <a:avLst/>
              <a:gdLst/>
              <a:ahLst/>
              <a:cxnLst/>
              <a:rect l="l" t="t" r="r" b="b"/>
              <a:pathLst>
                <a:path w="109654" h="111179">
                  <a:moveTo>
                    <a:pt x="0" y="0"/>
                  </a:moveTo>
                  <a:lnTo>
                    <a:pt x="109654" y="0"/>
                  </a:lnTo>
                  <a:lnTo>
                    <a:pt x="109654" y="111179"/>
                  </a:lnTo>
                  <a:lnTo>
                    <a:pt x="0" y="11117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09654" cy="1492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547162" y="8907433"/>
            <a:ext cx="2013598" cy="701734"/>
            <a:chOff x="0" y="0"/>
            <a:chExt cx="530330" cy="18481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30330" cy="184819"/>
            </a:xfrm>
            <a:custGeom>
              <a:avLst/>
              <a:gdLst/>
              <a:ahLst/>
              <a:cxnLst/>
              <a:rect l="l" t="t" r="r" b="b"/>
              <a:pathLst>
                <a:path w="530330" h="184819">
                  <a:moveTo>
                    <a:pt x="0" y="0"/>
                  </a:moveTo>
                  <a:lnTo>
                    <a:pt x="530330" y="0"/>
                  </a:lnTo>
                  <a:lnTo>
                    <a:pt x="530330" y="184819"/>
                  </a:lnTo>
                  <a:lnTo>
                    <a:pt x="0" y="18481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66675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530330" cy="2229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2061567" y="9116072"/>
            <a:ext cx="4313060" cy="439148"/>
          </a:xfrm>
          <a:custGeom>
            <a:avLst/>
            <a:gdLst/>
            <a:ahLst/>
            <a:cxnLst/>
            <a:rect l="l" t="t" r="r" b="b"/>
            <a:pathLst>
              <a:path w="4313060" h="439148">
                <a:moveTo>
                  <a:pt x="0" y="0"/>
                </a:moveTo>
                <a:lnTo>
                  <a:pt x="4313060" y="0"/>
                </a:lnTo>
                <a:lnTo>
                  <a:pt x="4313060" y="439148"/>
                </a:lnTo>
                <a:lnTo>
                  <a:pt x="0" y="43914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2" name="Group 12"/>
          <p:cNvGrpSpPr/>
          <p:nvPr/>
        </p:nvGrpSpPr>
        <p:grpSpPr>
          <a:xfrm>
            <a:off x="203912" y="4687547"/>
            <a:ext cx="760220" cy="760220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100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238026" y="6595692"/>
            <a:ext cx="760220" cy="760220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100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2878875" y="4685604"/>
            <a:ext cx="760220" cy="760220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100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6718090" y="4520263"/>
            <a:ext cx="5655511" cy="3538818"/>
          </a:xfrm>
          <a:custGeom>
            <a:avLst/>
            <a:gdLst/>
            <a:ahLst/>
            <a:cxnLst/>
            <a:rect l="l" t="t" r="r" b="b"/>
            <a:pathLst>
              <a:path w="5655511" h="3538818">
                <a:moveTo>
                  <a:pt x="0" y="0"/>
                </a:moveTo>
                <a:lnTo>
                  <a:pt x="5655511" y="0"/>
                </a:lnTo>
                <a:lnTo>
                  <a:pt x="5655511" y="3538817"/>
                </a:lnTo>
                <a:lnTo>
                  <a:pt x="0" y="353881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5116" r="-1357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TextBox 22"/>
          <p:cNvSpPr txBox="1"/>
          <p:nvPr/>
        </p:nvSpPr>
        <p:spPr>
          <a:xfrm>
            <a:off x="2828995" y="995045"/>
            <a:ext cx="2507341" cy="3843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64"/>
              </a:lnSpc>
              <a:spcBef>
                <a:spcPct val="0"/>
              </a:spcBef>
            </a:pPr>
            <a:r>
              <a:rPr lang="en-US" sz="2117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M&amp;S Food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621254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Home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870091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About Us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467042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Project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4882037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Contact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6040979" y="9057541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Next Slide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885742" y="9224962"/>
            <a:ext cx="3583650" cy="5096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984"/>
              </a:lnSpc>
              <a:spcBef>
                <a:spcPct val="0"/>
              </a:spcBef>
            </a:pPr>
            <a:r>
              <a:rPr lang="en-GB" b="1" dirty="0">
                <a:latin typeface="Canva Sans" panose="020B0604020202020204" charset="0"/>
              </a:rPr>
              <a:t>(Buttle and </a:t>
            </a:r>
            <a:r>
              <a:rPr lang="en-GB" b="1" dirty="0" err="1">
                <a:latin typeface="Canva Sans" panose="020B0604020202020204" charset="0"/>
              </a:rPr>
              <a:t>Maklan</a:t>
            </a:r>
            <a:r>
              <a:rPr lang="en-GB" b="1" dirty="0">
                <a:latin typeface="Canva Sans" panose="020B0604020202020204" charset="0"/>
              </a:rPr>
              <a:t>, 2015)</a:t>
            </a:r>
            <a:endParaRPr lang="en-US" b="1" dirty="0">
              <a:solidFill>
                <a:srgbClr val="141223"/>
              </a:solidFill>
              <a:latin typeface="Canva Sans" panose="020B0604020202020204" charset="0"/>
              <a:ea typeface="Telegraf Medium"/>
              <a:cs typeface="Telegraf Medium"/>
              <a:sym typeface="Telegraf Medium"/>
            </a:endParaRPr>
          </a:p>
          <a:p>
            <a:pPr algn="l">
              <a:lnSpc>
                <a:spcPts val="1984"/>
              </a:lnSpc>
              <a:spcBef>
                <a:spcPct val="0"/>
              </a:spcBef>
            </a:pPr>
            <a:endParaRPr lang="en-US" sz="1417" b="1" dirty="0">
              <a:solidFill>
                <a:srgbClr val="141223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573018" y="1994658"/>
            <a:ext cx="11378487" cy="18376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7072"/>
              </a:lnSpc>
            </a:pPr>
            <a:r>
              <a:rPr lang="en-US" sz="7216" dirty="0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LIMITATIONS OF</a:t>
            </a:r>
            <a:r>
              <a:rPr lang="en-US" sz="7216" b="1" dirty="0">
                <a:solidFill>
                  <a:srgbClr val="FFFFFF"/>
                </a:solidFill>
                <a:latin typeface="Telegraf Heavy"/>
                <a:ea typeface="Telegraf Heavy"/>
                <a:cs typeface="Telegraf Heavy"/>
                <a:sym typeface="Telegraf Heavy"/>
              </a:rPr>
              <a:t> DIGITAL MARKETING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123060" y="4779481"/>
            <a:ext cx="5251567" cy="11628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104"/>
              </a:lnSpc>
            </a:pPr>
            <a:r>
              <a:rPr lang="en-US" sz="2217" b="1" dirty="0">
                <a:solidFill>
                  <a:srgbClr val="FFFFFF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“Digital channels require investment, skills, and constant updates.”</a:t>
            </a:r>
          </a:p>
          <a:p>
            <a:pPr algn="just">
              <a:lnSpc>
                <a:spcPts val="3104"/>
              </a:lnSpc>
              <a:spcBef>
                <a:spcPct val="0"/>
              </a:spcBef>
            </a:pPr>
            <a:endParaRPr lang="en-US" sz="2217" b="1" dirty="0">
              <a:solidFill>
                <a:srgbClr val="FFFFFF"/>
              </a:solidFill>
              <a:latin typeface="Canva Sans Medium"/>
              <a:ea typeface="Canva Sans Medium"/>
              <a:cs typeface="Canva Sans Medium"/>
              <a:sym typeface="Canva Sans Medium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114532" y="6617585"/>
            <a:ext cx="5116136" cy="14429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244"/>
              </a:lnSpc>
            </a:pPr>
            <a:r>
              <a:rPr lang="en-US" sz="2317" b="1" dirty="0">
                <a:solidFill>
                  <a:srgbClr val="FFFFFF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Misuse Data accuracy  : irrelevant offers, which reduces trust.</a:t>
            </a:r>
          </a:p>
          <a:p>
            <a:pPr algn="just">
              <a:lnSpc>
                <a:spcPts val="2544"/>
              </a:lnSpc>
            </a:pPr>
            <a:endParaRPr lang="en-US" sz="2317" b="1" dirty="0">
              <a:solidFill>
                <a:srgbClr val="FFFFFF"/>
              </a:solidFill>
              <a:latin typeface="Canva Sans Medium"/>
              <a:ea typeface="Canva Sans Medium"/>
              <a:cs typeface="Canva Sans Medium"/>
              <a:sym typeface="Canva Sans Medium"/>
            </a:endParaRPr>
          </a:p>
          <a:p>
            <a:pPr algn="just">
              <a:lnSpc>
                <a:spcPts val="2544"/>
              </a:lnSpc>
              <a:spcBef>
                <a:spcPct val="0"/>
              </a:spcBef>
            </a:pPr>
            <a:endParaRPr lang="en-US" sz="2317" b="1" dirty="0">
              <a:solidFill>
                <a:srgbClr val="FFFFFF"/>
              </a:solidFill>
              <a:latin typeface="Canva Sans Medium"/>
              <a:ea typeface="Canva Sans Medium"/>
              <a:cs typeface="Canva Sans Medium"/>
              <a:sym typeface="Canva Sans Medium"/>
            </a:endParaRPr>
          </a:p>
        </p:txBody>
      </p:sp>
      <p:grpSp>
        <p:nvGrpSpPr>
          <p:cNvPr id="32" name="Group 32"/>
          <p:cNvGrpSpPr/>
          <p:nvPr/>
        </p:nvGrpSpPr>
        <p:grpSpPr>
          <a:xfrm>
            <a:off x="12896728" y="6555472"/>
            <a:ext cx="760220" cy="760220"/>
            <a:chOff x="0" y="0"/>
            <a:chExt cx="812800" cy="812800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100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13830080" y="4721239"/>
            <a:ext cx="4421798" cy="14338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79"/>
              </a:lnSpc>
            </a:pPr>
            <a:r>
              <a:rPr lang="en-US" sz="2199" b="1" dirty="0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Data privacy :GDPR to protect customer information.</a:t>
            </a:r>
          </a:p>
          <a:p>
            <a:pPr algn="ctr">
              <a:lnSpc>
                <a:spcPts val="2659"/>
              </a:lnSpc>
            </a:pPr>
            <a:endParaRPr lang="en-US" sz="2199" b="1" dirty="0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2659"/>
              </a:lnSpc>
              <a:spcBef>
                <a:spcPct val="0"/>
              </a:spcBef>
            </a:pPr>
            <a:endParaRPr lang="en-US" sz="2199" b="1" dirty="0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36" name="TextBox 36"/>
          <p:cNvSpPr txBox="1"/>
          <p:nvPr/>
        </p:nvSpPr>
        <p:spPr>
          <a:xfrm>
            <a:off x="13798125" y="6526921"/>
            <a:ext cx="4421798" cy="763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79"/>
              </a:lnSpc>
              <a:spcBef>
                <a:spcPct val="0"/>
              </a:spcBef>
            </a:pPr>
            <a:r>
              <a:rPr lang="en-US" sz="2199" b="1" dirty="0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Over-tracking can make customers uncomfortable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697204" y="8372529"/>
            <a:ext cx="2504196" cy="3225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(Caulfield, 2020)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0345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24297" y="766151"/>
            <a:ext cx="15462115" cy="870746"/>
            <a:chOff x="0" y="0"/>
            <a:chExt cx="7216575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216575" cy="406400"/>
            </a:xfrm>
            <a:custGeom>
              <a:avLst/>
              <a:gdLst/>
              <a:ahLst/>
              <a:cxnLst/>
              <a:rect l="l" t="t" r="r" b="b"/>
              <a:pathLst>
                <a:path w="7216575" h="406400">
                  <a:moveTo>
                    <a:pt x="7013375" y="0"/>
                  </a:moveTo>
                  <a:cubicBezTo>
                    <a:pt x="7125600" y="0"/>
                    <a:pt x="7216575" y="90976"/>
                    <a:pt x="7216575" y="203200"/>
                  </a:cubicBezTo>
                  <a:cubicBezTo>
                    <a:pt x="7216575" y="315424"/>
                    <a:pt x="7125600" y="406400"/>
                    <a:pt x="7013375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39000"/>
                  </a:srgbClr>
                </a:gs>
                <a:gs pos="100000">
                  <a:srgbClr val="9B9B9B">
                    <a:alpha val="10335"/>
                  </a:srgbClr>
                </a:gs>
              </a:gsLst>
              <a:lin ang="0"/>
            </a:gradFill>
            <a:ln w="38100" cap="sq">
              <a:solidFill>
                <a:srgbClr val="5CE1E6">
                  <a:alpha val="38824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66675"/>
              <a:ext cx="7216575" cy="473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283257" y="990458"/>
            <a:ext cx="416341" cy="422132"/>
            <a:chOff x="0" y="0"/>
            <a:chExt cx="109654" cy="11117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9654" cy="111179"/>
            </a:xfrm>
            <a:custGeom>
              <a:avLst/>
              <a:gdLst/>
              <a:ahLst/>
              <a:cxnLst/>
              <a:rect l="l" t="t" r="r" b="b"/>
              <a:pathLst>
                <a:path w="109654" h="111179">
                  <a:moveTo>
                    <a:pt x="0" y="0"/>
                  </a:moveTo>
                  <a:lnTo>
                    <a:pt x="109654" y="0"/>
                  </a:lnTo>
                  <a:lnTo>
                    <a:pt x="109654" y="111179"/>
                  </a:lnTo>
                  <a:lnTo>
                    <a:pt x="0" y="11117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09654" cy="1492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547162" y="8907433"/>
            <a:ext cx="2013598" cy="701734"/>
            <a:chOff x="0" y="0"/>
            <a:chExt cx="530330" cy="18481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30330" cy="184819"/>
            </a:xfrm>
            <a:custGeom>
              <a:avLst/>
              <a:gdLst/>
              <a:ahLst/>
              <a:cxnLst/>
              <a:rect l="l" t="t" r="r" b="b"/>
              <a:pathLst>
                <a:path w="530330" h="184819">
                  <a:moveTo>
                    <a:pt x="0" y="0"/>
                  </a:moveTo>
                  <a:lnTo>
                    <a:pt x="530330" y="0"/>
                  </a:lnTo>
                  <a:lnTo>
                    <a:pt x="530330" y="184819"/>
                  </a:lnTo>
                  <a:lnTo>
                    <a:pt x="0" y="18481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66675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530330" cy="2229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2033563" y="9084799"/>
            <a:ext cx="4313060" cy="482997"/>
          </a:xfrm>
          <a:custGeom>
            <a:avLst/>
            <a:gdLst/>
            <a:ahLst/>
            <a:cxnLst/>
            <a:rect l="l" t="t" r="r" b="b"/>
            <a:pathLst>
              <a:path w="4313060" h="439148">
                <a:moveTo>
                  <a:pt x="0" y="0"/>
                </a:moveTo>
                <a:lnTo>
                  <a:pt x="4313060" y="0"/>
                </a:lnTo>
                <a:lnTo>
                  <a:pt x="4313060" y="439148"/>
                </a:lnTo>
                <a:lnTo>
                  <a:pt x="0" y="43914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12" name="Group 12"/>
          <p:cNvGrpSpPr/>
          <p:nvPr/>
        </p:nvGrpSpPr>
        <p:grpSpPr>
          <a:xfrm>
            <a:off x="2130845" y="4825071"/>
            <a:ext cx="1946939" cy="1946939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100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8679378" y="2863187"/>
            <a:ext cx="760220" cy="760220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100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8679378" y="5597673"/>
            <a:ext cx="760220" cy="760220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100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8679378" y="6854843"/>
            <a:ext cx="760220" cy="760220"/>
            <a:chOff x="0" y="0"/>
            <a:chExt cx="812800" cy="8128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100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4" name="Freeform 24"/>
          <p:cNvSpPr/>
          <p:nvPr/>
        </p:nvSpPr>
        <p:spPr>
          <a:xfrm>
            <a:off x="1979387" y="3965392"/>
            <a:ext cx="4421413" cy="4785002"/>
          </a:xfrm>
          <a:custGeom>
            <a:avLst/>
            <a:gdLst/>
            <a:ahLst/>
            <a:cxnLst/>
            <a:rect l="l" t="t" r="r" b="b"/>
            <a:pathLst>
              <a:path w="4395977" h="4785002">
                <a:moveTo>
                  <a:pt x="0" y="0"/>
                </a:moveTo>
                <a:lnTo>
                  <a:pt x="4395978" y="0"/>
                </a:lnTo>
                <a:lnTo>
                  <a:pt x="4395978" y="4785002"/>
                </a:lnTo>
                <a:lnTo>
                  <a:pt x="0" y="478500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5" name="Group 25"/>
          <p:cNvGrpSpPr/>
          <p:nvPr/>
        </p:nvGrpSpPr>
        <p:grpSpPr>
          <a:xfrm>
            <a:off x="8679378" y="8194925"/>
            <a:ext cx="760220" cy="760220"/>
            <a:chOff x="0" y="0"/>
            <a:chExt cx="812800" cy="812800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100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8679378" y="4204433"/>
            <a:ext cx="760220" cy="760220"/>
            <a:chOff x="0" y="0"/>
            <a:chExt cx="812800" cy="812800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100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2828995" y="995045"/>
            <a:ext cx="2507341" cy="3843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64"/>
              </a:lnSpc>
              <a:spcBef>
                <a:spcPct val="0"/>
              </a:spcBef>
            </a:pPr>
            <a:r>
              <a:rPr lang="en-US" sz="2117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M&amp;S Food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621254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Home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1870091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About Us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3467042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Project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4882037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Contact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6040979" y="9057541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Next Slide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491427" y="9143982"/>
            <a:ext cx="4568390" cy="49680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984"/>
              </a:lnSpc>
              <a:spcBef>
                <a:spcPct val="0"/>
              </a:spcBef>
            </a:pPr>
            <a:r>
              <a:rPr lang="en-US" sz="1600" b="1" dirty="0">
                <a:solidFill>
                  <a:srgbClr val="141223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(KAPLAN AND HAENLEIN, 2019)</a:t>
            </a:r>
          </a:p>
          <a:p>
            <a:pPr algn="l">
              <a:lnSpc>
                <a:spcPts val="1984"/>
              </a:lnSpc>
              <a:spcBef>
                <a:spcPct val="0"/>
              </a:spcBef>
            </a:pPr>
            <a:r>
              <a:rPr lang="en-US" sz="1417" b="1" dirty="0">
                <a:solidFill>
                  <a:srgbClr val="141223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.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35223" y="1880102"/>
            <a:ext cx="7786348" cy="19379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170"/>
              </a:lnSpc>
            </a:pPr>
            <a:r>
              <a:rPr lang="en-US" sz="7316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BENEFITS OF </a:t>
            </a:r>
            <a:r>
              <a:rPr lang="en-US" sz="7316" b="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SOCIAL MEDIA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889227" y="3028569"/>
            <a:ext cx="7167831" cy="3818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104"/>
              </a:lnSpc>
              <a:spcBef>
                <a:spcPct val="0"/>
              </a:spcBef>
            </a:pPr>
            <a:r>
              <a:rPr lang="en-US" sz="2217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Social media builds communities 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963483" y="5689527"/>
            <a:ext cx="7003963" cy="8755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12"/>
              </a:lnSpc>
            </a:pPr>
            <a:r>
              <a:rPr lang="en-US" sz="2359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Customers  sharing their own versions</a:t>
            </a:r>
          </a:p>
          <a:p>
            <a:pPr algn="l">
              <a:lnSpc>
                <a:spcPts val="2312"/>
              </a:lnSpc>
            </a:pPr>
            <a:endParaRPr lang="en-US" sz="2359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l">
              <a:lnSpc>
                <a:spcPts val="2312"/>
              </a:lnSpc>
            </a:pPr>
            <a:r>
              <a:rPr lang="en-US" sz="235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889227" y="8352051"/>
            <a:ext cx="7167831" cy="3983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244"/>
              </a:lnSpc>
              <a:spcBef>
                <a:spcPct val="0"/>
              </a:spcBef>
            </a:pPr>
            <a:r>
              <a:rPr lang="en-US" sz="2317" b="1">
                <a:solidFill>
                  <a:srgbClr val="FFFFFF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Emotional connection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963483" y="7068634"/>
            <a:ext cx="3577815" cy="3421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12"/>
              </a:lnSpc>
            </a:pPr>
            <a:r>
              <a:rPr lang="en-US" sz="2359" b="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Creates interaction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963483" y="4311423"/>
            <a:ext cx="7167831" cy="3818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104"/>
              </a:lnSpc>
              <a:spcBef>
                <a:spcPct val="0"/>
              </a:spcBef>
            </a:pPr>
            <a:r>
              <a:rPr lang="en-US" sz="2217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Increases engagement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0345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24297" y="766151"/>
            <a:ext cx="15462115" cy="870746"/>
            <a:chOff x="0" y="0"/>
            <a:chExt cx="7216575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216575" cy="406400"/>
            </a:xfrm>
            <a:custGeom>
              <a:avLst/>
              <a:gdLst/>
              <a:ahLst/>
              <a:cxnLst/>
              <a:rect l="l" t="t" r="r" b="b"/>
              <a:pathLst>
                <a:path w="7216575" h="406400">
                  <a:moveTo>
                    <a:pt x="7013375" y="0"/>
                  </a:moveTo>
                  <a:cubicBezTo>
                    <a:pt x="7125600" y="0"/>
                    <a:pt x="7216575" y="90976"/>
                    <a:pt x="7216575" y="203200"/>
                  </a:cubicBezTo>
                  <a:cubicBezTo>
                    <a:pt x="7216575" y="315424"/>
                    <a:pt x="7125600" y="406400"/>
                    <a:pt x="7013375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39000"/>
                  </a:srgbClr>
                </a:gs>
                <a:gs pos="100000">
                  <a:srgbClr val="9B9B9B">
                    <a:alpha val="10335"/>
                  </a:srgbClr>
                </a:gs>
              </a:gsLst>
              <a:lin ang="0"/>
            </a:gradFill>
            <a:ln w="38100" cap="sq">
              <a:solidFill>
                <a:srgbClr val="5CE1E6">
                  <a:alpha val="38824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66675"/>
              <a:ext cx="7216575" cy="473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283257" y="990458"/>
            <a:ext cx="416341" cy="422132"/>
            <a:chOff x="0" y="0"/>
            <a:chExt cx="109654" cy="11117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9654" cy="111179"/>
            </a:xfrm>
            <a:custGeom>
              <a:avLst/>
              <a:gdLst/>
              <a:ahLst/>
              <a:cxnLst/>
              <a:rect l="l" t="t" r="r" b="b"/>
              <a:pathLst>
                <a:path w="109654" h="111179">
                  <a:moveTo>
                    <a:pt x="0" y="0"/>
                  </a:moveTo>
                  <a:lnTo>
                    <a:pt x="109654" y="0"/>
                  </a:lnTo>
                  <a:lnTo>
                    <a:pt x="109654" y="111179"/>
                  </a:lnTo>
                  <a:lnTo>
                    <a:pt x="0" y="11117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09654" cy="1492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547162" y="8907433"/>
            <a:ext cx="2013598" cy="701734"/>
            <a:chOff x="0" y="0"/>
            <a:chExt cx="530330" cy="18481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30330" cy="184819"/>
            </a:xfrm>
            <a:custGeom>
              <a:avLst/>
              <a:gdLst/>
              <a:ahLst/>
              <a:cxnLst/>
              <a:rect l="l" t="t" r="r" b="b"/>
              <a:pathLst>
                <a:path w="530330" h="184819">
                  <a:moveTo>
                    <a:pt x="0" y="0"/>
                  </a:moveTo>
                  <a:lnTo>
                    <a:pt x="530330" y="0"/>
                  </a:lnTo>
                  <a:lnTo>
                    <a:pt x="530330" y="184819"/>
                  </a:lnTo>
                  <a:lnTo>
                    <a:pt x="0" y="18481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66675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530330" cy="2229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2655546" y="9123899"/>
            <a:ext cx="4313060" cy="439148"/>
          </a:xfrm>
          <a:custGeom>
            <a:avLst/>
            <a:gdLst/>
            <a:ahLst/>
            <a:cxnLst/>
            <a:rect l="l" t="t" r="r" b="b"/>
            <a:pathLst>
              <a:path w="4313060" h="439148">
                <a:moveTo>
                  <a:pt x="0" y="0"/>
                </a:moveTo>
                <a:lnTo>
                  <a:pt x="4313060" y="0"/>
                </a:lnTo>
                <a:lnTo>
                  <a:pt x="4313060" y="439148"/>
                </a:lnTo>
                <a:lnTo>
                  <a:pt x="0" y="43914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2" name="Group 12"/>
          <p:cNvGrpSpPr/>
          <p:nvPr/>
        </p:nvGrpSpPr>
        <p:grpSpPr>
          <a:xfrm>
            <a:off x="2130845" y="4825071"/>
            <a:ext cx="1946939" cy="1946939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100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9724929" y="5825034"/>
            <a:ext cx="779886" cy="828455"/>
            <a:chOff x="76200" y="38100"/>
            <a:chExt cx="833826" cy="885754"/>
          </a:xfrm>
        </p:grpSpPr>
        <p:sp>
          <p:nvSpPr>
            <p:cNvPr id="16" name="Freeform 16"/>
            <p:cNvSpPr/>
            <p:nvPr/>
          </p:nvSpPr>
          <p:spPr>
            <a:xfrm>
              <a:off x="97226" y="111054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100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9833535" y="7324647"/>
            <a:ext cx="760220" cy="760220"/>
            <a:chOff x="0" y="0"/>
            <a:chExt cx="812800" cy="8128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100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4" name="Freeform 24"/>
          <p:cNvSpPr/>
          <p:nvPr/>
        </p:nvSpPr>
        <p:spPr>
          <a:xfrm>
            <a:off x="1591324" y="4295498"/>
            <a:ext cx="6863142" cy="4129853"/>
          </a:xfrm>
          <a:custGeom>
            <a:avLst/>
            <a:gdLst/>
            <a:ahLst/>
            <a:cxnLst/>
            <a:rect l="l" t="t" r="r" b="b"/>
            <a:pathLst>
              <a:path w="7308753" h="4129853">
                <a:moveTo>
                  <a:pt x="0" y="0"/>
                </a:moveTo>
                <a:lnTo>
                  <a:pt x="7308753" y="0"/>
                </a:lnTo>
                <a:lnTo>
                  <a:pt x="7308753" y="4129852"/>
                </a:lnTo>
                <a:lnTo>
                  <a:pt x="0" y="412985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TextBox 25"/>
          <p:cNvSpPr txBox="1"/>
          <p:nvPr/>
        </p:nvSpPr>
        <p:spPr>
          <a:xfrm>
            <a:off x="2828995" y="995045"/>
            <a:ext cx="2507341" cy="3843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64"/>
              </a:lnSpc>
              <a:spcBef>
                <a:spcPct val="0"/>
              </a:spcBef>
            </a:pPr>
            <a:r>
              <a:rPr lang="en-US" sz="2117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M&amp;S Food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621254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Home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1870091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About Us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3467042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Project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4882037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Contact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6040979" y="9057541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Next Slide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3119062" y="9220202"/>
            <a:ext cx="3585535" cy="2465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984"/>
              </a:lnSpc>
              <a:spcBef>
                <a:spcPct val="0"/>
              </a:spcBef>
            </a:pPr>
            <a:r>
              <a:rPr lang="en-US" sz="1600" b="1" dirty="0">
                <a:solidFill>
                  <a:srgbClr val="141223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(KAPLAN AND HAENLEIN, 2019)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91132" y="2090875"/>
            <a:ext cx="8490408" cy="2119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55"/>
              </a:lnSpc>
            </a:pPr>
            <a:r>
              <a:rPr lang="en-US" sz="8016" dirty="0">
                <a:solidFill>
                  <a:srgbClr val="FFFFFF"/>
                </a:solidFill>
                <a:latin typeface="Telegraf Extra-Light"/>
                <a:ea typeface="Telegraf Extra-Light"/>
                <a:cs typeface="Telegraf Extra-Light"/>
                <a:sym typeface="Telegraf Extra-Light"/>
              </a:rPr>
              <a:t>LIMITATION OF </a:t>
            </a:r>
            <a:r>
              <a:rPr lang="en-US" sz="8016" b="1" dirty="0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SOCIAL MEDIA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0760984" y="6022625"/>
            <a:ext cx="7167831" cy="3983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244"/>
              </a:lnSpc>
              <a:spcBef>
                <a:spcPct val="0"/>
              </a:spcBef>
            </a:pPr>
            <a:r>
              <a:rPr lang="en-US" sz="2317" b="1" dirty="0">
                <a:solidFill>
                  <a:srgbClr val="FFFFFF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Negative comments or complaints 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0760984" y="7305695"/>
            <a:ext cx="5164438" cy="7948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244"/>
              </a:lnSpc>
              <a:spcBef>
                <a:spcPct val="0"/>
              </a:spcBef>
            </a:pPr>
            <a:r>
              <a:rPr lang="en-US" sz="2317" b="1" dirty="0">
                <a:solidFill>
                  <a:srgbClr val="FFFFFF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Monitor comments and respond professionally 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386645" y="8570744"/>
            <a:ext cx="2852551" cy="3225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  (</a:t>
            </a:r>
            <a:r>
              <a:rPr lang="en-US" sz="1899" dirty="0" err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eComposer</a:t>
            </a:r>
            <a:r>
              <a:rPr lang="en-US" sz="18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, no date)</a:t>
            </a:r>
          </a:p>
        </p:txBody>
      </p:sp>
      <p:grpSp>
        <p:nvGrpSpPr>
          <p:cNvPr id="37" name="Group 15">
            <a:extLst>
              <a:ext uri="{FF2B5EF4-FFF2-40B4-BE49-F238E27FC236}">
                <a16:creationId xmlns:a16="http://schemas.microsoft.com/office/drawing/2014/main" id="{46F8A3C6-BBCD-422D-D641-0BFC7CF353D0}"/>
              </a:ext>
            </a:extLst>
          </p:cNvPr>
          <p:cNvGrpSpPr/>
          <p:nvPr/>
        </p:nvGrpSpPr>
        <p:grpSpPr>
          <a:xfrm>
            <a:off x="9734762" y="4502106"/>
            <a:ext cx="779886" cy="828455"/>
            <a:chOff x="76200" y="38100"/>
            <a:chExt cx="833826" cy="885754"/>
          </a:xfrm>
        </p:grpSpPr>
        <p:sp>
          <p:nvSpPr>
            <p:cNvPr id="38" name="Freeform 16">
              <a:extLst>
                <a:ext uri="{FF2B5EF4-FFF2-40B4-BE49-F238E27FC236}">
                  <a16:creationId xmlns:a16="http://schemas.microsoft.com/office/drawing/2014/main" id="{2467CD05-2FC7-332F-7BBA-4D2AC6F83CA0}"/>
                </a:ext>
              </a:extLst>
            </p:cNvPr>
            <p:cNvSpPr/>
            <p:nvPr/>
          </p:nvSpPr>
          <p:spPr>
            <a:xfrm>
              <a:off x="97226" y="111054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100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TextBox 17">
              <a:extLst>
                <a:ext uri="{FF2B5EF4-FFF2-40B4-BE49-F238E27FC236}">
                  <a16:creationId xmlns:a16="http://schemas.microsoft.com/office/drawing/2014/main" id="{BBB45A94-4A3C-5144-E9CB-682A5E2941AE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41" name="TextBox 40">
            <a:extLst>
              <a:ext uri="{FF2B5EF4-FFF2-40B4-BE49-F238E27FC236}">
                <a16:creationId xmlns:a16="http://schemas.microsoft.com/office/drawing/2014/main" id="{2BB25CFE-E533-9141-75A9-EE840C8D3B06}"/>
              </a:ext>
            </a:extLst>
          </p:cNvPr>
          <p:cNvSpPr txBox="1"/>
          <p:nvPr/>
        </p:nvSpPr>
        <p:spPr>
          <a:xfrm>
            <a:off x="10664980" y="4505489"/>
            <a:ext cx="5492176" cy="8899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3244"/>
              </a:lnSpc>
              <a:spcBef>
                <a:spcPct val="0"/>
              </a:spcBef>
            </a:pPr>
            <a:r>
              <a:rPr lang="en-GB" sz="2400" b="1" dirty="0">
                <a:solidFill>
                  <a:schemeClr val="bg1"/>
                </a:solidFill>
                <a:latin typeface="Canva Sans" panose="020B0604020202020204" charset="0"/>
              </a:rPr>
              <a:t>“Brands cannot control user-generated content”</a:t>
            </a:r>
            <a:endParaRPr lang="en-US" sz="2400" b="1" dirty="0">
              <a:solidFill>
                <a:schemeClr val="bg1"/>
              </a:solidFill>
              <a:latin typeface="Canva Sans" panose="020B0604020202020204" charset="0"/>
              <a:ea typeface="Canva Sans Medium"/>
              <a:cs typeface="Canva Sans Medium"/>
              <a:sym typeface="Canva Sans Medium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0345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24297" y="766151"/>
            <a:ext cx="15462115" cy="870746"/>
            <a:chOff x="0" y="0"/>
            <a:chExt cx="7216575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216575" cy="406400"/>
            </a:xfrm>
            <a:custGeom>
              <a:avLst/>
              <a:gdLst/>
              <a:ahLst/>
              <a:cxnLst/>
              <a:rect l="l" t="t" r="r" b="b"/>
              <a:pathLst>
                <a:path w="7216575" h="406400">
                  <a:moveTo>
                    <a:pt x="7013375" y="0"/>
                  </a:moveTo>
                  <a:cubicBezTo>
                    <a:pt x="7125600" y="0"/>
                    <a:pt x="7216575" y="90976"/>
                    <a:pt x="7216575" y="203200"/>
                  </a:cubicBezTo>
                  <a:cubicBezTo>
                    <a:pt x="7216575" y="315424"/>
                    <a:pt x="7125600" y="406400"/>
                    <a:pt x="7013375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39000"/>
                  </a:srgbClr>
                </a:gs>
                <a:gs pos="100000">
                  <a:srgbClr val="9B9B9B">
                    <a:alpha val="10335"/>
                  </a:srgbClr>
                </a:gs>
              </a:gsLst>
              <a:lin ang="0"/>
            </a:gradFill>
            <a:ln w="38100" cap="sq">
              <a:solidFill>
                <a:srgbClr val="5CE1E6">
                  <a:alpha val="38824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66675"/>
              <a:ext cx="7216575" cy="473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283257" y="990458"/>
            <a:ext cx="416341" cy="422132"/>
            <a:chOff x="0" y="0"/>
            <a:chExt cx="109654" cy="11117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9654" cy="111179"/>
            </a:xfrm>
            <a:custGeom>
              <a:avLst/>
              <a:gdLst/>
              <a:ahLst/>
              <a:cxnLst/>
              <a:rect l="l" t="t" r="r" b="b"/>
              <a:pathLst>
                <a:path w="109654" h="111179">
                  <a:moveTo>
                    <a:pt x="0" y="0"/>
                  </a:moveTo>
                  <a:lnTo>
                    <a:pt x="109654" y="0"/>
                  </a:lnTo>
                  <a:lnTo>
                    <a:pt x="109654" y="111179"/>
                  </a:lnTo>
                  <a:lnTo>
                    <a:pt x="0" y="11117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09654" cy="1492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367114" y="9449298"/>
            <a:ext cx="2013598" cy="701734"/>
            <a:chOff x="0" y="0"/>
            <a:chExt cx="530330" cy="18481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30330" cy="184819"/>
            </a:xfrm>
            <a:custGeom>
              <a:avLst/>
              <a:gdLst/>
              <a:ahLst/>
              <a:cxnLst/>
              <a:rect l="l" t="t" r="r" b="b"/>
              <a:pathLst>
                <a:path w="530330" h="184819">
                  <a:moveTo>
                    <a:pt x="0" y="0"/>
                  </a:moveTo>
                  <a:lnTo>
                    <a:pt x="530330" y="0"/>
                  </a:lnTo>
                  <a:lnTo>
                    <a:pt x="530330" y="184819"/>
                  </a:lnTo>
                  <a:lnTo>
                    <a:pt x="0" y="18481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66675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530330" cy="2229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1386146" y="9609167"/>
            <a:ext cx="4313060" cy="439148"/>
          </a:xfrm>
          <a:custGeom>
            <a:avLst/>
            <a:gdLst/>
            <a:ahLst/>
            <a:cxnLst/>
            <a:rect l="l" t="t" r="r" b="b"/>
            <a:pathLst>
              <a:path w="4313060" h="439148">
                <a:moveTo>
                  <a:pt x="0" y="0"/>
                </a:moveTo>
                <a:lnTo>
                  <a:pt x="4313060" y="0"/>
                </a:lnTo>
                <a:lnTo>
                  <a:pt x="4313060" y="439148"/>
                </a:lnTo>
                <a:lnTo>
                  <a:pt x="0" y="43914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2" name="Group 12"/>
          <p:cNvGrpSpPr/>
          <p:nvPr/>
        </p:nvGrpSpPr>
        <p:grpSpPr>
          <a:xfrm>
            <a:off x="9091718" y="2922438"/>
            <a:ext cx="7994694" cy="6344335"/>
            <a:chOff x="0" y="0"/>
            <a:chExt cx="2105598" cy="1670936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2105598" cy="1670936"/>
            </a:xfrm>
            <a:custGeom>
              <a:avLst/>
              <a:gdLst/>
              <a:ahLst/>
              <a:cxnLst/>
              <a:rect l="l" t="t" r="r" b="b"/>
              <a:pathLst>
                <a:path w="2105598" h="1670936">
                  <a:moveTo>
                    <a:pt x="0" y="0"/>
                  </a:moveTo>
                  <a:lnTo>
                    <a:pt x="2105598" y="0"/>
                  </a:lnTo>
                  <a:lnTo>
                    <a:pt x="2105598" y="1670936"/>
                  </a:lnTo>
                  <a:lnTo>
                    <a:pt x="0" y="167093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33350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2105598" cy="17090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10032229" y="3441371"/>
            <a:ext cx="1254150" cy="823179"/>
          </a:xfrm>
          <a:custGeom>
            <a:avLst/>
            <a:gdLst/>
            <a:ahLst/>
            <a:cxnLst/>
            <a:rect l="l" t="t" r="r" b="b"/>
            <a:pathLst>
              <a:path w="1254150" h="823179">
                <a:moveTo>
                  <a:pt x="0" y="0"/>
                </a:moveTo>
                <a:lnTo>
                  <a:pt x="1254150" y="0"/>
                </a:lnTo>
                <a:lnTo>
                  <a:pt x="1254150" y="823179"/>
                </a:lnTo>
                <a:lnTo>
                  <a:pt x="0" y="82317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810290" y="4158342"/>
            <a:ext cx="6544752" cy="4749091"/>
          </a:xfrm>
          <a:custGeom>
            <a:avLst/>
            <a:gdLst/>
            <a:ahLst/>
            <a:cxnLst/>
            <a:rect l="l" t="t" r="r" b="b"/>
            <a:pathLst>
              <a:path w="6544752" h="4749091">
                <a:moveTo>
                  <a:pt x="0" y="0"/>
                </a:moveTo>
                <a:lnTo>
                  <a:pt x="6544752" y="0"/>
                </a:lnTo>
                <a:lnTo>
                  <a:pt x="6544752" y="4749091"/>
                </a:lnTo>
                <a:lnTo>
                  <a:pt x="0" y="474909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15016" t="-608" r="-1672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2828995" y="995045"/>
            <a:ext cx="2507341" cy="3843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64"/>
              </a:lnSpc>
              <a:spcBef>
                <a:spcPct val="0"/>
              </a:spcBef>
            </a:pPr>
            <a:r>
              <a:rPr lang="en-US" sz="2117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M&amp;S Food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621254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Home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870091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About Us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3467042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Project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4882037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Contact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708787" y="9609167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 dirty="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Next Slide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704322" y="9675207"/>
            <a:ext cx="3676708" cy="2688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84"/>
              </a:lnSpc>
              <a:spcBef>
                <a:spcPct val="0"/>
              </a:spcBef>
            </a:pPr>
            <a:r>
              <a:rPr lang="en-US" sz="1417" b="1" dirty="0">
                <a:solidFill>
                  <a:srgbClr val="141223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 (CHAFFEY &amp; ELLIS-CHADWICK, 2019)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52978" y="2041802"/>
            <a:ext cx="7707969" cy="29246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366"/>
              </a:lnSpc>
            </a:pPr>
            <a:r>
              <a:rPr lang="en-US" sz="7516" b="1">
                <a:solidFill>
                  <a:srgbClr val="FFFFFF"/>
                </a:solidFill>
                <a:latin typeface="Telegraf Heavy"/>
                <a:ea typeface="Telegraf Heavy"/>
                <a:cs typeface="Telegraf Heavy"/>
                <a:sym typeface="Telegraf Heavy"/>
              </a:rPr>
              <a:t>INSTAGRAM &amp; FACEBOOK</a:t>
            </a:r>
          </a:p>
          <a:p>
            <a:pPr algn="l">
              <a:lnSpc>
                <a:spcPts val="7366"/>
              </a:lnSpc>
            </a:pPr>
            <a:endParaRPr lang="en-US" sz="7516" b="1">
              <a:solidFill>
                <a:srgbClr val="FFFFFF"/>
              </a:solidFill>
              <a:latin typeface="Telegraf Heavy"/>
              <a:ea typeface="Telegraf Heavy"/>
              <a:cs typeface="Telegraf Heavy"/>
              <a:sym typeface="Telegraf Heavy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601200" y="4748470"/>
            <a:ext cx="5540588" cy="36674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00282" lvl="1" indent="-250141" algn="l">
              <a:lnSpc>
                <a:spcPts val="3244"/>
              </a:lnSpc>
              <a:buFont typeface="Arial"/>
              <a:buChar char="•"/>
            </a:pPr>
            <a:r>
              <a:rPr lang="en-US" sz="2317" b="1" dirty="0">
                <a:solidFill>
                  <a:srgbClr val="FFFFFF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Instagram:  inspiration , recipes, storytelling.</a:t>
            </a:r>
          </a:p>
          <a:p>
            <a:pPr marL="500282" lvl="1" indent="-250141" algn="l">
              <a:lnSpc>
                <a:spcPts val="3244"/>
              </a:lnSpc>
              <a:buFont typeface="Arial"/>
              <a:buChar char="•"/>
            </a:pPr>
            <a:r>
              <a:rPr lang="en-US" sz="2317" b="1" dirty="0">
                <a:solidFill>
                  <a:srgbClr val="FFFFFF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  Facebook: conversations, reviews, earned media</a:t>
            </a:r>
          </a:p>
          <a:p>
            <a:pPr marL="500282" lvl="1" indent="-250141" algn="l">
              <a:lnSpc>
                <a:spcPts val="3244"/>
              </a:lnSpc>
              <a:buFont typeface="Arial"/>
              <a:buChar char="•"/>
            </a:pPr>
            <a:r>
              <a:rPr lang="en-US" sz="2317" b="1" dirty="0">
                <a:solidFill>
                  <a:srgbClr val="FFFFFF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 “Content marketing creates value and engagement.”</a:t>
            </a:r>
          </a:p>
          <a:p>
            <a:pPr marL="500282" lvl="1" indent="-250141" algn="l">
              <a:lnSpc>
                <a:spcPts val="3244"/>
              </a:lnSpc>
              <a:buFont typeface="Arial"/>
              <a:buChar char="•"/>
            </a:pPr>
            <a:r>
              <a:rPr lang="en-US" sz="2317" b="1" dirty="0">
                <a:solidFill>
                  <a:srgbClr val="FFFFFF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Instagram and Facebook strengthen CRM through communication, inspiration, and community .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828995" y="8943558"/>
            <a:ext cx="1913811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(Coleman, 2020)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0345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24297" y="766151"/>
            <a:ext cx="15462115" cy="870746"/>
            <a:chOff x="0" y="0"/>
            <a:chExt cx="7216575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216575" cy="406400"/>
            </a:xfrm>
            <a:custGeom>
              <a:avLst/>
              <a:gdLst/>
              <a:ahLst/>
              <a:cxnLst/>
              <a:rect l="l" t="t" r="r" b="b"/>
              <a:pathLst>
                <a:path w="7216575" h="406400">
                  <a:moveTo>
                    <a:pt x="7013375" y="0"/>
                  </a:moveTo>
                  <a:cubicBezTo>
                    <a:pt x="7125600" y="0"/>
                    <a:pt x="7216575" y="90976"/>
                    <a:pt x="7216575" y="203200"/>
                  </a:cubicBezTo>
                  <a:cubicBezTo>
                    <a:pt x="7216575" y="315424"/>
                    <a:pt x="7125600" y="406400"/>
                    <a:pt x="7013375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39000"/>
                  </a:srgbClr>
                </a:gs>
                <a:gs pos="100000">
                  <a:srgbClr val="9B9B9B">
                    <a:alpha val="10335"/>
                  </a:srgbClr>
                </a:gs>
              </a:gsLst>
              <a:lin ang="0"/>
            </a:gradFill>
            <a:ln w="38100" cap="sq">
              <a:solidFill>
                <a:srgbClr val="5CE1E6">
                  <a:alpha val="38824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66675"/>
              <a:ext cx="7216575" cy="473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283257" y="990458"/>
            <a:ext cx="416341" cy="422132"/>
            <a:chOff x="0" y="0"/>
            <a:chExt cx="109654" cy="11117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9654" cy="111179"/>
            </a:xfrm>
            <a:custGeom>
              <a:avLst/>
              <a:gdLst/>
              <a:ahLst/>
              <a:cxnLst/>
              <a:rect l="l" t="t" r="r" b="b"/>
              <a:pathLst>
                <a:path w="109654" h="111179">
                  <a:moveTo>
                    <a:pt x="0" y="0"/>
                  </a:moveTo>
                  <a:lnTo>
                    <a:pt x="109654" y="0"/>
                  </a:lnTo>
                  <a:lnTo>
                    <a:pt x="109654" y="111179"/>
                  </a:lnTo>
                  <a:lnTo>
                    <a:pt x="0" y="11117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09654" cy="1492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547162" y="8907433"/>
            <a:ext cx="2013598" cy="701734"/>
            <a:chOff x="0" y="0"/>
            <a:chExt cx="530330" cy="18481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30330" cy="184819"/>
            </a:xfrm>
            <a:custGeom>
              <a:avLst/>
              <a:gdLst/>
              <a:ahLst/>
              <a:cxnLst/>
              <a:rect l="l" t="t" r="r" b="b"/>
              <a:pathLst>
                <a:path w="530330" h="184819">
                  <a:moveTo>
                    <a:pt x="0" y="0"/>
                  </a:moveTo>
                  <a:lnTo>
                    <a:pt x="530330" y="0"/>
                  </a:lnTo>
                  <a:lnTo>
                    <a:pt x="530330" y="184819"/>
                  </a:lnTo>
                  <a:lnTo>
                    <a:pt x="0" y="18481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66675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530330" cy="2229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1926136" y="9038726"/>
            <a:ext cx="4313060" cy="439148"/>
          </a:xfrm>
          <a:custGeom>
            <a:avLst/>
            <a:gdLst/>
            <a:ahLst/>
            <a:cxnLst/>
            <a:rect l="l" t="t" r="r" b="b"/>
            <a:pathLst>
              <a:path w="4313060" h="439148">
                <a:moveTo>
                  <a:pt x="0" y="0"/>
                </a:moveTo>
                <a:lnTo>
                  <a:pt x="4313060" y="0"/>
                </a:lnTo>
                <a:lnTo>
                  <a:pt x="4313060" y="439148"/>
                </a:lnTo>
                <a:lnTo>
                  <a:pt x="0" y="43914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2" name="Group 12"/>
          <p:cNvGrpSpPr/>
          <p:nvPr/>
        </p:nvGrpSpPr>
        <p:grpSpPr>
          <a:xfrm>
            <a:off x="1715999" y="2311494"/>
            <a:ext cx="1055783" cy="991441"/>
            <a:chOff x="0" y="0"/>
            <a:chExt cx="278066" cy="26112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278066" cy="261120"/>
            </a:xfrm>
            <a:custGeom>
              <a:avLst/>
              <a:gdLst/>
              <a:ahLst/>
              <a:cxnLst/>
              <a:rect l="l" t="t" r="r" b="b"/>
              <a:pathLst>
                <a:path w="278066" h="261120">
                  <a:moveTo>
                    <a:pt x="0" y="0"/>
                  </a:moveTo>
                  <a:lnTo>
                    <a:pt x="278066" y="0"/>
                  </a:lnTo>
                  <a:lnTo>
                    <a:pt x="278066" y="261120"/>
                  </a:lnTo>
                  <a:lnTo>
                    <a:pt x="0" y="26112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33350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278066" cy="29922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10732269" y="2488588"/>
            <a:ext cx="6354143" cy="5567153"/>
          </a:xfrm>
          <a:custGeom>
            <a:avLst/>
            <a:gdLst/>
            <a:ahLst/>
            <a:cxnLst/>
            <a:rect l="l" t="t" r="r" b="b"/>
            <a:pathLst>
              <a:path w="6354143" h="5567153">
                <a:moveTo>
                  <a:pt x="0" y="0"/>
                </a:moveTo>
                <a:lnTo>
                  <a:pt x="6354143" y="0"/>
                </a:lnTo>
                <a:lnTo>
                  <a:pt x="6354143" y="5567154"/>
                </a:lnTo>
                <a:lnTo>
                  <a:pt x="0" y="556715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604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2828995" y="995045"/>
            <a:ext cx="2507341" cy="3843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64"/>
              </a:lnSpc>
              <a:spcBef>
                <a:spcPct val="0"/>
              </a:spcBef>
            </a:pPr>
            <a:r>
              <a:rPr lang="en-US" sz="2117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M&amp;S Food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621254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Home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1870091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About Us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3467042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Project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4882037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Contact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6040979" y="9057541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Next Slide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369828" y="9123581"/>
            <a:ext cx="3964133" cy="2688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84"/>
              </a:lnSpc>
              <a:spcBef>
                <a:spcPct val="0"/>
              </a:spcBef>
            </a:pPr>
            <a:r>
              <a:rPr lang="en-US" sz="1417" b="1" dirty="0">
                <a:solidFill>
                  <a:srgbClr val="141223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(CHAFFEY &amp; ELLIS-CHADWICK, 2019)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134621" y="2285651"/>
            <a:ext cx="6573986" cy="11288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56"/>
              </a:lnSpc>
            </a:pPr>
            <a:r>
              <a:rPr lang="en-US" sz="8016" b="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SPARKS </a:t>
            </a:r>
            <a:r>
              <a:rPr lang="en-US" sz="8016">
                <a:solidFill>
                  <a:srgbClr val="FFFFFF"/>
                </a:solidFill>
                <a:latin typeface="Telegraf Extra-Light"/>
                <a:ea typeface="Telegraf Extra-Light"/>
                <a:cs typeface="Telegraf Extra-Light"/>
                <a:sym typeface="Telegraf Extra-Light"/>
              </a:rPr>
              <a:t>APP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715999" y="5770903"/>
            <a:ext cx="4303801" cy="12052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00282" lvl="1" indent="-250141">
              <a:lnSpc>
                <a:spcPts val="3244"/>
              </a:lnSpc>
              <a:buFont typeface="Arial"/>
              <a:buChar char="•"/>
            </a:pPr>
            <a:r>
              <a:rPr lang="en-US" sz="2317" b="1" dirty="0">
                <a:solidFill>
                  <a:srgbClr val="FFFFFF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Essential digital platform for CRM.</a:t>
            </a:r>
          </a:p>
          <a:p>
            <a:pPr algn="just">
              <a:lnSpc>
                <a:spcPts val="3244"/>
              </a:lnSpc>
            </a:pPr>
            <a:endParaRPr lang="en-US" sz="2317" b="1" dirty="0">
              <a:solidFill>
                <a:srgbClr val="FFFFFF"/>
              </a:solidFill>
              <a:latin typeface="Canva Sans Medium"/>
              <a:ea typeface="Canva Sans Medium"/>
              <a:cs typeface="Canva Sans Medium"/>
              <a:sym typeface="Canva Sans Medium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624297" y="4054672"/>
            <a:ext cx="4995382" cy="12174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00282" lvl="1" indent="-250141" algn="l">
              <a:lnSpc>
                <a:spcPts val="3244"/>
              </a:lnSpc>
              <a:buFont typeface="Arial"/>
              <a:buChar char="•"/>
            </a:pPr>
            <a:r>
              <a:rPr lang="en-US" sz="2317" b="1">
                <a:solidFill>
                  <a:srgbClr val="FFFFFF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“Digital platforms support personalisation through customer data.”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624297" y="7105074"/>
            <a:ext cx="5079079" cy="1204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6567" lvl="1" indent="-248284" algn="l">
              <a:lnSpc>
                <a:spcPts val="3219"/>
              </a:lnSpc>
              <a:buFont typeface="Arial"/>
              <a:buChar char="•"/>
            </a:pPr>
            <a:r>
              <a:rPr lang="en-US" sz="2299" b="1" dirty="0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Accurate and secure data management.</a:t>
            </a:r>
          </a:p>
          <a:p>
            <a:pPr algn="l">
              <a:lnSpc>
                <a:spcPts val="3219"/>
              </a:lnSpc>
            </a:pPr>
            <a:endParaRPr lang="en-US" sz="2299" b="1" dirty="0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3075428" y="8148405"/>
            <a:ext cx="2774172" cy="3225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(The Grocer, 2024)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0345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24297" y="766151"/>
            <a:ext cx="15462115" cy="870746"/>
            <a:chOff x="0" y="0"/>
            <a:chExt cx="7216575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216575" cy="406400"/>
            </a:xfrm>
            <a:custGeom>
              <a:avLst/>
              <a:gdLst/>
              <a:ahLst/>
              <a:cxnLst/>
              <a:rect l="l" t="t" r="r" b="b"/>
              <a:pathLst>
                <a:path w="7216575" h="406400">
                  <a:moveTo>
                    <a:pt x="7013375" y="0"/>
                  </a:moveTo>
                  <a:cubicBezTo>
                    <a:pt x="7125600" y="0"/>
                    <a:pt x="7216575" y="90976"/>
                    <a:pt x="7216575" y="203200"/>
                  </a:cubicBezTo>
                  <a:cubicBezTo>
                    <a:pt x="7216575" y="315424"/>
                    <a:pt x="7125600" y="406400"/>
                    <a:pt x="7013375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39000"/>
                  </a:srgbClr>
                </a:gs>
                <a:gs pos="100000">
                  <a:srgbClr val="9B9B9B">
                    <a:alpha val="10335"/>
                  </a:srgbClr>
                </a:gs>
              </a:gsLst>
              <a:lin ang="0"/>
            </a:gradFill>
            <a:ln w="38100" cap="sq">
              <a:solidFill>
                <a:srgbClr val="5CE1E6">
                  <a:alpha val="38824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66675"/>
              <a:ext cx="7216575" cy="473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283257" y="990458"/>
            <a:ext cx="416341" cy="422132"/>
            <a:chOff x="0" y="0"/>
            <a:chExt cx="109654" cy="11117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9654" cy="111179"/>
            </a:xfrm>
            <a:custGeom>
              <a:avLst/>
              <a:gdLst/>
              <a:ahLst/>
              <a:cxnLst/>
              <a:rect l="l" t="t" r="r" b="b"/>
              <a:pathLst>
                <a:path w="109654" h="111179">
                  <a:moveTo>
                    <a:pt x="0" y="0"/>
                  </a:moveTo>
                  <a:lnTo>
                    <a:pt x="109654" y="0"/>
                  </a:lnTo>
                  <a:lnTo>
                    <a:pt x="109654" y="111179"/>
                  </a:lnTo>
                  <a:lnTo>
                    <a:pt x="0" y="11117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09654" cy="1492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699305" y="9367235"/>
            <a:ext cx="2013598" cy="701734"/>
            <a:chOff x="0" y="0"/>
            <a:chExt cx="530330" cy="18481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30330" cy="184819"/>
            </a:xfrm>
            <a:custGeom>
              <a:avLst/>
              <a:gdLst/>
              <a:ahLst/>
              <a:cxnLst/>
              <a:rect l="l" t="t" r="r" b="b"/>
              <a:pathLst>
                <a:path w="530330" h="184819">
                  <a:moveTo>
                    <a:pt x="0" y="0"/>
                  </a:moveTo>
                  <a:lnTo>
                    <a:pt x="530330" y="0"/>
                  </a:lnTo>
                  <a:lnTo>
                    <a:pt x="530330" y="184819"/>
                  </a:lnTo>
                  <a:lnTo>
                    <a:pt x="0" y="18481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66675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530330" cy="2229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2699599" y="9258617"/>
            <a:ext cx="4313060" cy="439148"/>
          </a:xfrm>
          <a:custGeom>
            <a:avLst/>
            <a:gdLst/>
            <a:ahLst/>
            <a:cxnLst/>
            <a:rect l="l" t="t" r="r" b="b"/>
            <a:pathLst>
              <a:path w="4313060" h="439148">
                <a:moveTo>
                  <a:pt x="0" y="0"/>
                </a:moveTo>
                <a:lnTo>
                  <a:pt x="4313060" y="0"/>
                </a:lnTo>
                <a:lnTo>
                  <a:pt x="4313060" y="439148"/>
                </a:lnTo>
                <a:lnTo>
                  <a:pt x="0" y="43914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820105" y="3347931"/>
            <a:ext cx="7418383" cy="5180882"/>
          </a:xfrm>
          <a:custGeom>
            <a:avLst/>
            <a:gdLst/>
            <a:ahLst/>
            <a:cxnLst/>
            <a:rect l="l" t="t" r="r" b="b"/>
            <a:pathLst>
              <a:path w="7418383" h="5180882">
                <a:moveTo>
                  <a:pt x="0" y="0"/>
                </a:moveTo>
                <a:lnTo>
                  <a:pt x="7418383" y="0"/>
                </a:lnTo>
                <a:lnTo>
                  <a:pt x="7418383" y="5180881"/>
                </a:lnTo>
                <a:lnTo>
                  <a:pt x="0" y="518088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2828995" y="995045"/>
            <a:ext cx="2507341" cy="3843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64"/>
              </a:lnSpc>
              <a:spcBef>
                <a:spcPct val="0"/>
              </a:spcBef>
            </a:pPr>
            <a:r>
              <a:rPr lang="en-US" sz="2117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M&amp;S Food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621254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Home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1870091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About Us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3467042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Project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4882037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Contact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6040979" y="9497006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Next Slide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217093" y="9332896"/>
            <a:ext cx="3609702" cy="2688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84"/>
              </a:lnSpc>
              <a:spcBef>
                <a:spcPct val="0"/>
              </a:spcBef>
            </a:pPr>
            <a:r>
              <a:rPr lang="en-US" sz="1417" b="1">
                <a:solidFill>
                  <a:srgbClr val="141223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(CHAFFEY &amp; ELLIS-CHADWICK, 2019)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39105" y="2048788"/>
            <a:ext cx="17848895" cy="8621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582"/>
              </a:lnSpc>
            </a:pPr>
            <a:r>
              <a:rPr lang="en-US" sz="6600" dirty="0">
                <a:solidFill>
                  <a:srgbClr val="FFFFFF"/>
                </a:solidFill>
                <a:latin typeface="Telegraf Extra-Light"/>
                <a:ea typeface="Telegraf Extra-Light"/>
                <a:cs typeface="Telegraf Extra-Light"/>
                <a:sym typeface="Telegraf Extra-Light"/>
              </a:rPr>
              <a:t>IMPACT ON </a:t>
            </a:r>
            <a:r>
              <a:rPr lang="en-US" sz="6600" b="1" dirty="0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CUSTOMER RELATIONSHIPS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0548252" y="3174593"/>
            <a:ext cx="7167831" cy="7993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4"/>
              </a:lnSpc>
              <a:spcBef>
                <a:spcPct val="0"/>
              </a:spcBef>
            </a:pPr>
            <a:r>
              <a:rPr lang="en-US" sz="2317" b="1" dirty="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“</a:t>
            </a:r>
            <a:r>
              <a:rPr lang="en-US" sz="2400" b="1" dirty="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Digital tools help increase trust, loyalty, and customer satisfaction.”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9608194" y="3099020"/>
            <a:ext cx="760220" cy="760220"/>
            <a:chOff x="0" y="0"/>
            <a:chExt cx="812800" cy="812800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100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10621254" y="4854057"/>
            <a:ext cx="7167831" cy="8364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4"/>
              </a:lnSpc>
              <a:spcBef>
                <a:spcPct val="0"/>
              </a:spcBef>
            </a:pPr>
            <a:r>
              <a:rPr lang="en-US" sz="23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Instagram creates emotional connection through inspiration</a:t>
            </a:r>
          </a:p>
        </p:txBody>
      </p:sp>
      <p:grpSp>
        <p:nvGrpSpPr>
          <p:cNvPr id="29" name="Group 29"/>
          <p:cNvGrpSpPr/>
          <p:nvPr/>
        </p:nvGrpSpPr>
        <p:grpSpPr>
          <a:xfrm>
            <a:off x="9608194" y="4383280"/>
            <a:ext cx="760220" cy="760220"/>
            <a:chOff x="0" y="0"/>
            <a:chExt cx="812800" cy="812800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100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10639556" y="4392086"/>
            <a:ext cx="3577815" cy="4748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92"/>
              </a:lnSpc>
            </a:pPr>
            <a:r>
              <a:rPr lang="en-US" sz="3359" b="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Instagram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621254" y="6622392"/>
            <a:ext cx="7167831" cy="4269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4"/>
              </a:lnSpc>
              <a:spcBef>
                <a:spcPct val="0"/>
              </a:spcBef>
            </a:pPr>
            <a:r>
              <a:rPr lang="en-US" sz="23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Facebook builds conversation and community.</a:t>
            </a:r>
          </a:p>
        </p:txBody>
      </p:sp>
      <p:grpSp>
        <p:nvGrpSpPr>
          <p:cNvPr id="34" name="Group 34"/>
          <p:cNvGrpSpPr/>
          <p:nvPr/>
        </p:nvGrpSpPr>
        <p:grpSpPr>
          <a:xfrm>
            <a:off x="9608194" y="5938371"/>
            <a:ext cx="760220" cy="760220"/>
            <a:chOff x="0" y="0"/>
            <a:chExt cx="812800" cy="812800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100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10639556" y="6071550"/>
            <a:ext cx="3577815" cy="4748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92"/>
              </a:lnSpc>
            </a:pPr>
            <a:r>
              <a:rPr lang="en-US" sz="3359" b="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Facebook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9608194" y="7489167"/>
            <a:ext cx="760220" cy="760220"/>
            <a:chOff x="0" y="0"/>
            <a:chExt cx="812800" cy="812800"/>
          </a:xfrm>
        </p:grpSpPr>
        <p:sp>
          <p:nvSpPr>
            <p:cNvPr id="39" name="Freeform 3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100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10639556" y="7646126"/>
            <a:ext cx="3577815" cy="4748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92"/>
              </a:lnSpc>
            </a:pPr>
            <a:r>
              <a:rPr lang="en-US" sz="3359" b="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Sparks App 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639556" y="8173187"/>
            <a:ext cx="7167831" cy="4269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4"/>
              </a:lnSpc>
              <a:spcBef>
                <a:spcPct val="0"/>
              </a:spcBef>
            </a:pPr>
            <a:r>
              <a:rPr lang="en-US" sz="23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The Sparks App provides personalised value.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610134" y="8562006"/>
            <a:ext cx="2333466" cy="3225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(LinkedIn, 2024)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0345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43989" y="765640"/>
            <a:ext cx="15462115" cy="870746"/>
            <a:chOff x="0" y="0"/>
            <a:chExt cx="7216575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216575" cy="406400"/>
            </a:xfrm>
            <a:custGeom>
              <a:avLst/>
              <a:gdLst/>
              <a:ahLst/>
              <a:cxnLst/>
              <a:rect l="l" t="t" r="r" b="b"/>
              <a:pathLst>
                <a:path w="7216575" h="406400">
                  <a:moveTo>
                    <a:pt x="7013375" y="0"/>
                  </a:moveTo>
                  <a:cubicBezTo>
                    <a:pt x="7125600" y="0"/>
                    <a:pt x="7216575" y="90976"/>
                    <a:pt x="7216575" y="203200"/>
                  </a:cubicBezTo>
                  <a:cubicBezTo>
                    <a:pt x="7216575" y="315424"/>
                    <a:pt x="7125600" y="406400"/>
                    <a:pt x="7013375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39000"/>
                  </a:srgbClr>
                </a:gs>
                <a:gs pos="100000">
                  <a:srgbClr val="9B9B9B">
                    <a:alpha val="10335"/>
                  </a:srgbClr>
                </a:gs>
              </a:gsLst>
              <a:lin ang="0"/>
            </a:gradFill>
            <a:ln w="38100" cap="sq">
              <a:solidFill>
                <a:srgbClr val="5CE1E6">
                  <a:alpha val="38824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66675"/>
              <a:ext cx="7216575" cy="473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283257" y="990458"/>
            <a:ext cx="416341" cy="422132"/>
            <a:chOff x="0" y="0"/>
            <a:chExt cx="109654" cy="11117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9654" cy="111179"/>
            </a:xfrm>
            <a:custGeom>
              <a:avLst/>
              <a:gdLst/>
              <a:ahLst/>
              <a:cxnLst/>
              <a:rect l="l" t="t" r="r" b="b"/>
              <a:pathLst>
                <a:path w="109654" h="111179">
                  <a:moveTo>
                    <a:pt x="0" y="0"/>
                  </a:moveTo>
                  <a:lnTo>
                    <a:pt x="109654" y="0"/>
                  </a:lnTo>
                  <a:lnTo>
                    <a:pt x="109654" y="111179"/>
                  </a:lnTo>
                  <a:lnTo>
                    <a:pt x="0" y="11117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09654" cy="1492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547162" y="8907433"/>
            <a:ext cx="2013598" cy="701734"/>
            <a:chOff x="0" y="0"/>
            <a:chExt cx="530330" cy="18481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30330" cy="184819"/>
            </a:xfrm>
            <a:custGeom>
              <a:avLst/>
              <a:gdLst/>
              <a:ahLst/>
              <a:cxnLst/>
              <a:rect l="l" t="t" r="r" b="b"/>
              <a:pathLst>
                <a:path w="530330" h="184819">
                  <a:moveTo>
                    <a:pt x="0" y="0"/>
                  </a:moveTo>
                  <a:lnTo>
                    <a:pt x="530330" y="0"/>
                  </a:lnTo>
                  <a:lnTo>
                    <a:pt x="530330" y="184819"/>
                  </a:lnTo>
                  <a:lnTo>
                    <a:pt x="0" y="18481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66675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530330" cy="2229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1290801" y="9242624"/>
            <a:ext cx="4313060" cy="439148"/>
          </a:xfrm>
          <a:custGeom>
            <a:avLst/>
            <a:gdLst/>
            <a:ahLst/>
            <a:cxnLst/>
            <a:rect l="l" t="t" r="r" b="b"/>
            <a:pathLst>
              <a:path w="4313060" h="439148">
                <a:moveTo>
                  <a:pt x="0" y="0"/>
                </a:moveTo>
                <a:lnTo>
                  <a:pt x="4313060" y="0"/>
                </a:lnTo>
                <a:lnTo>
                  <a:pt x="4313060" y="439148"/>
                </a:lnTo>
                <a:lnTo>
                  <a:pt x="0" y="43914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2" name="Group 12"/>
          <p:cNvGrpSpPr/>
          <p:nvPr/>
        </p:nvGrpSpPr>
        <p:grpSpPr>
          <a:xfrm>
            <a:off x="8744951" y="3973632"/>
            <a:ext cx="760220" cy="760220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100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8744951" y="6036202"/>
            <a:ext cx="760220" cy="760220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100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8673681" y="8137483"/>
            <a:ext cx="760220" cy="760220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100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dirty="0"/>
            </a:p>
          </p:txBody>
        </p:sp>
      </p:grpSp>
      <p:sp>
        <p:nvSpPr>
          <p:cNvPr id="21" name="Freeform 21"/>
          <p:cNvSpPr/>
          <p:nvPr/>
        </p:nvSpPr>
        <p:spPr>
          <a:xfrm>
            <a:off x="719046" y="4098759"/>
            <a:ext cx="5861273" cy="4504184"/>
          </a:xfrm>
          <a:custGeom>
            <a:avLst/>
            <a:gdLst/>
            <a:ahLst/>
            <a:cxnLst/>
            <a:rect l="l" t="t" r="r" b="b"/>
            <a:pathLst>
              <a:path w="5861273" h="4504184">
                <a:moveTo>
                  <a:pt x="0" y="0"/>
                </a:moveTo>
                <a:lnTo>
                  <a:pt x="5861273" y="0"/>
                </a:lnTo>
                <a:lnTo>
                  <a:pt x="5861273" y="4504184"/>
                </a:lnTo>
                <a:lnTo>
                  <a:pt x="0" y="450418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3215" t="-123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TextBox 22"/>
          <p:cNvSpPr txBox="1"/>
          <p:nvPr/>
        </p:nvSpPr>
        <p:spPr>
          <a:xfrm>
            <a:off x="2828995" y="995045"/>
            <a:ext cx="2507341" cy="3843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64"/>
              </a:lnSpc>
              <a:spcBef>
                <a:spcPct val="0"/>
              </a:spcBef>
            </a:pPr>
            <a:r>
              <a:rPr lang="en-US" sz="2117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M&amp;S Food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621254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Home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870091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About Us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467042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Project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4882037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Contact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6040979" y="9057541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Next Slide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057400" y="9318333"/>
            <a:ext cx="4400190" cy="2453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984"/>
              </a:lnSpc>
              <a:spcBef>
                <a:spcPct val="0"/>
              </a:spcBef>
            </a:pPr>
            <a:r>
              <a:rPr lang="en-US" sz="1417" b="1" dirty="0">
                <a:solidFill>
                  <a:srgbClr val="141223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(</a:t>
            </a:r>
            <a:r>
              <a:rPr lang="en-US" sz="1600" b="1" dirty="0">
                <a:solidFill>
                  <a:srgbClr val="141223"/>
                </a:solidFill>
                <a:latin typeface="Canva Sans" panose="020B0604020202020204" charset="0"/>
                <a:ea typeface="Telegraf Medium"/>
                <a:cs typeface="Telegraf Medium"/>
                <a:sym typeface="Telegraf Medium"/>
              </a:rPr>
              <a:t>KAPLAN &amp; HAENLEIN, 2019)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14400" y="2232169"/>
            <a:ext cx="18637554" cy="18376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7072"/>
              </a:lnSpc>
            </a:pPr>
            <a:r>
              <a:rPr lang="en-US" sz="6600" dirty="0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IMPACT ON</a:t>
            </a:r>
            <a:r>
              <a:rPr lang="en-US" sz="6600" b="1" dirty="0">
                <a:solidFill>
                  <a:srgbClr val="FFFFFF"/>
                </a:solidFill>
                <a:latin typeface="Telegraf Heavy"/>
                <a:ea typeface="Telegraf Heavy"/>
                <a:cs typeface="Telegraf Heavy"/>
                <a:sym typeface="Telegraf Heavy"/>
              </a:rPr>
              <a:t> BUSINESS PERFORMANCE</a:t>
            </a:r>
          </a:p>
          <a:p>
            <a:pPr algn="l">
              <a:lnSpc>
                <a:spcPts val="7072"/>
              </a:lnSpc>
            </a:pPr>
            <a:endParaRPr lang="en-US" sz="7216" b="1" dirty="0">
              <a:solidFill>
                <a:srgbClr val="FFFFFF"/>
              </a:solidFill>
              <a:latin typeface="Telegraf Heavy"/>
              <a:ea typeface="Telegraf Heavy"/>
              <a:cs typeface="Telegraf Heavy"/>
              <a:sym typeface="Telegraf Heavy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9635320" y="3923488"/>
            <a:ext cx="5555446" cy="7965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244"/>
              </a:lnSpc>
              <a:spcBef>
                <a:spcPct val="0"/>
              </a:spcBef>
            </a:pPr>
            <a:r>
              <a:rPr lang="en-US" sz="2317" b="1" dirty="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“Digital platforms improve retention, loyalty, and repeat purchases.”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733247" y="5922271"/>
            <a:ext cx="3906553" cy="20652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3244"/>
              </a:lnSpc>
            </a:pPr>
            <a:r>
              <a:rPr lang="en-US" sz="2317" b="1" dirty="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Receive relevant offers.</a:t>
            </a:r>
          </a:p>
          <a:p>
            <a:pPr algn="just">
              <a:lnSpc>
                <a:spcPts val="3244"/>
              </a:lnSpc>
            </a:pPr>
            <a:r>
              <a:rPr lang="en-US" sz="2317" b="1" dirty="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Improve visibility.</a:t>
            </a:r>
          </a:p>
          <a:p>
            <a:pPr algn="just">
              <a:lnSpc>
                <a:spcPts val="3244"/>
              </a:lnSpc>
            </a:pPr>
            <a:r>
              <a:rPr lang="en-US" sz="2317" b="1" dirty="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Increases engagement.</a:t>
            </a:r>
          </a:p>
          <a:p>
            <a:pPr algn="just">
              <a:lnSpc>
                <a:spcPts val="3244"/>
              </a:lnSpc>
            </a:pPr>
            <a:endParaRPr lang="en-US" sz="2317" b="1" dirty="0">
              <a:solidFill>
                <a:srgbClr val="FFFFF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algn="just">
              <a:lnSpc>
                <a:spcPts val="3244"/>
              </a:lnSpc>
              <a:spcBef>
                <a:spcPct val="0"/>
              </a:spcBef>
            </a:pPr>
            <a:endParaRPr lang="en-US" sz="2317" b="1" dirty="0">
              <a:solidFill>
                <a:srgbClr val="FFFFF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9733247" y="8146633"/>
            <a:ext cx="4821459" cy="7965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244"/>
              </a:lnSpc>
              <a:spcBef>
                <a:spcPct val="0"/>
              </a:spcBef>
            </a:pPr>
            <a:r>
              <a:rPr lang="en-US" sz="2317" b="1" dirty="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Support business growth and strengthen the M&amp;S brand.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283257" y="8762772"/>
            <a:ext cx="2328148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(</a:t>
            </a:r>
            <a:r>
              <a:rPr lang="en-US" sz="1899" dirty="0" err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Skillogical</a:t>
            </a:r>
            <a:r>
              <a:rPr lang="en-US" sz="18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, no date)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0345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24297" y="766151"/>
            <a:ext cx="15462115" cy="870746"/>
            <a:chOff x="0" y="0"/>
            <a:chExt cx="7216575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216575" cy="406400"/>
            </a:xfrm>
            <a:custGeom>
              <a:avLst/>
              <a:gdLst/>
              <a:ahLst/>
              <a:cxnLst/>
              <a:rect l="l" t="t" r="r" b="b"/>
              <a:pathLst>
                <a:path w="7216575" h="406400">
                  <a:moveTo>
                    <a:pt x="7013375" y="0"/>
                  </a:moveTo>
                  <a:cubicBezTo>
                    <a:pt x="7125600" y="0"/>
                    <a:pt x="7216575" y="90976"/>
                    <a:pt x="7216575" y="203200"/>
                  </a:cubicBezTo>
                  <a:cubicBezTo>
                    <a:pt x="7216575" y="315424"/>
                    <a:pt x="7125600" y="406400"/>
                    <a:pt x="7013375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39000"/>
                  </a:srgbClr>
                </a:gs>
                <a:gs pos="100000">
                  <a:srgbClr val="9B9B9B">
                    <a:alpha val="10335"/>
                  </a:srgbClr>
                </a:gs>
              </a:gsLst>
              <a:lin ang="0"/>
            </a:gradFill>
            <a:ln w="38100" cap="sq">
              <a:solidFill>
                <a:srgbClr val="5CE1E6">
                  <a:alpha val="38824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66675"/>
              <a:ext cx="7216575" cy="473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283257" y="990458"/>
            <a:ext cx="416341" cy="422132"/>
            <a:chOff x="0" y="0"/>
            <a:chExt cx="109654" cy="11117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9654" cy="111179"/>
            </a:xfrm>
            <a:custGeom>
              <a:avLst/>
              <a:gdLst/>
              <a:ahLst/>
              <a:cxnLst/>
              <a:rect l="l" t="t" r="r" b="b"/>
              <a:pathLst>
                <a:path w="109654" h="111179">
                  <a:moveTo>
                    <a:pt x="0" y="0"/>
                  </a:moveTo>
                  <a:lnTo>
                    <a:pt x="109654" y="0"/>
                  </a:lnTo>
                  <a:lnTo>
                    <a:pt x="109654" y="111179"/>
                  </a:lnTo>
                  <a:lnTo>
                    <a:pt x="0" y="11117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09654" cy="1492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547162" y="8907433"/>
            <a:ext cx="2013598" cy="701734"/>
            <a:chOff x="0" y="0"/>
            <a:chExt cx="530330" cy="18481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30330" cy="184819"/>
            </a:xfrm>
            <a:custGeom>
              <a:avLst/>
              <a:gdLst/>
              <a:ahLst/>
              <a:cxnLst/>
              <a:rect l="l" t="t" r="r" b="b"/>
              <a:pathLst>
                <a:path w="530330" h="184819">
                  <a:moveTo>
                    <a:pt x="0" y="0"/>
                  </a:moveTo>
                  <a:lnTo>
                    <a:pt x="530330" y="0"/>
                  </a:lnTo>
                  <a:lnTo>
                    <a:pt x="530330" y="184819"/>
                  </a:lnTo>
                  <a:lnTo>
                    <a:pt x="0" y="18481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66675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530330" cy="2229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838489" y="9291956"/>
            <a:ext cx="4237308" cy="531864"/>
          </a:xfrm>
          <a:custGeom>
            <a:avLst/>
            <a:gdLst/>
            <a:ahLst/>
            <a:cxnLst/>
            <a:rect l="l" t="t" r="r" b="b"/>
            <a:pathLst>
              <a:path w="4237308" h="431435">
                <a:moveTo>
                  <a:pt x="0" y="0"/>
                </a:moveTo>
                <a:lnTo>
                  <a:pt x="4237308" y="0"/>
                </a:lnTo>
                <a:lnTo>
                  <a:pt x="4237308" y="431435"/>
                </a:lnTo>
                <a:lnTo>
                  <a:pt x="0" y="43143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5336337" y="3199910"/>
            <a:ext cx="7058303" cy="5544853"/>
          </a:xfrm>
          <a:custGeom>
            <a:avLst/>
            <a:gdLst/>
            <a:ahLst/>
            <a:cxnLst/>
            <a:rect l="l" t="t" r="r" b="b"/>
            <a:pathLst>
              <a:path w="7058303" h="5544853">
                <a:moveTo>
                  <a:pt x="0" y="0"/>
                </a:moveTo>
                <a:lnTo>
                  <a:pt x="7058303" y="0"/>
                </a:lnTo>
                <a:lnTo>
                  <a:pt x="7058303" y="5544853"/>
                </a:lnTo>
                <a:lnTo>
                  <a:pt x="0" y="554485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2828995" y="995045"/>
            <a:ext cx="2507341" cy="3843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64"/>
              </a:lnSpc>
              <a:spcBef>
                <a:spcPct val="0"/>
              </a:spcBef>
            </a:pPr>
            <a:r>
              <a:rPr lang="en-US" sz="2117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M&amp;S Food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621254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Home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1870091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About Us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467042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Project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4882037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Contact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040979" y="9057541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Next Slide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95610" y="9291955"/>
            <a:ext cx="3880187" cy="5164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84"/>
              </a:lnSpc>
            </a:pPr>
            <a:r>
              <a:rPr lang="en-US" sz="1417" b="1" dirty="0">
                <a:solidFill>
                  <a:srgbClr val="141223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 (CHAFFEY &amp; ELLIS-CHADWICK, 2019)</a:t>
            </a:r>
          </a:p>
          <a:p>
            <a:pPr algn="l">
              <a:lnSpc>
                <a:spcPts val="1984"/>
              </a:lnSpc>
              <a:spcBef>
                <a:spcPct val="0"/>
              </a:spcBef>
            </a:pPr>
            <a:r>
              <a:rPr lang="en-US" sz="1417" b="1" dirty="0">
                <a:solidFill>
                  <a:srgbClr val="141223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 (KAPLAN &amp; HAENLEIN, 2019)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603252" y="1930538"/>
            <a:ext cx="13950709" cy="11126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541"/>
              </a:lnSpc>
            </a:pPr>
            <a:r>
              <a:rPr lang="en-US" sz="8716" b="1" dirty="0">
                <a:solidFill>
                  <a:srgbClr val="FFFFFF"/>
                </a:solidFill>
                <a:latin typeface="Telegraf Heavy"/>
                <a:ea typeface="Telegraf Heavy"/>
                <a:cs typeface="Telegraf Heavy"/>
                <a:sym typeface="Telegraf Heavy"/>
              </a:rPr>
              <a:t>CRITICAL </a:t>
            </a:r>
            <a:r>
              <a:rPr lang="en-US" sz="8716" dirty="0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EVALUATION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270685" y="3835868"/>
            <a:ext cx="4100545" cy="42075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084"/>
              </a:lnSpc>
            </a:pPr>
            <a:r>
              <a:rPr lang="en-US" sz="2917" b="1" dirty="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    </a:t>
            </a:r>
            <a:r>
              <a:rPr lang="en-US" sz="3600" b="1" dirty="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Weaknesses:</a:t>
            </a:r>
          </a:p>
          <a:p>
            <a:pPr algn="l">
              <a:lnSpc>
                <a:spcPts val="4084"/>
              </a:lnSpc>
            </a:pPr>
            <a:endParaRPr lang="en-US" sz="3600" b="1" dirty="0">
              <a:solidFill>
                <a:srgbClr val="FFFFF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478692" lvl="1" indent="-239346" algn="l">
              <a:lnSpc>
                <a:spcPts val="3104"/>
              </a:lnSpc>
              <a:buFont typeface="Arial"/>
              <a:buChar char="•"/>
            </a:pPr>
            <a:r>
              <a:rPr lang="en-US" sz="2217" b="1" dirty="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High investment </a:t>
            </a:r>
          </a:p>
          <a:p>
            <a:pPr marL="478692" lvl="1" indent="-239346" algn="l">
              <a:lnSpc>
                <a:spcPts val="3104"/>
              </a:lnSpc>
              <a:buFont typeface="Arial"/>
              <a:buChar char="•"/>
            </a:pPr>
            <a:r>
              <a:rPr lang="en-US" sz="2217" b="1" dirty="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Digital exclusion</a:t>
            </a:r>
          </a:p>
          <a:p>
            <a:pPr marL="478692" lvl="1" indent="-239346" algn="l">
              <a:lnSpc>
                <a:spcPts val="3104"/>
              </a:lnSpc>
              <a:buFont typeface="Arial"/>
              <a:buChar char="•"/>
            </a:pPr>
            <a:r>
              <a:rPr lang="en-US" sz="2217" b="1" dirty="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Negative comments</a:t>
            </a:r>
          </a:p>
          <a:p>
            <a:pPr marL="478692" lvl="1" indent="-239346" algn="l">
              <a:lnSpc>
                <a:spcPts val="3104"/>
              </a:lnSpc>
              <a:buFont typeface="Arial"/>
              <a:buChar char="•"/>
            </a:pPr>
            <a:r>
              <a:rPr lang="en-US" sz="2217" b="1" dirty="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Data accuracy problems</a:t>
            </a:r>
          </a:p>
          <a:p>
            <a:pPr marL="478692" lvl="1" indent="-239346" algn="l">
              <a:lnSpc>
                <a:spcPts val="3104"/>
              </a:lnSpc>
              <a:buFont typeface="Arial"/>
              <a:buChar char="•"/>
            </a:pPr>
            <a:r>
              <a:rPr lang="en-US" sz="2217" b="1" dirty="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Over tracking</a:t>
            </a:r>
          </a:p>
          <a:p>
            <a:pPr marL="478692" lvl="1" indent="-239346" algn="l">
              <a:lnSpc>
                <a:spcPts val="3104"/>
              </a:lnSpc>
              <a:buFont typeface="Arial"/>
              <a:buChar char="•"/>
            </a:pPr>
            <a:r>
              <a:rPr lang="en-US" sz="2217" b="1" dirty="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Sparks &amp; Ocado are not fully integrated .</a:t>
            </a:r>
          </a:p>
          <a:p>
            <a:pPr algn="just">
              <a:lnSpc>
                <a:spcPts val="3104"/>
              </a:lnSpc>
              <a:spcBef>
                <a:spcPct val="0"/>
              </a:spcBef>
            </a:pPr>
            <a:endParaRPr lang="en-US" sz="2217" b="1" dirty="0">
              <a:solidFill>
                <a:srgbClr val="FFFFF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304800" y="3835868"/>
            <a:ext cx="3633171" cy="39769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4364"/>
              </a:lnSpc>
            </a:pPr>
            <a:r>
              <a:rPr lang="en-US" sz="3117" b="1" dirty="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    Strengths:</a:t>
            </a:r>
          </a:p>
          <a:p>
            <a:pPr algn="just">
              <a:lnSpc>
                <a:spcPts val="4364"/>
              </a:lnSpc>
            </a:pPr>
            <a:endParaRPr lang="en-US" sz="3117" b="1" dirty="0">
              <a:solidFill>
                <a:srgbClr val="FFFFF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500282" lvl="1" indent="-250141" algn="l">
              <a:lnSpc>
                <a:spcPts val="3244"/>
              </a:lnSpc>
              <a:buFont typeface="Arial"/>
              <a:buChar char="•"/>
            </a:pPr>
            <a:r>
              <a:rPr lang="en-US" sz="2317" b="1" dirty="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High-quality Instagram content</a:t>
            </a:r>
          </a:p>
          <a:p>
            <a:pPr marL="500282" lvl="1" indent="-250141" algn="l">
              <a:lnSpc>
                <a:spcPts val="3244"/>
              </a:lnSpc>
              <a:buFont typeface="Arial"/>
              <a:buChar char="•"/>
            </a:pPr>
            <a:r>
              <a:rPr lang="en-US" sz="2317" b="1" dirty="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Sparks provides </a:t>
            </a:r>
            <a:r>
              <a:rPr lang="en-US" sz="2317" b="1" dirty="0" err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personalisation</a:t>
            </a:r>
            <a:endParaRPr lang="en-US" sz="2317" b="1" dirty="0">
              <a:solidFill>
                <a:srgbClr val="FFFFFF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  <a:p>
            <a:pPr marL="500282" lvl="1" indent="-250141" algn="l">
              <a:lnSpc>
                <a:spcPts val="3244"/>
              </a:lnSpc>
              <a:buFont typeface="Arial"/>
              <a:buChar char="•"/>
            </a:pPr>
            <a:r>
              <a:rPr lang="en-US" sz="2317" b="1" dirty="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Active Facebook community</a:t>
            </a:r>
          </a:p>
          <a:p>
            <a:pPr marL="500282" lvl="1" indent="-250141" algn="l">
              <a:lnSpc>
                <a:spcPts val="3244"/>
              </a:lnSpc>
              <a:buFont typeface="Arial"/>
              <a:buChar char="•"/>
            </a:pPr>
            <a:r>
              <a:rPr lang="en-US" sz="2317" dirty="0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 </a:t>
            </a:r>
            <a:r>
              <a:rPr lang="en-US" sz="2317" b="1" dirty="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Fast communication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851850" y="8869333"/>
            <a:ext cx="2027277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(CEBMA, no date)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0345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24297" y="766151"/>
            <a:ext cx="15462115" cy="870746"/>
            <a:chOff x="0" y="0"/>
            <a:chExt cx="7216575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216575" cy="406400"/>
            </a:xfrm>
            <a:custGeom>
              <a:avLst/>
              <a:gdLst/>
              <a:ahLst/>
              <a:cxnLst/>
              <a:rect l="l" t="t" r="r" b="b"/>
              <a:pathLst>
                <a:path w="7216575" h="406400">
                  <a:moveTo>
                    <a:pt x="7013375" y="0"/>
                  </a:moveTo>
                  <a:cubicBezTo>
                    <a:pt x="7125600" y="0"/>
                    <a:pt x="7216575" y="90976"/>
                    <a:pt x="7216575" y="203200"/>
                  </a:cubicBezTo>
                  <a:cubicBezTo>
                    <a:pt x="7216575" y="315424"/>
                    <a:pt x="7125600" y="406400"/>
                    <a:pt x="7013375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39000"/>
                  </a:srgbClr>
                </a:gs>
                <a:gs pos="100000">
                  <a:srgbClr val="9B9B9B">
                    <a:alpha val="10335"/>
                  </a:srgbClr>
                </a:gs>
              </a:gsLst>
              <a:lin ang="0"/>
            </a:gradFill>
            <a:ln w="38100" cap="sq">
              <a:solidFill>
                <a:srgbClr val="5CE1E6">
                  <a:alpha val="38824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66675"/>
              <a:ext cx="7216575" cy="473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283257" y="990458"/>
            <a:ext cx="416341" cy="422132"/>
            <a:chOff x="0" y="0"/>
            <a:chExt cx="109654" cy="11117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9654" cy="111179"/>
            </a:xfrm>
            <a:custGeom>
              <a:avLst/>
              <a:gdLst/>
              <a:ahLst/>
              <a:cxnLst/>
              <a:rect l="l" t="t" r="r" b="b"/>
              <a:pathLst>
                <a:path w="109654" h="111179">
                  <a:moveTo>
                    <a:pt x="0" y="0"/>
                  </a:moveTo>
                  <a:lnTo>
                    <a:pt x="109654" y="0"/>
                  </a:lnTo>
                  <a:lnTo>
                    <a:pt x="109654" y="111179"/>
                  </a:lnTo>
                  <a:lnTo>
                    <a:pt x="0" y="11117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09654" cy="1492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587375" y="9127007"/>
            <a:ext cx="2013598" cy="701734"/>
            <a:chOff x="0" y="0"/>
            <a:chExt cx="530330" cy="18481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30330" cy="184819"/>
            </a:xfrm>
            <a:custGeom>
              <a:avLst/>
              <a:gdLst/>
              <a:ahLst/>
              <a:cxnLst/>
              <a:rect l="l" t="t" r="r" b="b"/>
              <a:pathLst>
                <a:path w="530330" h="184819">
                  <a:moveTo>
                    <a:pt x="0" y="0"/>
                  </a:moveTo>
                  <a:lnTo>
                    <a:pt x="530330" y="0"/>
                  </a:lnTo>
                  <a:lnTo>
                    <a:pt x="530330" y="184819"/>
                  </a:lnTo>
                  <a:lnTo>
                    <a:pt x="0" y="18481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66675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530330" cy="2229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1926136" y="9038726"/>
            <a:ext cx="4313060" cy="439148"/>
          </a:xfrm>
          <a:custGeom>
            <a:avLst/>
            <a:gdLst/>
            <a:ahLst/>
            <a:cxnLst/>
            <a:rect l="l" t="t" r="r" b="b"/>
            <a:pathLst>
              <a:path w="4313060" h="439148">
                <a:moveTo>
                  <a:pt x="0" y="0"/>
                </a:moveTo>
                <a:lnTo>
                  <a:pt x="4313060" y="0"/>
                </a:lnTo>
                <a:lnTo>
                  <a:pt x="4313060" y="439148"/>
                </a:lnTo>
                <a:lnTo>
                  <a:pt x="0" y="43914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2" name="Group 12"/>
          <p:cNvGrpSpPr/>
          <p:nvPr/>
        </p:nvGrpSpPr>
        <p:grpSpPr>
          <a:xfrm>
            <a:off x="820105" y="2058870"/>
            <a:ext cx="1055783" cy="991441"/>
            <a:chOff x="0" y="0"/>
            <a:chExt cx="278066" cy="26112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278066" cy="261120"/>
            </a:xfrm>
            <a:custGeom>
              <a:avLst/>
              <a:gdLst/>
              <a:ahLst/>
              <a:cxnLst/>
              <a:rect l="l" t="t" r="r" b="b"/>
              <a:pathLst>
                <a:path w="278066" h="261120">
                  <a:moveTo>
                    <a:pt x="0" y="0"/>
                  </a:moveTo>
                  <a:lnTo>
                    <a:pt x="278066" y="0"/>
                  </a:lnTo>
                  <a:lnTo>
                    <a:pt x="278066" y="261120"/>
                  </a:lnTo>
                  <a:lnTo>
                    <a:pt x="0" y="26112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33350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278066" cy="29922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9803508" y="3163779"/>
            <a:ext cx="5743654" cy="5743654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100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8" name="Freeform 18"/>
          <p:cNvSpPr/>
          <p:nvPr/>
        </p:nvSpPr>
        <p:spPr>
          <a:xfrm>
            <a:off x="11754868" y="2966406"/>
            <a:ext cx="6084851" cy="5941027"/>
          </a:xfrm>
          <a:custGeom>
            <a:avLst/>
            <a:gdLst/>
            <a:ahLst/>
            <a:cxnLst/>
            <a:rect l="l" t="t" r="r" b="b"/>
            <a:pathLst>
              <a:path w="6084851" h="5941027">
                <a:moveTo>
                  <a:pt x="0" y="0"/>
                </a:moveTo>
                <a:lnTo>
                  <a:pt x="6084851" y="0"/>
                </a:lnTo>
                <a:lnTo>
                  <a:pt x="6084851" y="5941027"/>
                </a:lnTo>
                <a:lnTo>
                  <a:pt x="0" y="594102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TextBox 19"/>
          <p:cNvSpPr txBox="1"/>
          <p:nvPr/>
        </p:nvSpPr>
        <p:spPr>
          <a:xfrm>
            <a:off x="2828995" y="995045"/>
            <a:ext cx="2507341" cy="3843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64"/>
              </a:lnSpc>
              <a:spcBef>
                <a:spcPct val="0"/>
              </a:spcBef>
            </a:pPr>
            <a:r>
              <a:rPr lang="en-US" sz="2117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M&amp;S Food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621254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Home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1870091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About Us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3467042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Project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4882037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Contact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929049" y="927711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Next Slide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655546" y="9123899"/>
            <a:ext cx="3043660" cy="2688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84"/>
              </a:lnSpc>
              <a:spcBef>
                <a:spcPct val="0"/>
              </a:spcBef>
            </a:pPr>
            <a:r>
              <a:rPr lang="en-US" sz="1417" b="1">
                <a:solidFill>
                  <a:srgbClr val="141223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WW. M&amp;S FOOD COM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01864" y="2068585"/>
            <a:ext cx="11530689" cy="1057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366"/>
              </a:lnSpc>
            </a:pPr>
            <a:r>
              <a:rPr lang="en-US" sz="7516" b="1">
                <a:gradFill>
                  <a:gsLst>
                    <a:gs pos="0">
                      <a:srgbClr val="CDFFD8">
                        <a:alpha val="100000"/>
                      </a:srgbClr>
                    </a:gs>
                    <a:gs pos="100000">
                      <a:srgbClr val="94B9FF">
                        <a:alpha val="0"/>
                      </a:srgbClr>
                    </a:gs>
                  </a:gsLst>
                  <a:lin ang="0"/>
                </a:gradFill>
                <a:latin typeface="Telegraf Bold"/>
                <a:ea typeface="Telegraf Bold"/>
                <a:cs typeface="Telegraf Bold"/>
                <a:sym typeface="Telegraf Bold"/>
              </a:rPr>
              <a:t>RECOMMENDATIONS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347996" y="4351179"/>
            <a:ext cx="6199900" cy="28920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804"/>
              </a:lnSpc>
            </a:pPr>
            <a:r>
              <a:rPr lang="en-US" sz="2717" b="1" dirty="0">
                <a:solidFill>
                  <a:srgbClr val="FFFFFF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 • Reduce tracking &amp; notifications</a:t>
            </a:r>
          </a:p>
          <a:p>
            <a:pPr algn="just">
              <a:lnSpc>
                <a:spcPts val="3804"/>
              </a:lnSpc>
            </a:pPr>
            <a:r>
              <a:rPr lang="en-US" sz="2717" b="1" dirty="0">
                <a:solidFill>
                  <a:srgbClr val="FFFFFF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 • Improve data accuracy</a:t>
            </a:r>
          </a:p>
          <a:p>
            <a:pPr algn="just">
              <a:lnSpc>
                <a:spcPts val="3804"/>
              </a:lnSpc>
            </a:pPr>
            <a:r>
              <a:rPr lang="en-US" sz="2717" b="1" dirty="0">
                <a:solidFill>
                  <a:srgbClr val="FFFFFF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 • Strengthen GDPR protection</a:t>
            </a:r>
          </a:p>
          <a:p>
            <a:pPr algn="just">
              <a:lnSpc>
                <a:spcPts val="3804"/>
              </a:lnSpc>
            </a:pPr>
            <a:r>
              <a:rPr lang="en-US" sz="2717" b="1" dirty="0">
                <a:solidFill>
                  <a:srgbClr val="FFFFFF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 • Monitor social media consistently</a:t>
            </a:r>
          </a:p>
          <a:p>
            <a:pPr algn="just">
              <a:lnSpc>
                <a:spcPts val="3804"/>
              </a:lnSpc>
            </a:pPr>
            <a:r>
              <a:rPr lang="en-US" sz="2717" b="1" dirty="0">
                <a:solidFill>
                  <a:srgbClr val="FFFFFF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 • Support non-digital customers.</a:t>
            </a:r>
          </a:p>
          <a:p>
            <a:pPr algn="just">
              <a:lnSpc>
                <a:spcPts val="3804"/>
              </a:lnSpc>
            </a:pPr>
            <a:r>
              <a:rPr lang="en-US" sz="2717" b="1" dirty="0">
                <a:solidFill>
                  <a:srgbClr val="FFFFFF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0345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24297" y="766151"/>
            <a:ext cx="15462115" cy="870746"/>
            <a:chOff x="0" y="0"/>
            <a:chExt cx="7216575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216575" cy="406400"/>
            </a:xfrm>
            <a:custGeom>
              <a:avLst/>
              <a:gdLst/>
              <a:ahLst/>
              <a:cxnLst/>
              <a:rect l="l" t="t" r="r" b="b"/>
              <a:pathLst>
                <a:path w="7216575" h="406400">
                  <a:moveTo>
                    <a:pt x="7013375" y="0"/>
                  </a:moveTo>
                  <a:cubicBezTo>
                    <a:pt x="7125600" y="0"/>
                    <a:pt x="7216575" y="90976"/>
                    <a:pt x="7216575" y="203200"/>
                  </a:cubicBezTo>
                  <a:cubicBezTo>
                    <a:pt x="7216575" y="315424"/>
                    <a:pt x="7125600" y="406400"/>
                    <a:pt x="7013375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39000"/>
                  </a:srgbClr>
                </a:gs>
                <a:gs pos="100000">
                  <a:srgbClr val="9B9B9B">
                    <a:alpha val="10335"/>
                  </a:srgbClr>
                </a:gs>
              </a:gsLst>
              <a:lin ang="0"/>
            </a:gradFill>
            <a:ln w="38100" cap="sq">
              <a:solidFill>
                <a:srgbClr val="5CE1E6">
                  <a:alpha val="38824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66675"/>
              <a:ext cx="7216575" cy="473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283257" y="990458"/>
            <a:ext cx="416341" cy="422132"/>
            <a:chOff x="0" y="0"/>
            <a:chExt cx="109654" cy="11117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9654" cy="111179"/>
            </a:xfrm>
            <a:custGeom>
              <a:avLst/>
              <a:gdLst/>
              <a:ahLst/>
              <a:cxnLst/>
              <a:rect l="l" t="t" r="r" b="b"/>
              <a:pathLst>
                <a:path w="109654" h="111179">
                  <a:moveTo>
                    <a:pt x="0" y="0"/>
                  </a:moveTo>
                  <a:lnTo>
                    <a:pt x="109654" y="0"/>
                  </a:lnTo>
                  <a:lnTo>
                    <a:pt x="109654" y="111179"/>
                  </a:lnTo>
                  <a:lnTo>
                    <a:pt x="0" y="11117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09654" cy="1492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547162" y="8907433"/>
            <a:ext cx="2013598" cy="701734"/>
            <a:chOff x="0" y="0"/>
            <a:chExt cx="530330" cy="18481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30330" cy="184819"/>
            </a:xfrm>
            <a:custGeom>
              <a:avLst/>
              <a:gdLst/>
              <a:ahLst/>
              <a:cxnLst/>
              <a:rect l="l" t="t" r="r" b="b"/>
              <a:pathLst>
                <a:path w="530330" h="184819">
                  <a:moveTo>
                    <a:pt x="0" y="0"/>
                  </a:moveTo>
                  <a:lnTo>
                    <a:pt x="530330" y="0"/>
                  </a:lnTo>
                  <a:lnTo>
                    <a:pt x="530330" y="184819"/>
                  </a:lnTo>
                  <a:lnTo>
                    <a:pt x="0" y="18481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66675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530330" cy="2229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1150740" y="9440883"/>
            <a:ext cx="4313060" cy="439148"/>
          </a:xfrm>
          <a:custGeom>
            <a:avLst/>
            <a:gdLst/>
            <a:ahLst/>
            <a:cxnLst/>
            <a:rect l="l" t="t" r="r" b="b"/>
            <a:pathLst>
              <a:path w="4313060" h="439148">
                <a:moveTo>
                  <a:pt x="0" y="0"/>
                </a:moveTo>
                <a:lnTo>
                  <a:pt x="4313060" y="0"/>
                </a:lnTo>
                <a:lnTo>
                  <a:pt x="4313060" y="439148"/>
                </a:lnTo>
                <a:lnTo>
                  <a:pt x="0" y="43914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12" name="Group 12"/>
          <p:cNvGrpSpPr/>
          <p:nvPr/>
        </p:nvGrpSpPr>
        <p:grpSpPr>
          <a:xfrm>
            <a:off x="720239" y="2409449"/>
            <a:ext cx="1055783" cy="991441"/>
            <a:chOff x="0" y="0"/>
            <a:chExt cx="278066" cy="26112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278066" cy="261120"/>
            </a:xfrm>
            <a:custGeom>
              <a:avLst/>
              <a:gdLst/>
              <a:ahLst/>
              <a:cxnLst/>
              <a:rect l="l" t="t" r="r" b="b"/>
              <a:pathLst>
                <a:path w="278066" h="261120">
                  <a:moveTo>
                    <a:pt x="0" y="0"/>
                  </a:moveTo>
                  <a:lnTo>
                    <a:pt x="278066" y="0"/>
                  </a:lnTo>
                  <a:lnTo>
                    <a:pt x="278066" y="261120"/>
                  </a:lnTo>
                  <a:lnTo>
                    <a:pt x="0" y="26112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33350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278066" cy="29922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2828995" y="995045"/>
            <a:ext cx="2507341" cy="3843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64"/>
              </a:lnSpc>
              <a:spcBef>
                <a:spcPct val="0"/>
              </a:spcBef>
            </a:pPr>
            <a:r>
              <a:rPr lang="en-US" sz="2117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M&amp;S Food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621254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Home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1870091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About Us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67042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Project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4882037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Contact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6040979" y="9057541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Next Slide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624297" y="9528150"/>
            <a:ext cx="3669054" cy="49680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984"/>
              </a:lnSpc>
              <a:spcBef>
                <a:spcPct val="0"/>
              </a:spcBef>
            </a:pPr>
            <a:r>
              <a:rPr lang="en-US" sz="1417" b="1" dirty="0">
                <a:solidFill>
                  <a:srgbClr val="141223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(CHAFFEY &amp; ELLIS-CHADWICK, 2019)</a:t>
            </a:r>
          </a:p>
          <a:p>
            <a:pPr algn="l">
              <a:lnSpc>
                <a:spcPts val="1984"/>
              </a:lnSpc>
              <a:spcBef>
                <a:spcPct val="0"/>
              </a:spcBef>
            </a:pPr>
            <a:endParaRPr lang="en-US" sz="1417" b="1" dirty="0">
              <a:solidFill>
                <a:srgbClr val="141223"/>
              </a:solidFill>
              <a:latin typeface="Telegraf Medium"/>
              <a:ea typeface="Telegraf Medium"/>
              <a:cs typeface="Telegraf Medium"/>
              <a:sym typeface="Telegraf Medium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385568" y="3856788"/>
            <a:ext cx="17516863" cy="4148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858"/>
              </a:lnSpc>
            </a:pPr>
            <a:r>
              <a:rPr lang="en-US" sz="2916" b="1" dirty="0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M&amp;S uses Instagram, Facebook, and the Sparks App to: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971697" y="2339531"/>
            <a:ext cx="6729280" cy="12265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541"/>
              </a:lnSpc>
            </a:pPr>
            <a:r>
              <a:rPr lang="en-US" sz="8716" b="1">
                <a:solidFill>
                  <a:srgbClr val="FFFFFF"/>
                </a:solidFill>
                <a:latin typeface="Telegraf Heavy"/>
                <a:ea typeface="Telegraf Heavy"/>
                <a:cs typeface="Telegraf Heavy"/>
                <a:sym typeface="Telegraf Heavy"/>
              </a:rPr>
              <a:t>Conclusion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947362" y="4684870"/>
            <a:ext cx="760220" cy="760220"/>
            <a:chOff x="0" y="0"/>
            <a:chExt cx="812800" cy="812800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100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990812" y="6035931"/>
            <a:ext cx="760220" cy="760220"/>
            <a:chOff x="0" y="0"/>
            <a:chExt cx="812800" cy="812800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100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715886" y="4695187"/>
            <a:ext cx="7240900" cy="7942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219"/>
              </a:lnSpc>
              <a:spcBef>
                <a:spcPct val="0"/>
              </a:spcBef>
            </a:pPr>
            <a:r>
              <a:rPr lang="en-US" sz="22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 Build customer engagement , personalize offers</a:t>
            </a:r>
          </a:p>
          <a:p>
            <a:pPr>
              <a:lnSpc>
                <a:spcPts val="3219"/>
              </a:lnSpc>
              <a:spcBef>
                <a:spcPct val="0"/>
              </a:spcBef>
            </a:pPr>
            <a:r>
              <a:rPr lang="en-US" sz="22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and strengthen loyalty.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10896600" y="4095692"/>
            <a:ext cx="2725395" cy="2753208"/>
            <a:chOff x="0" y="0"/>
            <a:chExt cx="812800" cy="812800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100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9" name="Freeform 39"/>
          <p:cNvSpPr/>
          <p:nvPr/>
        </p:nvSpPr>
        <p:spPr>
          <a:xfrm>
            <a:off x="12031543" y="4757868"/>
            <a:ext cx="4677798" cy="3677615"/>
          </a:xfrm>
          <a:custGeom>
            <a:avLst/>
            <a:gdLst/>
            <a:ahLst/>
            <a:cxnLst/>
            <a:rect l="l" t="t" r="r" b="b"/>
            <a:pathLst>
              <a:path w="3671432" h="3047288">
                <a:moveTo>
                  <a:pt x="0" y="0"/>
                </a:moveTo>
                <a:lnTo>
                  <a:pt x="3671432" y="0"/>
                </a:lnTo>
                <a:lnTo>
                  <a:pt x="3671432" y="3047288"/>
                </a:lnTo>
                <a:lnTo>
                  <a:pt x="0" y="304728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6FE614EE-7A99-6874-FA00-93687EF3C0D9}"/>
              </a:ext>
            </a:extLst>
          </p:cNvPr>
          <p:cNvSpPr txBox="1"/>
          <p:nvPr/>
        </p:nvSpPr>
        <p:spPr>
          <a:xfrm>
            <a:off x="1775613" y="6002770"/>
            <a:ext cx="730632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Canva Sans" panose="020B0604020202020204" charset="0"/>
                <a:ea typeface="Aptos" panose="020B0004020202020204" pitchFamily="34" charset="0"/>
                <a:cs typeface="Arial" panose="020B0604020202020204" pitchFamily="34" charset="0"/>
              </a:rPr>
              <a:t>D</a:t>
            </a:r>
            <a:r>
              <a:rPr lang="en-GB" sz="2400" dirty="0">
                <a:solidFill>
                  <a:schemeClr val="bg1"/>
                </a:solidFill>
                <a:effectLst/>
                <a:latin typeface="Canva Sans" panose="020B0604020202020204" charset="0"/>
                <a:ea typeface="Aptos" panose="020B0004020202020204" pitchFamily="34" charset="0"/>
                <a:cs typeface="Arial" panose="020B0604020202020204" pitchFamily="34" charset="0"/>
              </a:rPr>
              <a:t>igital strategy supports strong relationships and business performance.</a:t>
            </a:r>
            <a:endParaRPr lang="en-GB" sz="2400" dirty="0">
              <a:latin typeface="Canva Sans" panose="020B0604020202020204" charset="0"/>
            </a:endParaRPr>
          </a:p>
        </p:txBody>
      </p:sp>
      <p:grpSp>
        <p:nvGrpSpPr>
          <p:cNvPr id="42" name="Group 28">
            <a:extLst>
              <a:ext uri="{FF2B5EF4-FFF2-40B4-BE49-F238E27FC236}">
                <a16:creationId xmlns:a16="http://schemas.microsoft.com/office/drawing/2014/main" id="{4F84B17C-6DE4-42AE-9A38-2F13BB304C17}"/>
              </a:ext>
            </a:extLst>
          </p:cNvPr>
          <p:cNvGrpSpPr/>
          <p:nvPr/>
        </p:nvGrpSpPr>
        <p:grpSpPr>
          <a:xfrm>
            <a:off x="990812" y="7460814"/>
            <a:ext cx="760220" cy="760220"/>
            <a:chOff x="0" y="0"/>
            <a:chExt cx="812800" cy="812800"/>
          </a:xfrm>
        </p:grpSpPr>
        <p:sp>
          <p:nvSpPr>
            <p:cNvPr id="43" name="Freeform 29">
              <a:extLst>
                <a:ext uri="{FF2B5EF4-FFF2-40B4-BE49-F238E27FC236}">
                  <a16:creationId xmlns:a16="http://schemas.microsoft.com/office/drawing/2014/main" id="{723D7CB9-3151-2411-931C-C25472E66743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100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TextBox 30">
              <a:extLst>
                <a:ext uri="{FF2B5EF4-FFF2-40B4-BE49-F238E27FC236}">
                  <a16:creationId xmlns:a16="http://schemas.microsoft.com/office/drawing/2014/main" id="{AB215587-0DAC-2AB0-E17B-B505DD34AF97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46" name="TextBox 45">
            <a:extLst>
              <a:ext uri="{FF2B5EF4-FFF2-40B4-BE49-F238E27FC236}">
                <a16:creationId xmlns:a16="http://schemas.microsoft.com/office/drawing/2014/main" id="{62818E26-68A8-B0B9-64AA-FC02D761558B}"/>
              </a:ext>
            </a:extLst>
          </p:cNvPr>
          <p:cNvSpPr txBox="1"/>
          <p:nvPr/>
        </p:nvSpPr>
        <p:spPr>
          <a:xfrm>
            <a:off x="1844628" y="7420443"/>
            <a:ext cx="685634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Canva Sans" panose="020B0604020202020204" charset="0"/>
              </a:rPr>
              <a:t>By using digital tools carefully , M&amp;S can continue to improve loyalty and deliver strong CRM outcomes.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0312" r="-20312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624297" y="766151"/>
            <a:ext cx="15462115" cy="870746"/>
            <a:chOff x="0" y="0"/>
            <a:chExt cx="7216575" cy="4064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7216575" cy="406400"/>
            </a:xfrm>
            <a:custGeom>
              <a:avLst/>
              <a:gdLst/>
              <a:ahLst/>
              <a:cxnLst/>
              <a:rect l="l" t="t" r="r" b="b"/>
              <a:pathLst>
                <a:path w="7216575" h="406400">
                  <a:moveTo>
                    <a:pt x="7013375" y="0"/>
                  </a:moveTo>
                  <a:cubicBezTo>
                    <a:pt x="7125600" y="0"/>
                    <a:pt x="7216575" y="90976"/>
                    <a:pt x="7216575" y="203200"/>
                  </a:cubicBezTo>
                  <a:cubicBezTo>
                    <a:pt x="7216575" y="315424"/>
                    <a:pt x="7125600" y="406400"/>
                    <a:pt x="7013375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39000"/>
                  </a:srgbClr>
                </a:gs>
                <a:gs pos="100000">
                  <a:srgbClr val="9B9B9B">
                    <a:alpha val="10335"/>
                  </a:srgbClr>
                </a:gs>
              </a:gsLst>
              <a:lin ang="0"/>
            </a:gradFill>
            <a:ln w="38100" cap="sq">
              <a:solidFill>
                <a:srgbClr val="5CE1E6">
                  <a:alpha val="38824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66675"/>
              <a:ext cx="7216575" cy="473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283257" y="990458"/>
            <a:ext cx="416341" cy="422132"/>
            <a:chOff x="0" y="0"/>
            <a:chExt cx="109654" cy="111179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09654" cy="111179"/>
            </a:xfrm>
            <a:custGeom>
              <a:avLst/>
              <a:gdLst/>
              <a:ahLst/>
              <a:cxnLst/>
              <a:rect l="l" t="t" r="r" b="b"/>
              <a:pathLst>
                <a:path w="109654" h="111179">
                  <a:moveTo>
                    <a:pt x="0" y="0"/>
                  </a:moveTo>
                  <a:lnTo>
                    <a:pt x="109654" y="0"/>
                  </a:lnTo>
                  <a:lnTo>
                    <a:pt x="109654" y="111179"/>
                  </a:lnTo>
                  <a:lnTo>
                    <a:pt x="0" y="11117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109654" cy="1492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2828995" y="995045"/>
            <a:ext cx="2507341" cy="3843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64"/>
              </a:lnSpc>
              <a:spcBef>
                <a:spcPct val="0"/>
              </a:spcBef>
            </a:pPr>
            <a:r>
              <a:rPr lang="en-US" sz="2117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M&amp;S Food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621254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Home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70091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About Us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3467042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Project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882037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Contact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15547162" y="8907433"/>
            <a:ext cx="2013598" cy="701734"/>
            <a:chOff x="0" y="0"/>
            <a:chExt cx="530330" cy="184819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530330" cy="184819"/>
            </a:xfrm>
            <a:custGeom>
              <a:avLst/>
              <a:gdLst/>
              <a:ahLst/>
              <a:cxnLst/>
              <a:rect l="l" t="t" r="r" b="b"/>
              <a:pathLst>
                <a:path w="530330" h="184819">
                  <a:moveTo>
                    <a:pt x="0" y="0"/>
                  </a:moveTo>
                  <a:lnTo>
                    <a:pt x="530330" y="0"/>
                  </a:lnTo>
                  <a:lnTo>
                    <a:pt x="530330" y="184819"/>
                  </a:lnTo>
                  <a:lnTo>
                    <a:pt x="0" y="18481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66675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38100"/>
              <a:ext cx="530330" cy="2229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1926136" y="9038726"/>
            <a:ext cx="4313060" cy="439148"/>
          </a:xfrm>
          <a:custGeom>
            <a:avLst/>
            <a:gdLst/>
            <a:ahLst/>
            <a:cxnLst/>
            <a:rect l="l" t="t" r="r" b="b"/>
            <a:pathLst>
              <a:path w="4313060" h="439148">
                <a:moveTo>
                  <a:pt x="0" y="0"/>
                </a:moveTo>
                <a:lnTo>
                  <a:pt x="4313060" y="0"/>
                </a:lnTo>
                <a:lnTo>
                  <a:pt x="4313060" y="439148"/>
                </a:lnTo>
                <a:lnTo>
                  <a:pt x="0" y="43914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TextBox 18"/>
          <p:cNvSpPr txBox="1"/>
          <p:nvPr/>
        </p:nvSpPr>
        <p:spPr>
          <a:xfrm>
            <a:off x="16040979" y="9057541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End Slide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828995" y="9057541"/>
            <a:ext cx="3043660" cy="3678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24"/>
              </a:lnSpc>
              <a:spcBef>
                <a:spcPct val="0"/>
              </a:spcBef>
            </a:pPr>
            <a:r>
              <a:rPr lang="en-US" sz="2017" b="1">
                <a:solidFill>
                  <a:srgbClr val="141223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SALMA FARACHE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3367369" y="2271673"/>
            <a:ext cx="5743654" cy="5743654"/>
            <a:chOff x="0" y="0"/>
            <a:chExt cx="8128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41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 rot="-6515072">
            <a:off x="10139692" y="2271599"/>
            <a:ext cx="5743654" cy="5743654"/>
            <a:chOff x="0" y="0"/>
            <a:chExt cx="812800" cy="8128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41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6501542" y="3756804"/>
            <a:ext cx="5284917" cy="17136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997"/>
              </a:lnSpc>
            </a:pPr>
            <a:r>
              <a:rPr lang="en-US" sz="12242">
                <a:solidFill>
                  <a:srgbClr val="FFFFFF"/>
                </a:solidFill>
                <a:latin typeface="Telegraf Extra-Light"/>
                <a:ea typeface="Telegraf Extra-Light"/>
                <a:cs typeface="Telegraf Extra-Light"/>
                <a:sym typeface="Telegraf Extra-Light"/>
              </a:rPr>
              <a:t>Thank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501542" y="4959416"/>
            <a:ext cx="5284917" cy="17136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997"/>
              </a:lnSpc>
            </a:pPr>
            <a:r>
              <a:rPr lang="en-US" sz="12242" b="1">
                <a:solidFill>
                  <a:srgbClr val="FFFFFF"/>
                </a:solidFill>
                <a:latin typeface="Telegraf Heavy"/>
                <a:ea typeface="Telegraf Heavy"/>
                <a:cs typeface="Telegraf Heavy"/>
                <a:sym typeface="Telegraf Heavy"/>
              </a:rPr>
              <a:t>You!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-74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0312" r="-20312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624297" y="766151"/>
            <a:ext cx="15462115" cy="870746"/>
            <a:chOff x="0" y="0"/>
            <a:chExt cx="7216575" cy="4064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7216575" cy="406400"/>
            </a:xfrm>
            <a:custGeom>
              <a:avLst/>
              <a:gdLst/>
              <a:ahLst/>
              <a:cxnLst/>
              <a:rect l="l" t="t" r="r" b="b"/>
              <a:pathLst>
                <a:path w="7216575" h="406400">
                  <a:moveTo>
                    <a:pt x="7013375" y="0"/>
                  </a:moveTo>
                  <a:cubicBezTo>
                    <a:pt x="7125600" y="0"/>
                    <a:pt x="7216575" y="90976"/>
                    <a:pt x="7216575" y="203200"/>
                  </a:cubicBezTo>
                  <a:cubicBezTo>
                    <a:pt x="7216575" y="315424"/>
                    <a:pt x="7125600" y="406400"/>
                    <a:pt x="7013375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39000"/>
                  </a:srgbClr>
                </a:gs>
                <a:gs pos="100000">
                  <a:srgbClr val="9B9B9B">
                    <a:alpha val="10335"/>
                  </a:srgbClr>
                </a:gs>
              </a:gsLst>
              <a:lin ang="0"/>
            </a:gradFill>
            <a:ln w="38100" cap="sq">
              <a:solidFill>
                <a:srgbClr val="5CE1E6">
                  <a:alpha val="38824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66675"/>
              <a:ext cx="7216575" cy="473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283257" y="990458"/>
            <a:ext cx="416341" cy="422132"/>
            <a:chOff x="0" y="0"/>
            <a:chExt cx="109654" cy="111179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09654" cy="111179"/>
            </a:xfrm>
            <a:custGeom>
              <a:avLst/>
              <a:gdLst/>
              <a:ahLst/>
              <a:cxnLst/>
              <a:rect l="l" t="t" r="r" b="b"/>
              <a:pathLst>
                <a:path w="109654" h="111179">
                  <a:moveTo>
                    <a:pt x="0" y="0"/>
                  </a:moveTo>
                  <a:lnTo>
                    <a:pt x="109654" y="0"/>
                  </a:lnTo>
                  <a:lnTo>
                    <a:pt x="109654" y="111179"/>
                  </a:lnTo>
                  <a:lnTo>
                    <a:pt x="0" y="11117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109654" cy="1492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2959018" y="779784"/>
            <a:ext cx="3672546" cy="7196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84"/>
              </a:lnSpc>
              <a:spcBef>
                <a:spcPct val="0"/>
              </a:spcBef>
            </a:pPr>
            <a:r>
              <a:rPr lang="en-US" sz="3917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References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621254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Home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70091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About Us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3467042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Project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882037" y="1044575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Contact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15547162" y="8907433"/>
            <a:ext cx="2013598" cy="701734"/>
            <a:chOff x="0" y="0"/>
            <a:chExt cx="530330" cy="184819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530330" cy="184819"/>
            </a:xfrm>
            <a:custGeom>
              <a:avLst/>
              <a:gdLst/>
              <a:ahLst/>
              <a:cxnLst/>
              <a:rect l="l" t="t" r="r" b="b"/>
              <a:pathLst>
                <a:path w="530330" h="184819">
                  <a:moveTo>
                    <a:pt x="0" y="0"/>
                  </a:moveTo>
                  <a:lnTo>
                    <a:pt x="530330" y="0"/>
                  </a:lnTo>
                  <a:lnTo>
                    <a:pt x="530330" y="184819"/>
                  </a:lnTo>
                  <a:lnTo>
                    <a:pt x="0" y="18481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66675" cap="sq">
              <a:gradFill>
                <a:gsLst>
                  <a:gs pos="0">
                    <a:srgbClr val="CDFFD8">
                      <a:alpha val="100000"/>
                    </a:srgbClr>
                  </a:gs>
                  <a:gs pos="100000">
                    <a:srgbClr val="94B9FF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38100"/>
              <a:ext cx="530330" cy="2229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1371600" y="9718102"/>
            <a:ext cx="4313060" cy="439148"/>
          </a:xfrm>
          <a:custGeom>
            <a:avLst/>
            <a:gdLst/>
            <a:ahLst/>
            <a:cxnLst/>
            <a:rect l="l" t="t" r="r" b="b"/>
            <a:pathLst>
              <a:path w="4313060" h="439148">
                <a:moveTo>
                  <a:pt x="0" y="0"/>
                </a:moveTo>
                <a:lnTo>
                  <a:pt x="4313060" y="0"/>
                </a:lnTo>
                <a:lnTo>
                  <a:pt x="4313060" y="439148"/>
                </a:lnTo>
                <a:lnTo>
                  <a:pt x="0" y="43914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TextBox 18"/>
          <p:cNvSpPr txBox="1"/>
          <p:nvPr/>
        </p:nvSpPr>
        <p:spPr>
          <a:xfrm>
            <a:off x="16040979" y="9057541"/>
            <a:ext cx="1330251" cy="334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  <a:spcBef>
                <a:spcPct val="0"/>
              </a:spcBef>
            </a:pPr>
            <a:r>
              <a:rPr lang="en-US" sz="1817" b="1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End Slide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384007" y="9803274"/>
            <a:ext cx="3043660" cy="2688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84"/>
              </a:lnSpc>
              <a:spcBef>
                <a:spcPct val="0"/>
              </a:spcBef>
            </a:pPr>
            <a:r>
              <a:rPr lang="en-US" sz="1417" b="1" dirty="0">
                <a:solidFill>
                  <a:srgbClr val="141223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WW. M&amp;S FOOD COM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3367369" y="2271673"/>
            <a:ext cx="5743654" cy="5743654"/>
            <a:chOff x="0" y="0"/>
            <a:chExt cx="8128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41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 rot="-6515072">
            <a:off x="10139692" y="2271599"/>
            <a:ext cx="5743654" cy="5743654"/>
            <a:chOff x="0" y="0"/>
            <a:chExt cx="812800" cy="8128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CDFFD8">
                    <a:alpha val="41000"/>
                  </a:srgbClr>
                </a:gs>
                <a:gs pos="100000">
                  <a:srgbClr val="94B9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85034" y="1761233"/>
            <a:ext cx="17657567" cy="82446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58800" lvl="1" indent="-342900">
              <a:lnSpc>
                <a:spcPts val="2799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Canva Sans" panose="020B0604020202020204" charset="0"/>
              </a:rPr>
              <a:t>Buttle, F. and </a:t>
            </a:r>
            <a:r>
              <a:rPr lang="en-GB" sz="2000" dirty="0" err="1">
                <a:solidFill>
                  <a:schemeClr val="bg1"/>
                </a:solidFill>
                <a:latin typeface="Canva Sans" panose="020B0604020202020204" charset="0"/>
              </a:rPr>
              <a:t>Maklan</a:t>
            </a:r>
            <a:r>
              <a:rPr lang="en-GB" sz="2000" dirty="0">
                <a:solidFill>
                  <a:schemeClr val="bg1"/>
                </a:solidFill>
                <a:latin typeface="Canva Sans" panose="020B0604020202020204" charset="0"/>
              </a:rPr>
              <a:t>, S. (2015) </a:t>
            </a:r>
            <a:r>
              <a:rPr lang="en-GB" sz="2000" i="1" dirty="0">
                <a:solidFill>
                  <a:schemeClr val="bg1"/>
                </a:solidFill>
                <a:latin typeface="Canva Sans" panose="020B0604020202020204" charset="0"/>
              </a:rPr>
              <a:t>Customer Relationship Management: Concepts and Technologies</a:t>
            </a:r>
            <a:r>
              <a:rPr lang="en-GB" sz="2000" dirty="0">
                <a:solidFill>
                  <a:schemeClr val="bg1"/>
                </a:solidFill>
                <a:latin typeface="Canva Sans" panose="020B0604020202020204" charset="0"/>
              </a:rPr>
              <a:t>. 3rd </a:t>
            </a:r>
            <a:r>
              <a:rPr lang="en-GB" sz="2000" dirty="0" err="1">
                <a:solidFill>
                  <a:schemeClr val="bg1"/>
                </a:solidFill>
                <a:latin typeface="Canva Sans" panose="020B0604020202020204" charset="0"/>
              </a:rPr>
              <a:t>edn</a:t>
            </a:r>
            <a:r>
              <a:rPr lang="en-GB" sz="2000" dirty="0">
                <a:solidFill>
                  <a:schemeClr val="bg1"/>
                </a:solidFill>
                <a:latin typeface="Canva Sans" panose="020B0604020202020204" charset="0"/>
              </a:rPr>
              <a:t>. Abingdon: Routledge.</a:t>
            </a:r>
          </a:p>
          <a:p>
            <a:pPr marL="558800" lvl="1" indent="-342900">
              <a:lnSpc>
                <a:spcPts val="2799"/>
              </a:lnSpc>
              <a:buFont typeface="Arial" panose="020B0604020202020204" pitchFamily="34" charset="0"/>
              <a:buChar char="•"/>
            </a:pPr>
            <a:r>
              <a:rPr lang="en-US" sz="19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Canva (2024) Canva: Online graphic design tool. Available at: </a:t>
            </a:r>
            <a:r>
              <a:rPr lang="en-US" sz="1999" u="sng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  <a:hlinkClick r:id="rId6" tooltip="https://www.canva.com"/>
              </a:rPr>
              <a:t>https://www.canva.com/</a:t>
            </a:r>
            <a:r>
              <a:rPr lang="en-US" sz="19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(Accessed: 17 November 2025).</a:t>
            </a:r>
          </a:p>
          <a:p>
            <a:pPr marL="558800" lvl="1" indent="-342900" algn="l">
              <a:lnSpc>
                <a:spcPts val="2799"/>
              </a:lnSpc>
              <a:buFont typeface="Arial" panose="020B0604020202020204" pitchFamily="34" charset="0"/>
              <a:buChar char="•"/>
            </a:pPr>
            <a:r>
              <a:rPr lang="en-US" sz="19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Caulfield, J. (2020) Advantages and disadvantages of digital marketing. DigitalDimensions4u. Available at: </a:t>
            </a:r>
            <a:r>
              <a:rPr lang="en-US" sz="1999" u="sng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  <a:hlinkClick r:id="rId7" tooltip="https://www.digitaldimensions4u.com/advantages-and-disadvantages-of-digital-marketing/"/>
              </a:rPr>
              <a:t>https://www.digitaldimensions4u.com/advantages-and-disadvantages-of-digital-marketing/</a:t>
            </a:r>
            <a:r>
              <a:rPr lang="en-US" sz="19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(Accessed: 23 November 2025).</a:t>
            </a:r>
          </a:p>
          <a:p>
            <a:pPr marL="558800" lvl="1" indent="-342900" algn="l">
              <a:lnSpc>
                <a:spcPts val="2799"/>
              </a:lnSpc>
              <a:buFont typeface="Arial" panose="020B0604020202020204" pitchFamily="34" charset="0"/>
              <a:buChar char="•"/>
            </a:pPr>
            <a:r>
              <a:rPr lang="en-US" sz="19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CEBMA (no date) Critical appraisal questionnaires. Available at: </a:t>
            </a:r>
            <a:r>
              <a:rPr lang="en-US" sz="1999" u="sng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  <a:hlinkClick r:id="rId8" tooltip="https://cebma.org/resources/tools/critical-appraisal-questionnaires/"/>
              </a:rPr>
              <a:t>https://cebma.org/resources/tools/critical-appraisal-questionnaires/</a:t>
            </a:r>
            <a:r>
              <a:rPr lang="en-US" sz="19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(Accessed: 26 November 2025).</a:t>
            </a:r>
          </a:p>
          <a:p>
            <a:pPr marL="558800" lvl="1" indent="-342900" algn="l">
              <a:lnSpc>
                <a:spcPts val="2799"/>
              </a:lnSpc>
              <a:buFont typeface="Arial" panose="020B0604020202020204" pitchFamily="34" charset="0"/>
              <a:buChar char="•"/>
            </a:pPr>
            <a:r>
              <a:rPr lang="en-US" sz="19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Chaffey, D. and Ellis-Chadwick, F. (2019) Digital Marketing: Strategy, Implementation and Practice. 7th </a:t>
            </a:r>
            <a:r>
              <a:rPr lang="en-US" sz="1999" dirty="0" err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edn</a:t>
            </a:r>
            <a:r>
              <a:rPr lang="en-US" sz="19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. Harlow: Pearson.</a:t>
            </a:r>
          </a:p>
          <a:p>
            <a:pPr marL="558800" lvl="1" indent="-342900" algn="l">
              <a:lnSpc>
                <a:spcPts val="2799"/>
              </a:lnSpc>
              <a:buFont typeface="Arial" panose="020B0604020202020204" pitchFamily="34" charset="0"/>
              <a:buChar char="•"/>
            </a:pPr>
            <a:r>
              <a:rPr lang="en-US" sz="1999" dirty="0" err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eComposer</a:t>
            </a:r>
            <a:r>
              <a:rPr lang="en-US" sz="19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(no date) Advantages and disadvantages of social media marketing. Available at: </a:t>
            </a:r>
            <a:r>
              <a:rPr lang="en-US" sz="1999" u="sng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  <a:hlinkClick r:id="rId9" tooltip="https://ecomposer.io/blogs/ecommerce/advantages-and-disadvantages-of-social-media-marketing"/>
              </a:rPr>
              <a:t>https://ecomposer.io/blogs/ecommerce/advantages-and-disadvantages-of-social-media-marketing</a:t>
            </a:r>
            <a:r>
              <a:rPr lang="en-US" sz="19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(Accessed: 26 November 2025).</a:t>
            </a:r>
          </a:p>
          <a:p>
            <a:pPr marL="558800" lvl="1" indent="-342900" algn="l">
              <a:lnSpc>
                <a:spcPts val="2799"/>
              </a:lnSpc>
              <a:buFont typeface="Arial" panose="020B0604020202020204" pitchFamily="34" charset="0"/>
              <a:buChar char="•"/>
            </a:pPr>
            <a:r>
              <a:rPr lang="en-US" sz="19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Kaplan, A.M. and Haenlein, M. (2019) ‘Users of the world, unite!’, Business Horizons, 53(1), pp. 59–68.</a:t>
            </a:r>
          </a:p>
          <a:p>
            <a:pPr marL="558800" lvl="1" indent="-342900" algn="l">
              <a:lnSpc>
                <a:spcPts val="2799"/>
              </a:lnSpc>
              <a:buFont typeface="Arial" panose="020B0604020202020204" pitchFamily="34" charset="0"/>
              <a:buChar char="•"/>
            </a:pPr>
            <a:r>
              <a:rPr lang="en-US" sz="19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LinkedIn (2024) The crucial role of customer relationships in driving business growth. Available at: </a:t>
            </a:r>
            <a:r>
              <a:rPr lang="en-US" sz="1999" u="sng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  <a:hlinkClick r:id="rId10" tooltip="https://www.linkedin.com/pulse/crucial-role-customer-relationships-driving-business-growth/"/>
              </a:rPr>
              <a:t>https://www.linkedin.com/pulse/crucial-role-customer-relationships-driving-business-growth/</a:t>
            </a:r>
            <a:r>
              <a:rPr lang="en-US" sz="19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(Accessed: 25 November 2025).</a:t>
            </a:r>
          </a:p>
          <a:p>
            <a:pPr marL="558800" lvl="1" indent="-342900" algn="l">
              <a:lnSpc>
                <a:spcPts val="2799"/>
              </a:lnSpc>
              <a:buFont typeface="Arial" panose="020B0604020202020204" pitchFamily="34" charset="0"/>
              <a:buChar char="•"/>
            </a:pPr>
            <a:r>
              <a:rPr lang="en-US" sz="19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·Marks &amp; Spencer (2024) M&amp;S Food Facebook Page. Available at: https://www.facebook.com/marksandspencer (Accessed: 17 November 2025).</a:t>
            </a:r>
          </a:p>
          <a:p>
            <a:pPr marL="558800" lvl="1" indent="-342900" algn="l">
              <a:lnSpc>
                <a:spcPts val="2799"/>
              </a:lnSpc>
              <a:buFont typeface="Arial" panose="020B0604020202020204" pitchFamily="34" charset="0"/>
              <a:buChar char="•"/>
            </a:pPr>
            <a:r>
              <a:rPr lang="en-US" sz="19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·Marks &amp; Spencer (2024) M&amp;S Food Instagram Page. Available at: https://www.instagram.com/marksandspencer (Accessed: 21 November 2025).</a:t>
            </a:r>
          </a:p>
          <a:p>
            <a:pPr marL="558800" lvl="1" indent="-342900" algn="l">
              <a:lnSpc>
                <a:spcPts val="2799"/>
              </a:lnSpc>
              <a:buFont typeface="Arial" panose="020B0604020202020204" pitchFamily="34" charset="0"/>
              <a:buChar char="•"/>
            </a:pPr>
            <a:r>
              <a:rPr lang="en-US" sz="19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·Marks &amp; Spencer (2024) Sparks Loyalty App. Available at: </a:t>
            </a:r>
            <a:r>
              <a:rPr lang="en-US" sz="1999" u="sng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  <a:hlinkClick r:id="rId11" tooltip="https://www.marksandspencer.com/sparks"/>
              </a:rPr>
              <a:t>https://www.marksandspencer.com/sparks</a:t>
            </a:r>
            <a:r>
              <a:rPr lang="en-US" sz="19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(Accessed: 18 November 2025).</a:t>
            </a:r>
          </a:p>
          <a:p>
            <a:pPr marL="558800" lvl="1" indent="-342900" algn="l">
              <a:lnSpc>
                <a:spcPts val="2799"/>
              </a:lnSpc>
              <a:buFont typeface="Arial" panose="020B0604020202020204" pitchFamily="34" charset="0"/>
              <a:buChar char="•"/>
            </a:pPr>
            <a:r>
              <a:rPr lang="en-US" sz="1999" dirty="0" err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Skillogical</a:t>
            </a:r>
            <a:r>
              <a:rPr lang="en-US" sz="19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(no date) Measurement of business impact is possible provided that…. Available at: </a:t>
            </a:r>
            <a:r>
              <a:rPr lang="en-US" sz="1999" u="sng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  <a:hlinkClick r:id="rId12" tooltip="https://skillogical.com"/>
              </a:rPr>
              <a:t>https://skillogical.com</a:t>
            </a:r>
            <a:r>
              <a:rPr lang="en-US" sz="19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(Accessed: 26 November 2025).</a:t>
            </a:r>
          </a:p>
          <a:p>
            <a:pPr marL="558800" lvl="1" indent="-342900" algn="l">
              <a:lnSpc>
                <a:spcPts val="2799"/>
              </a:lnSpc>
              <a:buFont typeface="Arial" panose="020B0604020202020204" pitchFamily="34" charset="0"/>
              <a:buChar char="•"/>
            </a:pPr>
            <a:r>
              <a:rPr lang="en-US" sz="19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Smart Insights (2024) Digital marketing: definition and benefits. Available at: </a:t>
            </a:r>
            <a:r>
              <a:rPr lang="en-US" sz="1999" u="sng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  <a:hlinkClick r:id="rId13" tooltip="https://www.smartinsights.com"/>
              </a:rPr>
              <a:t>https://www.smartinsights.com</a:t>
            </a:r>
            <a:r>
              <a:rPr lang="en-US" sz="19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(Accessed: 26 November 2025).</a:t>
            </a:r>
          </a:p>
          <a:p>
            <a:pPr marL="558800" lvl="1" indent="-342900" algn="l">
              <a:lnSpc>
                <a:spcPts val="2799"/>
              </a:lnSpc>
              <a:buFont typeface="Arial" panose="020B0604020202020204" pitchFamily="34" charset="0"/>
              <a:buChar char="•"/>
            </a:pPr>
            <a:r>
              <a:rPr lang="en-US" sz="19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The Grocer (2024) M&amp;S resorts to pen and paper to </a:t>
            </a:r>
            <a:r>
              <a:rPr lang="en-US" sz="1999" dirty="0" err="1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honour</a:t>
            </a:r>
            <a:r>
              <a:rPr lang="en-US" sz="19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Sparks loyalty rewards in crippling cyberattack. Available at: </a:t>
            </a:r>
            <a:r>
              <a:rPr lang="en-US" sz="1999" u="sng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  <a:hlinkClick r:id="rId14" tooltip="https://www.thegrocer.co.uk"/>
              </a:rPr>
              <a:t>https://www.thegrocer.co.uk</a:t>
            </a:r>
            <a:r>
              <a:rPr lang="en-US" sz="1999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 (Accessed: 23 November 2025).</a:t>
            </a:r>
          </a:p>
          <a:p>
            <a:pPr algn="l">
              <a:lnSpc>
                <a:spcPts val="2939"/>
              </a:lnSpc>
            </a:pPr>
            <a:endParaRPr lang="en-US" sz="1999" dirty="0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3125</TotalTime>
  <Words>1342</Words>
  <Application>Microsoft Office PowerPoint</Application>
  <PresentationFormat>Custom</PresentationFormat>
  <Paragraphs>259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30" baseType="lpstr">
      <vt:lpstr>Telegraf</vt:lpstr>
      <vt:lpstr>Canva Sans Medium</vt:lpstr>
      <vt:lpstr>Canva Sans Bold</vt:lpstr>
      <vt:lpstr>Aptos</vt:lpstr>
      <vt:lpstr>Telegraf Heavy</vt:lpstr>
      <vt:lpstr>Canva Sans</vt:lpstr>
      <vt:lpstr>Telegraf Extra-Light</vt:lpstr>
      <vt:lpstr>Telegraf Medium</vt:lpstr>
      <vt:lpstr>Arial</vt:lpstr>
      <vt:lpstr>Calibri</vt:lpstr>
      <vt:lpstr>Telegraf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Navy and Blue Modern Professional Social Media Strategy Presentation</dc:title>
  <dc:creator>Salma Farache</dc:creator>
  <cp:lastModifiedBy>Salma Farache</cp:lastModifiedBy>
  <cp:revision>2</cp:revision>
  <dcterms:created xsi:type="dcterms:W3CDTF">2006-08-16T00:00:00Z</dcterms:created>
  <dcterms:modified xsi:type="dcterms:W3CDTF">2025-11-30T18:14:31Z</dcterms:modified>
  <dc:identifier>DAG5jjIptp8</dc:identifier>
</cp:coreProperties>
</file>