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9" r:id="rId1"/>
  </p:sldMasterIdLst>
  <p:notesMasterIdLst>
    <p:notesMasterId r:id="rId18"/>
  </p:notesMasterIdLst>
  <p:sldIdLst>
    <p:sldId id="256" r:id="rId2"/>
    <p:sldId id="257" r:id="rId3"/>
    <p:sldId id="258" r:id="rId4"/>
    <p:sldId id="259" r:id="rId5"/>
    <p:sldId id="273" r:id="rId6"/>
    <p:sldId id="275" r:id="rId7"/>
    <p:sldId id="274"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6D686E-AFC6-6D40-8625-64C460F4C290}" type="datetimeFigureOut">
              <a:rPr lang="en-US" smtClean="0"/>
              <a:t>8/4/26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C91FBB-A949-9247-A567-68E5DAEE9AE5}" type="slidenum">
              <a:rPr lang="en-US" smtClean="0"/>
              <a:t>‹#›</a:t>
            </a:fld>
            <a:endParaRPr lang="en-US"/>
          </a:p>
        </p:txBody>
      </p:sp>
    </p:spTree>
    <p:extLst>
      <p:ext uri="{BB962C8B-B14F-4D97-AF65-F5344CB8AC3E}">
        <p14:creationId xmlns:p14="http://schemas.microsoft.com/office/powerpoint/2010/main" val="950015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morning/afternoon. My presentation examines digital transformation in health and care through the implementation of the Epic Electronic Patient Record at Cambridge University Hospitals. I will focus on the workforce, service delivery, patients and the wider community, and then critically evaluate the benefits and challenges.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will first explain why EPRs are important to NHS digital transformation. I will then move through four areas of impact: workforce, service delivery, patients and community. Finally, I will critically evaluate whether the benefits outweigh the challenges and identify lessons for future implementation.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EPRs are more than electronic versions of paper files. Their value comes from making information accessible across appropriate clinical teams and connecting documentation with workflows such as prescribing and diagnostics. The Wachter Review highlighted the importance of digitisation for improving care, while the NHS Long Term Plan identified digital technology as an enabler of better outcomes and integrated care.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CUH introduced Epic in October 2021. The significance of the implementation is that it brought many clinical and administrative functions into one digital environment. This means the project was not simply an IT installation; it required staff to change established ways of working and required sustained organisational support.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community impact is broader than the individual patient. Better information sharing can reduce fragmentation across services. Data can also support planning and understanding service demand. However, communities experience digital transformation differently, so digital inclusion and public trust need to be considered alongside technological capability.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community impact is broader than the individual patient. Better information sharing can reduce fragmentation across services. Data can also support planning and understanding service demand. However, communities experience digital transformation differently, so digital inclusion and public trust need to be considered alongside technological capability.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community impact is broader than the individual patient. Better information sharing can reduce fragmentation across services. Data can also support planning and understanding service demand. However, communities experience digital transformation differently, so digital inclusion and public trust need to be considered alongside technological capability.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community impact is broader than the individual patient. Better information sharing can reduce fragmentation across services. Data can also support planning and understanding service demand. However, communities experience digital transformation differently, so digital inclusion and public trust need to be considered alongside technological capability.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evaluation is that Epic has strong potential benefits. The most important are improved access to information, coordination and patient safety. However, these are potential benefits rather than automatic outcomes. They depend on system usability, staff adoption, governance and appropriate implementation.</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limitations are equally important. Digital transformation can shift rather than remove workload. It can also introduce new safety risks if systems fail or are poorly designed. Cybersecurity is therefore a clinical and organisational priority. Finally, digital exclusion means that efficiency for one group should not create barriers for another.</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is the central conclusion of my critical evaluation. Technology itself does not improve healthcare. Benefits occur when the technology is integrated into clinical practice and supported by people, processes and leadership. Future EPR programmes should therefore measure patient safety, staff experience, service performance and equity as well as technical implementation.</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Based on the evidence and my evaluation, I would recommend sustained rather than one-off support. Staff and patients should be involved in improvement, cybersecurity should be embedded into service governance, and organisations should monitor equity and usability. The goal should be safer and more person-centred care, not simply a paperless process.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Epic illustrates both the opportunities and complexities of NHS digital transformation. The implementation can support safer, more coordinated and patient-centred care, but technology is not a solution by itself. Long-term success requires investment in people, infrastructure, cybersecurity and inclusion.</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slides contain the complete reference list used in my written report and presentation. The references are presented in Harvard style and correspond to the in-text citations used throughout the slides.</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slides contain the complete reference list used in my written report and presentation. The references are presented in Harvard style and correspond to the in-text citations used throughout the slides.</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slides contain the complete reference list used in my written report and presentation. The references are presented in Harvard style and correspond to the in-text citations used throughout the slides.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8/4/26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7987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86038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31290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98075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93929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38175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7300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31518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1440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1057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8/4/26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0920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8/4/26</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509161613"/>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1520" y="1143000"/>
            <a:ext cx="10789920" cy="1097280"/>
          </a:xfrm>
          <a:prstGeom prst="rect">
            <a:avLst/>
          </a:prstGeom>
          <a:noFill/>
        </p:spPr>
        <p:txBody>
          <a:bodyPr wrap="square">
            <a:spAutoFit/>
          </a:bodyPr>
          <a:lstStyle/>
          <a:p>
            <a:pPr algn="ctr">
              <a:defRPr sz="3000" b="1" i="0"/>
            </a:pPr>
            <a:r>
              <a:rPr dirty="0"/>
              <a:t>Digital Transformation in the Health and Care Professions</a:t>
            </a:r>
          </a:p>
        </p:txBody>
      </p:sp>
      <p:sp>
        <p:nvSpPr>
          <p:cNvPr id="3" name="TextBox 2"/>
          <p:cNvSpPr txBox="1"/>
          <p:nvPr/>
        </p:nvSpPr>
        <p:spPr>
          <a:xfrm>
            <a:off x="1005840" y="2331720"/>
            <a:ext cx="10149840" cy="923330"/>
          </a:xfrm>
          <a:prstGeom prst="rect">
            <a:avLst/>
          </a:prstGeom>
          <a:noFill/>
        </p:spPr>
        <p:txBody>
          <a:bodyPr wrap="square">
            <a:spAutoFit/>
          </a:bodyPr>
          <a:lstStyle/>
          <a:p>
            <a:pPr algn="ctr">
              <a:defRPr sz="2300" b="0" i="0"/>
            </a:pPr>
            <a:r>
              <a:rPr sz="2700" dirty="0">
                <a:solidFill>
                  <a:schemeClr val="accent1"/>
                </a:solidFill>
              </a:rPr>
              <a:t>Electronic Patient Records: Epic at Cambridge University Hospitals</a:t>
            </a:r>
          </a:p>
        </p:txBody>
      </p:sp>
      <p:sp>
        <p:nvSpPr>
          <p:cNvPr id="4" name="TextBox 3"/>
          <p:cNvSpPr txBox="1"/>
          <p:nvPr/>
        </p:nvSpPr>
        <p:spPr>
          <a:xfrm>
            <a:off x="892772" y="4156056"/>
            <a:ext cx="5741657" cy="923330"/>
          </a:xfrm>
          <a:prstGeom prst="rect">
            <a:avLst/>
          </a:prstGeom>
          <a:noFill/>
        </p:spPr>
        <p:txBody>
          <a:bodyPr wrap="square">
            <a:spAutoFit/>
          </a:bodyPr>
          <a:lstStyle/>
          <a:p>
            <a:pPr algn="ctr">
              <a:defRPr sz="1800" b="0" i="0"/>
            </a:pPr>
            <a:r>
              <a:rPr dirty="0"/>
              <a:t>BMHP6026 | Component </a:t>
            </a:r>
            <a:r>
              <a:rPr lang="en-GB" dirty="0"/>
              <a:t>2</a:t>
            </a:r>
            <a:r>
              <a:rPr dirty="0"/>
              <a:t>: Viva Voce</a:t>
            </a:r>
            <a:br>
              <a:rPr dirty="0"/>
            </a:br>
            <a:r>
              <a:rPr dirty="0"/>
              <a:t>Noemi Putz | Student number: 2336726</a:t>
            </a:r>
            <a:br>
              <a:rPr dirty="0"/>
            </a:br>
            <a:r>
              <a:rPr dirty="0"/>
              <a:t>Lecturer: Ping Wu</a:t>
            </a:r>
          </a:p>
        </p:txBody>
      </p:sp>
      <p:pic>
        <p:nvPicPr>
          <p:cNvPr id="5" name="Picture 4">
            <a:extLst>
              <a:ext uri="{FF2B5EF4-FFF2-40B4-BE49-F238E27FC236}">
                <a16:creationId xmlns:a16="http://schemas.microsoft.com/office/drawing/2014/main" id="{AC39DFCE-A0BF-861C-A450-3B7FADA61D60}"/>
              </a:ext>
            </a:extLst>
          </p:cNvPr>
          <p:cNvPicPr>
            <a:picLocks noChangeAspect="1"/>
          </p:cNvPicPr>
          <p:nvPr/>
        </p:nvPicPr>
        <p:blipFill>
          <a:blip r:embed="rId3"/>
          <a:stretch>
            <a:fillRect/>
          </a:stretch>
        </p:blipFill>
        <p:spPr>
          <a:xfrm>
            <a:off x="7170747" y="3697163"/>
            <a:ext cx="4350693" cy="2764445"/>
          </a:xfrm>
          <a:prstGeom prst="ellipse">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2495" y="644651"/>
            <a:ext cx="6707109" cy="523220"/>
          </a:xfrm>
          <a:prstGeom prst="rect">
            <a:avLst/>
          </a:prstGeom>
          <a:noFill/>
        </p:spPr>
        <p:txBody>
          <a:bodyPr wrap="square">
            <a:spAutoFit/>
          </a:bodyPr>
          <a:lstStyle/>
          <a:p>
            <a:pPr algn="l">
              <a:defRPr sz="2800" b="1" i="0"/>
            </a:pPr>
            <a:r>
              <a:t>Presentation Aim and Structure</a:t>
            </a:r>
          </a:p>
        </p:txBody>
      </p:sp>
      <p:sp>
        <p:nvSpPr>
          <p:cNvPr id="3" name="Rectangle 2"/>
          <p:cNvSpPr/>
          <p:nvPr/>
        </p:nvSpPr>
        <p:spPr>
          <a:xfrm>
            <a:off x="640080" y="1695669"/>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40080" y="2827120"/>
            <a:ext cx="10412692" cy="2410916"/>
          </a:xfrm>
          <a:prstGeom prst="rect">
            <a:avLst/>
          </a:prstGeom>
          <a:noFill/>
        </p:spPr>
        <p:txBody>
          <a:bodyPr wrap="square">
            <a:spAutoFit/>
          </a:bodyPr>
          <a:lstStyle/>
          <a:p>
            <a:pPr marL="457200" indent="-457200">
              <a:spcAft>
                <a:spcPts val="1100"/>
              </a:spcAft>
              <a:buFont typeface="+mj-lt"/>
              <a:buAutoNum type="arabicPeriod"/>
              <a:defRPr sz="1900"/>
            </a:pPr>
            <a:r>
              <a:rPr dirty="0"/>
              <a:t>Examine Epic as a major digital innovation at Cambridge University Hospitals (CUH)</a:t>
            </a:r>
          </a:p>
          <a:p>
            <a:pPr marL="457200" indent="-457200">
              <a:spcAft>
                <a:spcPts val="1100"/>
              </a:spcAft>
              <a:buFont typeface="+mj-lt"/>
              <a:buAutoNum type="arabicPeriod"/>
              <a:defRPr sz="1900"/>
            </a:pPr>
            <a:r>
              <a:rPr dirty="0"/>
              <a:t>Evaluate its impact on the workforce and professional practice</a:t>
            </a:r>
          </a:p>
          <a:p>
            <a:pPr marL="457200" indent="-457200">
              <a:spcAft>
                <a:spcPts val="1100"/>
              </a:spcAft>
              <a:buFont typeface="+mj-lt"/>
              <a:buAutoNum type="arabicPeriod"/>
              <a:defRPr sz="1900"/>
            </a:pPr>
            <a:r>
              <a:rPr dirty="0"/>
              <a:t>Evaluate changes to healthcare service delivery and patient safety</a:t>
            </a:r>
          </a:p>
          <a:p>
            <a:pPr marL="457200" indent="-457200">
              <a:spcAft>
                <a:spcPts val="1100"/>
              </a:spcAft>
              <a:buFont typeface="+mj-lt"/>
              <a:buAutoNum type="arabicPeriod"/>
              <a:defRPr sz="1900"/>
            </a:pPr>
            <a:r>
              <a:rPr dirty="0"/>
              <a:t>Consider effects on patients, service users and the wider community</a:t>
            </a:r>
          </a:p>
          <a:p>
            <a:pPr marL="457200" indent="-457200">
              <a:spcAft>
                <a:spcPts val="1100"/>
              </a:spcAft>
              <a:buFont typeface="+mj-lt"/>
              <a:buAutoNum type="arabicPeriod"/>
              <a:defRPr sz="1900"/>
            </a:pPr>
            <a:r>
              <a:rPr dirty="0"/>
              <a:t>Critically balance benefits, limitations, risks and implementation requirements</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(NHS England, 2019; Wachter, 2016)</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97FDE653-B452-7FC5-5DA8-90927FB566F8}"/>
              </a:ext>
            </a:extLst>
          </p:cNvPr>
          <p:cNvPicPr>
            <a:picLocks noChangeAspect="1"/>
          </p:cNvPicPr>
          <p:nvPr/>
        </p:nvPicPr>
        <p:blipFill>
          <a:blip r:embed="rId3"/>
          <a:stretch>
            <a:fillRect/>
          </a:stretch>
        </p:blipFill>
        <p:spPr>
          <a:xfrm>
            <a:off x="7334484" y="197912"/>
            <a:ext cx="4435022" cy="2492048"/>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Why Electronic Patient Records?</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31520" y="1572127"/>
            <a:ext cx="6402661" cy="3580467"/>
          </a:xfrm>
          <a:prstGeom prst="rect">
            <a:avLst/>
          </a:prstGeom>
          <a:noFill/>
        </p:spPr>
        <p:txBody>
          <a:bodyPr wrap="square">
            <a:spAutoFit/>
          </a:bodyPr>
          <a:lstStyle/>
          <a:p>
            <a:pPr marL="342900" indent="-342900">
              <a:spcAft>
                <a:spcPts val="1100"/>
              </a:spcAft>
              <a:buFont typeface="Wingdings" pitchFamily="2" charset="2"/>
              <a:buChar char="Ø"/>
              <a:defRPr sz="1900"/>
            </a:pPr>
            <a:r>
              <a:t>Traditional paper records can be fragmented, delayed or difficult to share</a:t>
            </a:r>
          </a:p>
          <a:p>
            <a:pPr marL="342900" indent="-342900">
              <a:spcAft>
                <a:spcPts val="1100"/>
              </a:spcAft>
              <a:buFont typeface="Wingdings" pitchFamily="2" charset="2"/>
              <a:buChar char="Ø"/>
              <a:defRPr sz="1900"/>
            </a:pPr>
            <a:r>
              <a:t>EPRs provide digital, real-time access to clinical information</a:t>
            </a:r>
          </a:p>
          <a:p>
            <a:pPr marL="342900" indent="-342900">
              <a:spcAft>
                <a:spcPts val="1100"/>
              </a:spcAft>
              <a:buFont typeface="Wingdings" pitchFamily="2" charset="2"/>
              <a:buChar char="Ø"/>
              <a:defRPr sz="1900"/>
            </a:pPr>
            <a:r>
              <a:t>Information can include diagnoses, medicines, results and treatment plans</a:t>
            </a:r>
          </a:p>
          <a:p>
            <a:pPr marL="342900" indent="-342900">
              <a:spcAft>
                <a:spcPts val="1100"/>
              </a:spcAft>
              <a:buFont typeface="Wingdings" pitchFamily="2" charset="2"/>
              <a:buChar char="Ø"/>
              <a:defRPr sz="1900"/>
            </a:pPr>
            <a:r>
              <a:t>Supports communication, continuity and multidisciplinary decision-making</a:t>
            </a:r>
          </a:p>
          <a:p>
            <a:pPr marL="342900" indent="-342900">
              <a:spcAft>
                <a:spcPts val="1100"/>
              </a:spcAft>
              <a:buFont typeface="Wingdings" pitchFamily="2" charset="2"/>
              <a:buChar char="Ø"/>
              <a:defRPr sz="1900"/>
            </a:pPr>
            <a:r>
              <a:t>Digital transformation is intended to support safer, more coordinated care</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(Wachter, 2016; NHS England, 2019)</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B4657335-5482-C966-DC5D-E164D0911946}"/>
              </a:ext>
            </a:extLst>
          </p:cNvPr>
          <p:cNvPicPr>
            <a:picLocks noChangeAspect="1"/>
          </p:cNvPicPr>
          <p:nvPr/>
        </p:nvPicPr>
        <p:blipFill>
          <a:blip r:embed="rId3"/>
          <a:stretch>
            <a:fillRect/>
          </a:stretch>
        </p:blipFill>
        <p:spPr>
          <a:xfrm>
            <a:off x="7179901" y="1341587"/>
            <a:ext cx="4635340" cy="3964515"/>
          </a:xfrm>
          <a:prstGeom prst="ellipse">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Epic at Cambridge University Hospitals</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31520" y="1387416"/>
            <a:ext cx="6574124" cy="3580467"/>
          </a:xfrm>
          <a:prstGeom prst="rect">
            <a:avLst/>
          </a:prstGeom>
          <a:noFill/>
        </p:spPr>
        <p:txBody>
          <a:bodyPr wrap="square">
            <a:spAutoFit/>
          </a:bodyPr>
          <a:lstStyle/>
          <a:p>
            <a:pPr marL="342900" indent="-342900">
              <a:spcAft>
                <a:spcPts val="1100"/>
              </a:spcAft>
              <a:buFont typeface="Wingdings" pitchFamily="2" charset="2"/>
              <a:buChar char="Ø"/>
              <a:defRPr sz="1900"/>
            </a:pPr>
            <a:r>
              <a:t>Epic Electronic Patient Record went live at CUH in October 2021</a:t>
            </a:r>
          </a:p>
          <a:p>
            <a:pPr marL="342900" indent="-342900">
              <a:spcAft>
                <a:spcPts val="1100"/>
              </a:spcAft>
              <a:buFont typeface="Wingdings" pitchFamily="2" charset="2"/>
              <a:buChar char="Ø"/>
              <a:defRPr sz="1900"/>
            </a:pPr>
            <a:r>
              <a:t>Integrated clinical documentation, prescribing, diagnostics, referrals and scheduling</a:t>
            </a:r>
          </a:p>
          <a:p>
            <a:pPr marL="342900" indent="-342900">
              <a:spcAft>
                <a:spcPts val="1100"/>
              </a:spcAft>
              <a:buFont typeface="Wingdings" pitchFamily="2" charset="2"/>
              <a:buChar char="Ø"/>
              <a:defRPr sz="1900"/>
            </a:pPr>
            <a:r>
              <a:t>Provides a shared digital record across clinical areas</a:t>
            </a:r>
          </a:p>
          <a:p>
            <a:pPr marL="342900" indent="-342900">
              <a:spcAft>
                <a:spcPts val="1100"/>
              </a:spcAft>
              <a:buFont typeface="Wingdings" pitchFamily="2" charset="2"/>
              <a:buChar char="Ø"/>
              <a:defRPr sz="1900"/>
            </a:pPr>
            <a:r>
              <a:t>Supports patient-facing functions and communication</a:t>
            </a:r>
          </a:p>
          <a:p>
            <a:pPr marL="342900" indent="-342900">
              <a:spcAft>
                <a:spcPts val="1100"/>
              </a:spcAft>
              <a:buFont typeface="Wingdings" pitchFamily="2" charset="2"/>
              <a:buChar char="Ø"/>
              <a:defRPr sz="1900"/>
            </a:pPr>
            <a:r>
              <a:t>Implementation required major organisational, workforce and cultural change</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(Cambridge University Hospitals NHS Foundation Trust, 2021;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9F860BDD-1D59-DE84-8D1F-6FFB92FEC96C}"/>
              </a:ext>
            </a:extLst>
          </p:cNvPr>
          <p:cNvPicPr>
            <a:picLocks noChangeAspect="1"/>
          </p:cNvPicPr>
          <p:nvPr/>
        </p:nvPicPr>
        <p:blipFill>
          <a:blip r:embed="rId3"/>
          <a:stretch>
            <a:fillRect/>
          </a:stretch>
        </p:blipFill>
        <p:spPr>
          <a:xfrm>
            <a:off x="7818044" y="1696455"/>
            <a:ext cx="4015644" cy="2673831"/>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7559" y="3251164"/>
            <a:ext cx="5357841" cy="523220"/>
          </a:xfrm>
          <a:prstGeom prst="rect">
            <a:avLst/>
          </a:prstGeom>
          <a:noFill/>
        </p:spPr>
        <p:txBody>
          <a:bodyPr wrap="square">
            <a:spAutoFit/>
          </a:bodyPr>
          <a:lstStyle/>
          <a:p>
            <a:pPr algn="l">
              <a:defRPr sz="2800" b="1" i="0"/>
            </a:pPr>
            <a:r>
              <a:rPr dirty="0"/>
              <a:t>Impact on </a:t>
            </a:r>
            <a:r>
              <a:rPr lang="en-GB" dirty="0"/>
              <a:t>the Workforce</a:t>
            </a:r>
            <a:endParaRPr dirty="0"/>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(World Health Organization, 2021;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
        <p:nvSpPr>
          <p:cNvPr id="7" name="Oval 6">
            <a:extLst>
              <a:ext uri="{FF2B5EF4-FFF2-40B4-BE49-F238E27FC236}">
                <a16:creationId xmlns:a16="http://schemas.microsoft.com/office/drawing/2014/main" id="{350542DA-7ED8-2D94-052E-509987CD70BB}"/>
              </a:ext>
            </a:extLst>
          </p:cNvPr>
          <p:cNvSpPr/>
          <p:nvPr/>
        </p:nvSpPr>
        <p:spPr>
          <a:xfrm>
            <a:off x="8192430" y="819670"/>
            <a:ext cx="3237570" cy="1840449"/>
          </a:xfrm>
          <a:prstGeom prst="ellipse">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Poor usability may contribute to documentation burden and digital fatigue</a:t>
            </a:r>
            <a:endParaRPr lang="en-US" dirty="0"/>
          </a:p>
        </p:txBody>
      </p:sp>
      <p:sp>
        <p:nvSpPr>
          <p:cNvPr id="8" name="Oval 7">
            <a:extLst>
              <a:ext uri="{FF2B5EF4-FFF2-40B4-BE49-F238E27FC236}">
                <a16:creationId xmlns:a16="http://schemas.microsoft.com/office/drawing/2014/main" id="{E65D4A4C-DB31-CDCE-1154-15A6BD271FD2}"/>
              </a:ext>
            </a:extLst>
          </p:cNvPr>
          <p:cNvSpPr/>
          <p:nvPr/>
        </p:nvSpPr>
        <p:spPr>
          <a:xfrm>
            <a:off x="8702391" y="3600450"/>
            <a:ext cx="2910489" cy="1828800"/>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Greater need for digital literacy and specialist digital roles</a:t>
            </a:r>
            <a:endParaRPr lang="en-GB" dirty="0"/>
          </a:p>
        </p:txBody>
      </p:sp>
      <p:sp>
        <p:nvSpPr>
          <p:cNvPr id="9" name="Oval 8">
            <a:extLst>
              <a:ext uri="{FF2B5EF4-FFF2-40B4-BE49-F238E27FC236}">
                <a16:creationId xmlns:a16="http://schemas.microsoft.com/office/drawing/2014/main" id="{084A58E7-8F2D-7877-4A8C-2B75DDDBEB72}"/>
              </a:ext>
            </a:extLst>
          </p:cNvPr>
          <p:cNvSpPr/>
          <p:nvPr/>
        </p:nvSpPr>
        <p:spPr>
          <a:xfrm>
            <a:off x="4023563" y="311842"/>
            <a:ext cx="3596438" cy="2348277"/>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1100"/>
              </a:spcAft>
              <a:defRPr sz="1900"/>
            </a:pPr>
            <a:r>
              <a:rPr lang="en-GB"/>
              <a:t>Faster access to laboratory results, medication histories and previous admissions</a:t>
            </a:r>
            <a:endParaRPr lang="en-GB" dirty="0"/>
          </a:p>
        </p:txBody>
      </p:sp>
      <p:sp>
        <p:nvSpPr>
          <p:cNvPr id="10" name="Oval 9">
            <a:extLst>
              <a:ext uri="{FF2B5EF4-FFF2-40B4-BE49-F238E27FC236}">
                <a16:creationId xmlns:a16="http://schemas.microsoft.com/office/drawing/2014/main" id="{AB6571C0-6703-F7C2-0851-8EF9255ECD8F}"/>
              </a:ext>
            </a:extLst>
          </p:cNvPr>
          <p:cNvSpPr/>
          <p:nvPr/>
        </p:nvSpPr>
        <p:spPr>
          <a:xfrm>
            <a:off x="4164946" y="4306005"/>
            <a:ext cx="3668816" cy="2071935"/>
          </a:xfrm>
          <a:prstGeom prst="ellips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Training and adaptation can temporarily increase workload and reduce productivity</a:t>
            </a:r>
            <a:endParaRPr lang="en-US" dirty="0"/>
          </a:p>
        </p:txBody>
      </p:sp>
      <p:sp>
        <p:nvSpPr>
          <p:cNvPr id="11" name="Oval 10">
            <a:extLst>
              <a:ext uri="{FF2B5EF4-FFF2-40B4-BE49-F238E27FC236}">
                <a16:creationId xmlns:a16="http://schemas.microsoft.com/office/drawing/2014/main" id="{62C751BA-E7EF-D5AB-2D49-3EF6BCDBDC60}"/>
              </a:ext>
            </a:extLst>
          </p:cNvPr>
          <p:cNvSpPr/>
          <p:nvPr/>
        </p:nvSpPr>
        <p:spPr>
          <a:xfrm>
            <a:off x="313203" y="3736813"/>
            <a:ext cx="3242470" cy="2003531"/>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Clinical decision support can provide medication and allergy alerts</a:t>
            </a:r>
            <a:endParaRPr lang="en-GB" dirty="0"/>
          </a:p>
        </p:txBody>
      </p:sp>
      <p:sp>
        <p:nvSpPr>
          <p:cNvPr id="12" name="Oval 11">
            <a:extLst>
              <a:ext uri="{FF2B5EF4-FFF2-40B4-BE49-F238E27FC236}">
                <a16:creationId xmlns:a16="http://schemas.microsoft.com/office/drawing/2014/main" id="{7021524F-9018-3BFE-3B74-6A4D19767E14}"/>
              </a:ext>
            </a:extLst>
          </p:cNvPr>
          <p:cNvSpPr/>
          <p:nvPr/>
        </p:nvSpPr>
        <p:spPr>
          <a:xfrm>
            <a:off x="421316" y="917921"/>
            <a:ext cx="3026243" cy="1801622"/>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Improved multidisciplinary access to the same patient information</a:t>
            </a:r>
            <a:endParaRPr lang="en-US" dirty="0"/>
          </a:p>
        </p:txBody>
      </p:sp>
      <p:cxnSp>
        <p:nvCxnSpPr>
          <p:cNvPr id="4" name="Straight Arrow Connector 3">
            <a:extLst>
              <a:ext uri="{FF2B5EF4-FFF2-40B4-BE49-F238E27FC236}">
                <a16:creationId xmlns:a16="http://schemas.microsoft.com/office/drawing/2014/main" id="{4AC7A0DD-88AB-CA0F-412F-16FE0AD09B2D}"/>
              </a:ext>
            </a:extLst>
          </p:cNvPr>
          <p:cNvCxnSpPr>
            <a:cxnSpLocks/>
          </p:cNvCxnSpPr>
          <p:nvPr/>
        </p:nvCxnSpPr>
        <p:spPr>
          <a:xfrm flipV="1">
            <a:off x="7154752" y="2477117"/>
            <a:ext cx="1320298" cy="636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89E29F8-7578-95FA-EA7F-C340D071C528}"/>
              </a:ext>
            </a:extLst>
          </p:cNvPr>
          <p:cNvCxnSpPr>
            <a:cxnSpLocks/>
          </p:cNvCxnSpPr>
          <p:nvPr/>
        </p:nvCxnSpPr>
        <p:spPr>
          <a:xfrm>
            <a:off x="7814901" y="3911544"/>
            <a:ext cx="821428" cy="325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CA9D40A-4957-02EE-ABA7-1360147A21CA}"/>
              </a:ext>
            </a:extLst>
          </p:cNvPr>
          <p:cNvCxnSpPr>
            <a:cxnSpLocks/>
          </p:cNvCxnSpPr>
          <p:nvPr/>
        </p:nvCxnSpPr>
        <p:spPr>
          <a:xfrm flipH="1" flipV="1">
            <a:off x="3390161" y="2477117"/>
            <a:ext cx="809641" cy="728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1F7B3C7-9E6A-1B05-1C3F-407192D49291}"/>
              </a:ext>
            </a:extLst>
          </p:cNvPr>
          <p:cNvCxnSpPr>
            <a:cxnSpLocks/>
            <a:stCxn id="2" idx="2"/>
          </p:cNvCxnSpPr>
          <p:nvPr/>
        </p:nvCxnSpPr>
        <p:spPr>
          <a:xfrm>
            <a:off x="6126480" y="3774384"/>
            <a:ext cx="0" cy="4630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004596-F89D-CE92-9278-E6AF4D4D3B34}"/>
              </a:ext>
            </a:extLst>
          </p:cNvPr>
          <p:cNvCxnSpPr>
            <a:cxnSpLocks/>
          </p:cNvCxnSpPr>
          <p:nvPr/>
        </p:nvCxnSpPr>
        <p:spPr>
          <a:xfrm flipV="1">
            <a:off x="5821782" y="2795560"/>
            <a:ext cx="0" cy="4246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B10AAF5-6851-544F-B497-686E064B5EE2}"/>
              </a:ext>
            </a:extLst>
          </p:cNvPr>
          <p:cNvCxnSpPr>
            <a:cxnSpLocks/>
          </p:cNvCxnSpPr>
          <p:nvPr/>
        </p:nvCxnSpPr>
        <p:spPr>
          <a:xfrm flipH="1">
            <a:off x="3621735" y="3911544"/>
            <a:ext cx="1082936" cy="4972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566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7559" y="3251164"/>
            <a:ext cx="5357841" cy="523220"/>
          </a:xfrm>
          <a:prstGeom prst="rect">
            <a:avLst/>
          </a:prstGeom>
          <a:noFill/>
        </p:spPr>
        <p:txBody>
          <a:bodyPr wrap="square">
            <a:spAutoFit/>
          </a:bodyPr>
          <a:lstStyle/>
          <a:p>
            <a:pPr algn="l">
              <a:defRPr sz="2800" b="1" i="0"/>
            </a:pPr>
            <a:r>
              <a:rPr dirty="0"/>
              <a:t>Impact on </a:t>
            </a:r>
            <a:r>
              <a:rPr lang="en-GB" dirty="0"/>
              <a:t>Service Delivery </a:t>
            </a:r>
            <a:endParaRPr dirty="0"/>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(World Health Organization, 2021;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
        <p:nvSpPr>
          <p:cNvPr id="7" name="Oval 6">
            <a:extLst>
              <a:ext uri="{FF2B5EF4-FFF2-40B4-BE49-F238E27FC236}">
                <a16:creationId xmlns:a16="http://schemas.microsoft.com/office/drawing/2014/main" id="{350542DA-7ED8-2D94-052E-509987CD70BB}"/>
              </a:ext>
            </a:extLst>
          </p:cNvPr>
          <p:cNvSpPr/>
          <p:nvPr/>
        </p:nvSpPr>
        <p:spPr>
          <a:xfrm>
            <a:off x="8192430" y="819670"/>
            <a:ext cx="3237570" cy="1840449"/>
          </a:xfrm>
          <a:prstGeom prst="ellipse">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Shared information can reduce duplication and delays</a:t>
            </a:r>
            <a:endParaRPr lang="en-US" dirty="0"/>
          </a:p>
        </p:txBody>
      </p:sp>
      <p:sp>
        <p:nvSpPr>
          <p:cNvPr id="8" name="Oval 7">
            <a:extLst>
              <a:ext uri="{FF2B5EF4-FFF2-40B4-BE49-F238E27FC236}">
                <a16:creationId xmlns:a16="http://schemas.microsoft.com/office/drawing/2014/main" id="{E65D4A4C-DB31-CDCE-1154-15A6BD271FD2}"/>
              </a:ext>
            </a:extLst>
          </p:cNvPr>
          <p:cNvSpPr/>
          <p:nvPr/>
        </p:nvSpPr>
        <p:spPr>
          <a:xfrm>
            <a:off x="8702391" y="3600450"/>
            <a:ext cx="2910489" cy="1828800"/>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Downtime and cyber incidents can interrupt clinical services</a:t>
            </a:r>
            <a:endParaRPr lang="en-GB" dirty="0"/>
          </a:p>
        </p:txBody>
      </p:sp>
      <p:sp>
        <p:nvSpPr>
          <p:cNvPr id="9" name="Oval 8">
            <a:extLst>
              <a:ext uri="{FF2B5EF4-FFF2-40B4-BE49-F238E27FC236}">
                <a16:creationId xmlns:a16="http://schemas.microsoft.com/office/drawing/2014/main" id="{084A58E7-8F2D-7877-4A8C-2B75DDDBEB72}"/>
              </a:ext>
            </a:extLst>
          </p:cNvPr>
          <p:cNvSpPr/>
          <p:nvPr/>
        </p:nvSpPr>
        <p:spPr>
          <a:xfrm>
            <a:off x="4023563" y="311842"/>
            <a:ext cx="3596438" cy="2348277"/>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1100"/>
              </a:spcAft>
              <a:defRPr sz="1900"/>
            </a:pPr>
            <a:r>
              <a:rPr lang="en-GB"/>
              <a:t>Electronic prescribing can reduce transcription and handwriting-related risks</a:t>
            </a:r>
            <a:endParaRPr lang="en-GB" dirty="0"/>
          </a:p>
        </p:txBody>
      </p:sp>
      <p:sp>
        <p:nvSpPr>
          <p:cNvPr id="10" name="Oval 9">
            <a:extLst>
              <a:ext uri="{FF2B5EF4-FFF2-40B4-BE49-F238E27FC236}">
                <a16:creationId xmlns:a16="http://schemas.microsoft.com/office/drawing/2014/main" id="{AB6571C0-6703-F7C2-0851-8EF9255ECD8F}"/>
              </a:ext>
            </a:extLst>
          </p:cNvPr>
          <p:cNvSpPr/>
          <p:nvPr/>
        </p:nvSpPr>
        <p:spPr>
          <a:xfrm>
            <a:off x="4164946" y="4306005"/>
            <a:ext cx="3668816" cy="2071935"/>
          </a:xfrm>
          <a:prstGeom prst="ellips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Implementation requires significant investment in infrastructure, licences and support</a:t>
            </a:r>
            <a:endParaRPr lang="en-US" dirty="0"/>
          </a:p>
        </p:txBody>
      </p:sp>
      <p:sp>
        <p:nvSpPr>
          <p:cNvPr id="11" name="Oval 10">
            <a:extLst>
              <a:ext uri="{FF2B5EF4-FFF2-40B4-BE49-F238E27FC236}">
                <a16:creationId xmlns:a16="http://schemas.microsoft.com/office/drawing/2014/main" id="{62C751BA-E7EF-D5AB-2D49-3EF6BCDBDC60}"/>
              </a:ext>
            </a:extLst>
          </p:cNvPr>
          <p:cNvSpPr/>
          <p:nvPr/>
        </p:nvSpPr>
        <p:spPr>
          <a:xfrm>
            <a:off x="313203" y="3736813"/>
            <a:ext cx="3242470" cy="2003531"/>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Electronic discharge and laboratory workflows reduce paperwork</a:t>
            </a:r>
            <a:endParaRPr lang="en-GB" dirty="0"/>
          </a:p>
        </p:txBody>
      </p:sp>
      <p:sp>
        <p:nvSpPr>
          <p:cNvPr id="12" name="Oval 11">
            <a:extLst>
              <a:ext uri="{FF2B5EF4-FFF2-40B4-BE49-F238E27FC236}">
                <a16:creationId xmlns:a16="http://schemas.microsoft.com/office/drawing/2014/main" id="{7021524F-9018-3BFE-3B74-6A4D19767E14}"/>
              </a:ext>
            </a:extLst>
          </p:cNvPr>
          <p:cNvSpPr/>
          <p:nvPr/>
        </p:nvSpPr>
        <p:spPr>
          <a:xfrm>
            <a:off x="421316" y="917921"/>
            <a:ext cx="3026243" cy="1801622"/>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Digital referrals and scheduling improve coordination</a:t>
            </a:r>
            <a:endParaRPr lang="en-US" dirty="0"/>
          </a:p>
        </p:txBody>
      </p:sp>
      <p:cxnSp>
        <p:nvCxnSpPr>
          <p:cNvPr id="4" name="Straight Arrow Connector 3">
            <a:extLst>
              <a:ext uri="{FF2B5EF4-FFF2-40B4-BE49-F238E27FC236}">
                <a16:creationId xmlns:a16="http://schemas.microsoft.com/office/drawing/2014/main" id="{4AC7A0DD-88AB-CA0F-412F-16FE0AD09B2D}"/>
              </a:ext>
            </a:extLst>
          </p:cNvPr>
          <p:cNvCxnSpPr>
            <a:cxnSpLocks/>
          </p:cNvCxnSpPr>
          <p:nvPr/>
        </p:nvCxnSpPr>
        <p:spPr>
          <a:xfrm flipV="1">
            <a:off x="7154752" y="2477117"/>
            <a:ext cx="1320298" cy="636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89E29F8-7578-95FA-EA7F-C340D071C528}"/>
              </a:ext>
            </a:extLst>
          </p:cNvPr>
          <p:cNvCxnSpPr>
            <a:cxnSpLocks/>
          </p:cNvCxnSpPr>
          <p:nvPr/>
        </p:nvCxnSpPr>
        <p:spPr>
          <a:xfrm>
            <a:off x="7814901" y="3911544"/>
            <a:ext cx="821428" cy="325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CA9D40A-4957-02EE-ABA7-1360147A21CA}"/>
              </a:ext>
            </a:extLst>
          </p:cNvPr>
          <p:cNvCxnSpPr>
            <a:cxnSpLocks/>
          </p:cNvCxnSpPr>
          <p:nvPr/>
        </p:nvCxnSpPr>
        <p:spPr>
          <a:xfrm flipH="1" flipV="1">
            <a:off x="3390161" y="2477117"/>
            <a:ext cx="809641" cy="728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1F7B3C7-9E6A-1B05-1C3F-407192D49291}"/>
              </a:ext>
            </a:extLst>
          </p:cNvPr>
          <p:cNvCxnSpPr>
            <a:cxnSpLocks/>
            <a:stCxn id="2" idx="2"/>
          </p:cNvCxnSpPr>
          <p:nvPr/>
        </p:nvCxnSpPr>
        <p:spPr>
          <a:xfrm>
            <a:off x="6126480" y="3774384"/>
            <a:ext cx="0" cy="4630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004596-F89D-CE92-9278-E6AF4D4D3B34}"/>
              </a:ext>
            </a:extLst>
          </p:cNvPr>
          <p:cNvCxnSpPr>
            <a:cxnSpLocks/>
          </p:cNvCxnSpPr>
          <p:nvPr/>
        </p:nvCxnSpPr>
        <p:spPr>
          <a:xfrm flipV="1">
            <a:off x="5821782" y="2795560"/>
            <a:ext cx="0" cy="4246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B10AAF5-6851-544F-B497-686E064B5EE2}"/>
              </a:ext>
            </a:extLst>
          </p:cNvPr>
          <p:cNvCxnSpPr>
            <a:cxnSpLocks/>
          </p:cNvCxnSpPr>
          <p:nvPr/>
        </p:nvCxnSpPr>
        <p:spPr>
          <a:xfrm flipH="1">
            <a:off x="3621735" y="3911544"/>
            <a:ext cx="1082936" cy="4972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40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42861" y="3124602"/>
            <a:ext cx="5357841" cy="954107"/>
          </a:xfrm>
          <a:prstGeom prst="rect">
            <a:avLst/>
          </a:prstGeom>
          <a:noFill/>
        </p:spPr>
        <p:txBody>
          <a:bodyPr wrap="square">
            <a:spAutoFit/>
          </a:bodyPr>
          <a:lstStyle/>
          <a:p>
            <a:pPr algn="ctr">
              <a:defRPr sz="2800" b="1" i="0"/>
            </a:pPr>
            <a:r>
              <a:rPr dirty="0"/>
              <a:t>Impact on </a:t>
            </a:r>
            <a:r>
              <a:rPr lang="en-GB" dirty="0"/>
              <a:t>Patient and Service User</a:t>
            </a:r>
            <a:endParaRPr dirty="0"/>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(World Health Organization, 2021;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
        <p:nvSpPr>
          <p:cNvPr id="7" name="Oval 6">
            <a:extLst>
              <a:ext uri="{FF2B5EF4-FFF2-40B4-BE49-F238E27FC236}">
                <a16:creationId xmlns:a16="http://schemas.microsoft.com/office/drawing/2014/main" id="{350542DA-7ED8-2D94-052E-509987CD70BB}"/>
              </a:ext>
            </a:extLst>
          </p:cNvPr>
          <p:cNvSpPr/>
          <p:nvPr/>
        </p:nvSpPr>
        <p:spPr>
          <a:xfrm>
            <a:off x="8192429" y="566506"/>
            <a:ext cx="3578255" cy="2093613"/>
          </a:xfrm>
          <a:prstGeom prst="ellipse">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1100"/>
              </a:spcAft>
              <a:defRPr sz="1900"/>
            </a:pPr>
            <a:r>
              <a:rPr lang="en-GB" dirty="0"/>
              <a:t>Greater information access can support engagement and shared decision-making</a:t>
            </a:r>
          </a:p>
        </p:txBody>
      </p:sp>
      <p:sp>
        <p:nvSpPr>
          <p:cNvPr id="8" name="Oval 7">
            <a:extLst>
              <a:ext uri="{FF2B5EF4-FFF2-40B4-BE49-F238E27FC236}">
                <a16:creationId xmlns:a16="http://schemas.microsoft.com/office/drawing/2014/main" id="{E65D4A4C-DB31-CDCE-1154-15A6BD271FD2}"/>
              </a:ext>
            </a:extLst>
          </p:cNvPr>
          <p:cNvSpPr/>
          <p:nvPr/>
        </p:nvSpPr>
        <p:spPr>
          <a:xfrm>
            <a:off x="8702391" y="3600450"/>
            <a:ext cx="2910489" cy="1828800"/>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Privacy, confidentiality and trust remain essential</a:t>
            </a:r>
          </a:p>
        </p:txBody>
      </p:sp>
      <p:sp>
        <p:nvSpPr>
          <p:cNvPr id="9" name="Oval 8">
            <a:extLst>
              <a:ext uri="{FF2B5EF4-FFF2-40B4-BE49-F238E27FC236}">
                <a16:creationId xmlns:a16="http://schemas.microsoft.com/office/drawing/2014/main" id="{084A58E7-8F2D-7877-4A8C-2B75DDDBEB72}"/>
              </a:ext>
            </a:extLst>
          </p:cNvPr>
          <p:cNvSpPr/>
          <p:nvPr/>
        </p:nvSpPr>
        <p:spPr>
          <a:xfrm>
            <a:off x="4023563" y="311842"/>
            <a:ext cx="3596438" cy="2348277"/>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1100"/>
              </a:spcAft>
              <a:defRPr sz="1900"/>
            </a:pPr>
            <a:r>
              <a:rPr lang="en-GB"/>
              <a:t>Patient portal functions can improve access to appointments, results and correspondence</a:t>
            </a:r>
            <a:endParaRPr lang="en-GB" dirty="0"/>
          </a:p>
        </p:txBody>
      </p:sp>
      <p:sp>
        <p:nvSpPr>
          <p:cNvPr id="10" name="Oval 9">
            <a:extLst>
              <a:ext uri="{FF2B5EF4-FFF2-40B4-BE49-F238E27FC236}">
                <a16:creationId xmlns:a16="http://schemas.microsoft.com/office/drawing/2014/main" id="{AB6571C0-6703-F7C2-0851-8EF9255ECD8F}"/>
              </a:ext>
            </a:extLst>
          </p:cNvPr>
          <p:cNvSpPr/>
          <p:nvPr/>
        </p:nvSpPr>
        <p:spPr>
          <a:xfrm>
            <a:off x="4146085" y="4466025"/>
            <a:ext cx="3668816" cy="2071935"/>
          </a:xfrm>
          <a:prstGeom prst="ellips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Digital exclusion may affect people without devices, connectivity or confidence</a:t>
            </a:r>
            <a:endParaRPr lang="en-US" dirty="0"/>
          </a:p>
        </p:txBody>
      </p:sp>
      <p:sp>
        <p:nvSpPr>
          <p:cNvPr id="11" name="Oval 10">
            <a:extLst>
              <a:ext uri="{FF2B5EF4-FFF2-40B4-BE49-F238E27FC236}">
                <a16:creationId xmlns:a16="http://schemas.microsoft.com/office/drawing/2014/main" id="{62C751BA-E7EF-D5AB-2D49-3EF6BCDBDC60}"/>
              </a:ext>
            </a:extLst>
          </p:cNvPr>
          <p:cNvSpPr/>
          <p:nvPr/>
        </p:nvSpPr>
        <p:spPr>
          <a:xfrm>
            <a:off x="162056" y="3736813"/>
            <a:ext cx="3481556" cy="2189513"/>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Digital records may reduce repeated questioning and duplicate investigations</a:t>
            </a:r>
            <a:endParaRPr lang="en-GB" dirty="0"/>
          </a:p>
        </p:txBody>
      </p:sp>
      <p:sp>
        <p:nvSpPr>
          <p:cNvPr id="12" name="Oval 11">
            <a:extLst>
              <a:ext uri="{FF2B5EF4-FFF2-40B4-BE49-F238E27FC236}">
                <a16:creationId xmlns:a16="http://schemas.microsoft.com/office/drawing/2014/main" id="{7021524F-9018-3BFE-3B74-6A4D19767E14}"/>
              </a:ext>
            </a:extLst>
          </p:cNvPr>
          <p:cNvSpPr/>
          <p:nvPr/>
        </p:nvSpPr>
        <p:spPr>
          <a:xfrm>
            <a:off x="421316" y="566506"/>
            <a:ext cx="3134357" cy="2153037"/>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More complete records can support continuity and safer decision-making</a:t>
            </a:r>
            <a:endParaRPr lang="en-US" dirty="0"/>
          </a:p>
        </p:txBody>
      </p:sp>
      <p:cxnSp>
        <p:nvCxnSpPr>
          <p:cNvPr id="4" name="Straight Arrow Connector 3">
            <a:extLst>
              <a:ext uri="{FF2B5EF4-FFF2-40B4-BE49-F238E27FC236}">
                <a16:creationId xmlns:a16="http://schemas.microsoft.com/office/drawing/2014/main" id="{4AC7A0DD-88AB-CA0F-412F-16FE0AD09B2D}"/>
              </a:ext>
            </a:extLst>
          </p:cNvPr>
          <p:cNvCxnSpPr>
            <a:cxnSpLocks/>
          </p:cNvCxnSpPr>
          <p:nvPr/>
        </p:nvCxnSpPr>
        <p:spPr>
          <a:xfrm flipV="1">
            <a:off x="7154752" y="2477117"/>
            <a:ext cx="1320298" cy="636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89E29F8-7578-95FA-EA7F-C340D071C528}"/>
              </a:ext>
            </a:extLst>
          </p:cNvPr>
          <p:cNvCxnSpPr>
            <a:cxnSpLocks/>
          </p:cNvCxnSpPr>
          <p:nvPr/>
        </p:nvCxnSpPr>
        <p:spPr>
          <a:xfrm>
            <a:off x="7814901" y="3911544"/>
            <a:ext cx="821428" cy="325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CA9D40A-4957-02EE-ABA7-1360147A21CA}"/>
              </a:ext>
            </a:extLst>
          </p:cNvPr>
          <p:cNvCxnSpPr>
            <a:cxnSpLocks/>
          </p:cNvCxnSpPr>
          <p:nvPr/>
        </p:nvCxnSpPr>
        <p:spPr>
          <a:xfrm flipH="1" flipV="1">
            <a:off x="3390161" y="2477117"/>
            <a:ext cx="687340" cy="6092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1F7B3C7-9E6A-1B05-1C3F-407192D49291}"/>
              </a:ext>
            </a:extLst>
          </p:cNvPr>
          <p:cNvCxnSpPr>
            <a:cxnSpLocks/>
          </p:cNvCxnSpPr>
          <p:nvPr/>
        </p:nvCxnSpPr>
        <p:spPr>
          <a:xfrm flipH="1">
            <a:off x="6080760" y="3965547"/>
            <a:ext cx="15240" cy="4432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004596-F89D-CE92-9278-E6AF4D4D3B34}"/>
              </a:ext>
            </a:extLst>
          </p:cNvPr>
          <p:cNvCxnSpPr>
            <a:cxnSpLocks/>
            <a:stCxn id="2" idx="0"/>
          </p:cNvCxnSpPr>
          <p:nvPr/>
        </p:nvCxnSpPr>
        <p:spPr>
          <a:xfrm flipV="1">
            <a:off x="5821782" y="2795560"/>
            <a:ext cx="0" cy="3290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B10AAF5-6851-544F-B497-686E064B5EE2}"/>
              </a:ext>
            </a:extLst>
          </p:cNvPr>
          <p:cNvCxnSpPr>
            <a:cxnSpLocks/>
          </p:cNvCxnSpPr>
          <p:nvPr/>
        </p:nvCxnSpPr>
        <p:spPr>
          <a:xfrm flipH="1">
            <a:off x="3621735" y="4089307"/>
            <a:ext cx="821428" cy="3194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8363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47559" y="3251164"/>
            <a:ext cx="5357841" cy="523220"/>
          </a:xfrm>
          <a:prstGeom prst="rect">
            <a:avLst/>
          </a:prstGeom>
          <a:noFill/>
        </p:spPr>
        <p:txBody>
          <a:bodyPr wrap="square">
            <a:spAutoFit/>
          </a:bodyPr>
          <a:lstStyle/>
          <a:p>
            <a:pPr algn="l">
              <a:defRPr sz="2800" b="1" i="0"/>
            </a:pPr>
            <a:r>
              <a:t>Impact on the Community</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(World Health Organization, 2021;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
        <p:nvSpPr>
          <p:cNvPr id="7" name="Oval 6">
            <a:extLst>
              <a:ext uri="{FF2B5EF4-FFF2-40B4-BE49-F238E27FC236}">
                <a16:creationId xmlns:a16="http://schemas.microsoft.com/office/drawing/2014/main" id="{350542DA-7ED8-2D94-052E-509987CD70BB}"/>
              </a:ext>
            </a:extLst>
          </p:cNvPr>
          <p:cNvSpPr/>
          <p:nvPr/>
        </p:nvSpPr>
        <p:spPr>
          <a:xfrm>
            <a:off x="8192430" y="819670"/>
            <a:ext cx="3237570" cy="1840449"/>
          </a:xfrm>
          <a:prstGeom prst="ellipse">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Supports information sharing between hospital, primary and community care</a:t>
            </a:r>
            <a:endParaRPr lang="en-US" dirty="0"/>
          </a:p>
        </p:txBody>
      </p:sp>
      <p:sp>
        <p:nvSpPr>
          <p:cNvPr id="8" name="Oval 7">
            <a:extLst>
              <a:ext uri="{FF2B5EF4-FFF2-40B4-BE49-F238E27FC236}">
                <a16:creationId xmlns:a16="http://schemas.microsoft.com/office/drawing/2014/main" id="{E65D4A4C-DB31-CDCE-1154-15A6BD271FD2}"/>
              </a:ext>
            </a:extLst>
          </p:cNvPr>
          <p:cNvSpPr/>
          <p:nvPr/>
        </p:nvSpPr>
        <p:spPr>
          <a:xfrm>
            <a:off x="8702391" y="3600450"/>
            <a:ext cx="2910489" cy="1828800"/>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Can improve coordination for people with long-term conditions</a:t>
            </a:r>
          </a:p>
        </p:txBody>
      </p:sp>
      <p:sp>
        <p:nvSpPr>
          <p:cNvPr id="9" name="Oval 8">
            <a:extLst>
              <a:ext uri="{FF2B5EF4-FFF2-40B4-BE49-F238E27FC236}">
                <a16:creationId xmlns:a16="http://schemas.microsoft.com/office/drawing/2014/main" id="{084A58E7-8F2D-7877-4A8C-2B75DDDBEB72}"/>
              </a:ext>
            </a:extLst>
          </p:cNvPr>
          <p:cNvSpPr/>
          <p:nvPr/>
        </p:nvSpPr>
        <p:spPr>
          <a:xfrm>
            <a:off x="4023563" y="311842"/>
            <a:ext cx="3596438" cy="2348277"/>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1100"/>
              </a:spcAft>
              <a:defRPr sz="1900"/>
            </a:pPr>
            <a:r>
              <a:rPr lang="en-GB" dirty="0"/>
              <a:t>Families and carers may benefit from better communication and discharge planning</a:t>
            </a:r>
          </a:p>
        </p:txBody>
      </p:sp>
      <p:sp>
        <p:nvSpPr>
          <p:cNvPr id="10" name="Oval 9">
            <a:extLst>
              <a:ext uri="{FF2B5EF4-FFF2-40B4-BE49-F238E27FC236}">
                <a16:creationId xmlns:a16="http://schemas.microsoft.com/office/drawing/2014/main" id="{AB6571C0-6703-F7C2-0851-8EF9255ECD8F}"/>
              </a:ext>
            </a:extLst>
          </p:cNvPr>
          <p:cNvSpPr/>
          <p:nvPr/>
        </p:nvSpPr>
        <p:spPr>
          <a:xfrm>
            <a:off x="4164946" y="4306005"/>
            <a:ext cx="3668816" cy="2071935"/>
          </a:xfrm>
          <a:prstGeom prst="ellips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Aggregated information can support service planning and population health</a:t>
            </a:r>
            <a:endParaRPr lang="en-US" dirty="0"/>
          </a:p>
        </p:txBody>
      </p:sp>
      <p:sp>
        <p:nvSpPr>
          <p:cNvPr id="11" name="Oval 10">
            <a:extLst>
              <a:ext uri="{FF2B5EF4-FFF2-40B4-BE49-F238E27FC236}">
                <a16:creationId xmlns:a16="http://schemas.microsoft.com/office/drawing/2014/main" id="{62C751BA-E7EF-D5AB-2D49-3EF6BCDBDC60}"/>
              </a:ext>
            </a:extLst>
          </p:cNvPr>
          <p:cNvSpPr/>
          <p:nvPr/>
        </p:nvSpPr>
        <p:spPr>
          <a:xfrm>
            <a:off x="313203" y="3736813"/>
            <a:ext cx="3242470" cy="2003531"/>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Digital infrastructure can strengthen resilience during system-wide pressures</a:t>
            </a:r>
          </a:p>
        </p:txBody>
      </p:sp>
      <p:sp>
        <p:nvSpPr>
          <p:cNvPr id="12" name="Oval 11">
            <a:extLst>
              <a:ext uri="{FF2B5EF4-FFF2-40B4-BE49-F238E27FC236}">
                <a16:creationId xmlns:a16="http://schemas.microsoft.com/office/drawing/2014/main" id="{7021524F-9018-3BFE-3B74-6A4D19767E14}"/>
              </a:ext>
            </a:extLst>
          </p:cNvPr>
          <p:cNvSpPr/>
          <p:nvPr/>
        </p:nvSpPr>
        <p:spPr>
          <a:xfrm>
            <a:off x="421316" y="890743"/>
            <a:ext cx="3134357" cy="18288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Digital inequality and public trust remain community-level concerns</a:t>
            </a:r>
            <a:endParaRPr lang="en-US" dirty="0"/>
          </a:p>
        </p:txBody>
      </p:sp>
      <p:cxnSp>
        <p:nvCxnSpPr>
          <p:cNvPr id="4" name="Straight Arrow Connector 3">
            <a:extLst>
              <a:ext uri="{FF2B5EF4-FFF2-40B4-BE49-F238E27FC236}">
                <a16:creationId xmlns:a16="http://schemas.microsoft.com/office/drawing/2014/main" id="{4AC7A0DD-88AB-CA0F-412F-16FE0AD09B2D}"/>
              </a:ext>
            </a:extLst>
          </p:cNvPr>
          <p:cNvCxnSpPr>
            <a:cxnSpLocks/>
          </p:cNvCxnSpPr>
          <p:nvPr/>
        </p:nvCxnSpPr>
        <p:spPr>
          <a:xfrm flipV="1">
            <a:off x="7154752" y="2477117"/>
            <a:ext cx="1320298" cy="636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89E29F8-7578-95FA-EA7F-C340D071C528}"/>
              </a:ext>
            </a:extLst>
          </p:cNvPr>
          <p:cNvCxnSpPr>
            <a:cxnSpLocks/>
          </p:cNvCxnSpPr>
          <p:nvPr/>
        </p:nvCxnSpPr>
        <p:spPr>
          <a:xfrm>
            <a:off x="7814901" y="3911544"/>
            <a:ext cx="821428" cy="325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CA9D40A-4957-02EE-ABA7-1360147A21CA}"/>
              </a:ext>
            </a:extLst>
          </p:cNvPr>
          <p:cNvCxnSpPr>
            <a:cxnSpLocks/>
          </p:cNvCxnSpPr>
          <p:nvPr/>
        </p:nvCxnSpPr>
        <p:spPr>
          <a:xfrm flipH="1" flipV="1">
            <a:off x="3390161" y="2477117"/>
            <a:ext cx="809641" cy="728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1F7B3C7-9E6A-1B05-1C3F-407192D49291}"/>
              </a:ext>
            </a:extLst>
          </p:cNvPr>
          <p:cNvCxnSpPr>
            <a:cxnSpLocks/>
            <a:stCxn id="2" idx="2"/>
          </p:cNvCxnSpPr>
          <p:nvPr/>
        </p:nvCxnSpPr>
        <p:spPr>
          <a:xfrm>
            <a:off x="6126480" y="3774384"/>
            <a:ext cx="0" cy="4630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004596-F89D-CE92-9278-E6AF4D4D3B34}"/>
              </a:ext>
            </a:extLst>
          </p:cNvPr>
          <p:cNvCxnSpPr>
            <a:cxnSpLocks/>
          </p:cNvCxnSpPr>
          <p:nvPr/>
        </p:nvCxnSpPr>
        <p:spPr>
          <a:xfrm flipV="1">
            <a:off x="5821782" y="2795560"/>
            <a:ext cx="0" cy="4246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B10AAF5-6851-544F-B497-686E064B5EE2}"/>
              </a:ext>
            </a:extLst>
          </p:cNvPr>
          <p:cNvCxnSpPr>
            <a:cxnSpLocks/>
          </p:cNvCxnSpPr>
          <p:nvPr/>
        </p:nvCxnSpPr>
        <p:spPr>
          <a:xfrm flipH="1">
            <a:off x="3621735" y="3911544"/>
            <a:ext cx="1082936" cy="4972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Critical Evaluation: Benefits</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40080" y="1751004"/>
            <a:ext cx="6641572" cy="3429144"/>
          </a:xfrm>
          <a:prstGeom prst="rect">
            <a:avLst/>
          </a:prstGeom>
          <a:noFill/>
        </p:spPr>
        <p:txBody>
          <a:bodyPr wrap="square">
            <a:spAutoFit/>
          </a:bodyPr>
          <a:lstStyle/>
          <a:p>
            <a:pPr marL="342900" indent="-342900">
              <a:spcAft>
                <a:spcPts val="1100"/>
              </a:spcAft>
              <a:buFont typeface="Wingdings" pitchFamily="2" charset="2"/>
              <a:buChar char="Ø"/>
              <a:defRPr sz="1900"/>
            </a:pPr>
            <a:r>
              <a:t>Improved information accessibility and continuity</a:t>
            </a:r>
          </a:p>
          <a:p>
            <a:pPr marL="342900" indent="-342900">
              <a:spcAft>
                <a:spcPts val="1100"/>
              </a:spcAft>
              <a:buFont typeface="Wingdings" pitchFamily="2" charset="2"/>
              <a:buChar char="Ø"/>
              <a:defRPr sz="1900"/>
            </a:pPr>
            <a:r>
              <a:t>Potential improvements in medication and patient safety</a:t>
            </a:r>
          </a:p>
          <a:p>
            <a:pPr marL="342900" indent="-342900">
              <a:spcAft>
                <a:spcPts val="1100"/>
              </a:spcAft>
              <a:buFont typeface="Wingdings" pitchFamily="2" charset="2"/>
              <a:buChar char="Ø"/>
              <a:defRPr sz="1900"/>
            </a:pPr>
            <a:r>
              <a:t>Better multidisciplinary communication</a:t>
            </a:r>
          </a:p>
          <a:p>
            <a:pPr marL="342900" indent="-342900">
              <a:spcAft>
                <a:spcPts val="1100"/>
              </a:spcAft>
              <a:buFont typeface="Wingdings" pitchFamily="2" charset="2"/>
              <a:buChar char="Ø"/>
              <a:defRPr sz="1900"/>
            </a:pPr>
            <a:r>
              <a:t>More integrated administrative and clinical workflows</a:t>
            </a:r>
          </a:p>
          <a:p>
            <a:pPr marL="342900" indent="-342900">
              <a:spcAft>
                <a:spcPts val="1100"/>
              </a:spcAft>
              <a:buFont typeface="Wingdings" pitchFamily="2" charset="2"/>
              <a:buChar char="Ø"/>
              <a:defRPr sz="1900"/>
            </a:pPr>
            <a:r>
              <a:t>Greater opportunities for patient engagement</a:t>
            </a:r>
          </a:p>
          <a:p>
            <a:pPr marL="342900" indent="-342900">
              <a:spcAft>
                <a:spcPts val="1100"/>
              </a:spcAft>
              <a:buFont typeface="Wingdings" pitchFamily="2" charset="2"/>
              <a:buChar char="Ø"/>
              <a:defRPr sz="1900"/>
            </a:pPr>
            <a:r>
              <a:t>Improved use of digital information for planning and service improvement</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(NHS England, 2019; Topaz, Seger and Slight, 2020; Elliott et al., 2021)</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3D275E36-1B8E-67A7-897C-FD1078CFE1C6}"/>
              </a:ext>
            </a:extLst>
          </p:cNvPr>
          <p:cNvPicPr>
            <a:picLocks noChangeAspect="1"/>
          </p:cNvPicPr>
          <p:nvPr/>
        </p:nvPicPr>
        <p:blipFill>
          <a:blip r:embed="rId3"/>
          <a:stretch>
            <a:fillRect/>
          </a:stretch>
        </p:blipFill>
        <p:spPr>
          <a:xfrm>
            <a:off x="7682093" y="1271583"/>
            <a:ext cx="3930787" cy="3930787"/>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Critical Evaluation: Challenges and Risks</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46760" y="1866573"/>
            <a:ext cx="10698480" cy="2551981"/>
          </a:xfrm>
          <a:prstGeom prst="rect">
            <a:avLst/>
          </a:prstGeom>
          <a:noFill/>
        </p:spPr>
        <p:txBody>
          <a:bodyPr wrap="square">
            <a:spAutoFit/>
          </a:bodyPr>
          <a:lstStyle/>
          <a:p>
            <a:pPr marL="342900" indent="-342900">
              <a:spcAft>
                <a:spcPts val="1100"/>
              </a:spcAft>
              <a:buFont typeface="Wingdings" pitchFamily="2" charset="2"/>
              <a:buChar char="Ø"/>
              <a:defRPr sz="1900"/>
            </a:pPr>
            <a:r>
              <a:t>High financial and resource requirements</a:t>
            </a:r>
          </a:p>
          <a:p>
            <a:pPr marL="342900" indent="-342900">
              <a:spcAft>
                <a:spcPts val="1100"/>
              </a:spcAft>
              <a:buFont typeface="Wingdings" pitchFamily="2" charset="2"/>
              <a:buChar char="Ø"/>
              <a:defRPr sz="1900"/>
            </a:pPr>
            <a:r>
              <a:t>Staff training, resistance and temporary productivity loss</a:t>
            </a:r>
          </a:p>
          <a:p>
            <a:pPr marL="342900" indent="-342900">
              <a:spcAft>
                <a:spcPts val="1100"/>
              </a:spcAft>
              <a:buFont typeface="Wingdings" pitchFamily="2" charset="2"/>
              <a:buChar char="Ø"/>
              <a:defRPr sz="1900"/>
            </a:pPr>
            <a:r>
              <a:t>Documentation burden and possible digital fatigue</a:t>
            </a:r>
          </a:p>
          <a:p>
            <a:pPr marL="342900" indent="-342900">
              <a:spcAft>
                <a:spcPts val="1100"/>
              </a:spcAft>
              <a:buFont typeface="Wingdings" pitchFamily="2" charset="2"/>
              <a:buChar char="Ø"/>
              <a:defRPr sz="1900"/>
            </a:pPr>
            <a:r>
              <a:t>Cybersecurity threats and service disruption during downtime</a:t>
            </a:r>
          </a:p>
          <a:p>
            <a:pPr marL="342900" indent="-342900">
              <a:spcAft>
                <a:spcPts val="1100"/>
              </a:spcAft>
              <a:buFont typeface="Wingdings" pitchFamily="2" charset="2"/>
              <a:buChar char="Ø"/>
              <a:defRPr sz="1900"/>
            </a:pPr>
            <a:r>
              <a:t>Privacy and information-governance concerns</a:t>
            </a:r>
          </a:p>
          <a:p>
            <a:pPr marL="342900" indent="-342900">
              <a:spcAft>
                <a:spcPts val="1100"/>
              </a:spcAft>
              <a:buFont typeface="Wingdings" pitchFamily="2" charset="2"/>
              <a:buChar char="Ø"/>
              <a:defRPr sz="1900"/>
            </a:pPr>
            <a:r>
              <a:t>Digital exclusion may widen existing health inequalities</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(Melnick et al., 2020; National Cyber Security Centre, 2023; NHS England, 2019)</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D6E3FA7D-0065-7D8E-DE18-8AC7F64B9B3A}"/>
              </a:ext>
            </a:extLst>
          </p:cNvPr>
          <p:cNvPicPr>
            <a:picLocks noChangeAspect="1"/>
          </p:cNvPicPr>
          <p:nvPr/>
        </p:nvPicPr>
        <p:blipFill>
          <a:blip r:embed="rId3"/>
          <a:stretch>
            <a:fillRect/>
          </a:stretch>
        </p:blipFill>
        <p:spPr>
          <a:xfrm>
            <a:off x="9223793" y="347472"/>
            <a:ext cx="2268283" cy="5504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Key Finding: Technology Alone Is Not Enough</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0607" y="1576558"/>
            <a:ext cx="9986324" cy="2551981"/>
          </a:xfrm>
          <a:prstGeom prst="rect">
            <a:avLst/>
          </a:prstGeom>
          <a:noFill/>
        </p:spPr>
        <p:txBody>
          <a:bodyPr wrap="square">
            <a:spAutoFit/>
          </a:bodyPr>
          <a:lstStyle/>
          <a:p>
            <a:pPr marL="342900" indent="-342900">
              <a:spcAft>
                <a:spcPts val="1100"/>
              </a:spcAft>
              <a:buFont typeface="Wingdings" pitchFamily="2" charset="2"/>
              <a:buChar char="Ø"/>
              <a:defRPr sz="1900"/>
            </a:pPr>
            <a:r>
              <a:t>Digital transformation is a socio-technical change</a:t>
            </a:r>
          </a:p>
          <a:p>
            <a:pPr marL="342900" indent="-342900">
              <a:spcAft>
                <a:spcPts val="1100"/>
              </a:spcAft>
              <a:buFont typeface="Wingdings" pitchFamily="2" charset="2"/>
              <a:buChar char="Ø"/>
              <a:defRPr sz="1900"/>
            </a:pPr>
            <a:r>
              <a:t>People, technology, processes and organisational culture must align</a:t>
            </a:r>
          </a:p>
          <a:p>
            <a:pPr marL="342900" indent="-342900">
              <a:spcAft>
                <a:spcPts val="1100"/>
              </a:spcAft>
              <a:buFont typeface="Wingdings" pitchFamily="2" charset="2"/>
              <a:buChar char="Ø"/>
              <a:defRPr sz="1900"/>
            </a:pPr>
            <a:r>
              <a:t>Staff need training, support and opportunities to influence system design</a:t>
            </a:r>
          </a:p>
          <a:p>
            <a:pPr marL="342900" indent="-342900">
              <a:spcAft>
                <a:spcPts val="1100"/>
              </a:spcAft>
              <a:buFont typeface="Wingdings" pitchFamily="2" charset="2"/>
              <a:buChar char="Ø"/>
              <a:defRPr sz="1900"/>
            </a:pPr>
            <a:r>
              <a:t>Patients need accessible choices and clear information about data use</a:t>
            </a:r>
          </a:p>
          <a:p>
            <a:pPr marL="342900" indent="-342900">
              <a:spcAft>
                <a:spcPts val="1100"/>
              </a:spcAft>
              <a:buFont typeface="Wingdings" pitchFamily="2" charset="2"/>
              <a:buChar char="Ø"/>
              <a:defRPr sz="1900"/>
            </a:pPr>
            <a:r>
              <a:t>Leaders need governance, cybersecurity and continuous evaluation</a:t>
            </a:r>
          </a:p>
          <a:p>
            <a:pPr marL="342900" indent="-342900">
              <a:spcAft>
                <a:spcPts val="1100"/>
              </a:spcAft>
              <a:buFont typeface="Wingdings" pitchFamily="2" charset="2"/>
              <a:buChar char="Ø"/>
              <a:defRPr sz="1900"/>
            </a:pPr>
            <a:r>
              <a:t>Success should be measured through outcomes—not simply implementation</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(Wachter, 2016; Health Education England, 2023; NHS England, 2022)</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79A0C683-C58E-5517-59BB-BAE541F1BC41}"/>
              </a:ext>
            </a:extLst>
          </p:cNvPr>
          <p:cNvPicPr>
            <a:picLocks noChangeAspect="1"/>
          </p:cNvPicPr>
          <p:nvPr/>
        </p:nvPicPr>
        <p:blipFill>
          <a:blip r:embed="rId3"/>
          <a:stretch>
            <a:fillRect/>
          </a:stretch>
        </p:blipFill>
        <p:spPr>
          <a:xfrm>
            <a:off x="6353622" y="4425719"/>
            <a:ext cx="5106858" cy="172362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Recommendations for Future Digital Transformation</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77240" y="1960986"/>
            <a:ext cx="10698480" cy="2551981"/>
          </a:xfrm>
          <a:prstGeom prst="rect">
            <a:avLst/>
          </a:prstGeom>
          <a:noFill/>
        </p:spPr>
        <p:txBody>
          <a:bodyPr wrap="square">
            <a:spAutoFit/>
          </a:bodyPr>
          <a:lstStyle/>
          <a:p>
            <a:pPr marL="342900" indent="-342900">
              <a:spcAft>
                <a:spcPts val="1100"/>
              </a:spcAft>
              <a:buFont typeface="Wingdings" pitchFamily="2" charset="2"/>
              <a:buChar char="Ø"/>
              <a:defRPr sz="1900"/>
            </a:pPr>
            <a:r>
              <a:t>Provide continuous, role-specific training rather than one-off training</a:t>
            </a:r>
          </a:p>
          <a:p>
            <a:pPr marL="342900" indent="-342900">
              <a:spcAft>
                <a:spcPts val="1100"/>
              </a:spcAft>
              <a:buFont typeface="Wingdings" pitchFamily="2" charset="2"/>
              <a:buChar char="Ø"/>
              <a:defRPr sz="1900"/>
            </a:pPr>
            <a:r>
              <a:t>Involve clinicians, patients and carers in system improvement</a:t>
            </a:r>
          </a:p>
          <a:p>
            <a:pPr marL="342900" indent="-342900">
              <a:spcAft>
                <a:spcPts val="1100"/>
              </a:spcAft>
              <a:buFont typeface="Wingdings" pitchFamily="2" charset="2"/>
              <a:buChar char="Ø"/>
              <a:defRPr sz="1900"/>
            </a:pPr>
            <a:r>
              <a:t>Maintain strong cybersecurity, access controls and downtime procedures</a:t>
            </a:r>
          </a:p>
          <a:p>
            <a:pPr marL="342900" indent="-342900">
              <a:spcAft>
                <a:spcPts val="1100"/>
              </a:spcAft>
              <a:buFont typeface="Wingdings" pitchFamily="2" charset="2"/>
              <a:buChar char="Ø"/>
              <a:defRPr sz="1900"/>
            </a:pPr>
            <a:r>
              <a:t>Monitor workload, usability and staff wellbeing after implementation</a:t>
            </a:r>
          </a:p>
          <a:p>
            <a:pPr marL="342900" indent="-342900">
              <a:spcAft>
                <a:spcPts val="1100"/>
              </a:spcAft>
              <a:buFont typeface="Wingdings" pitchFamily="2" charset="2"/>
              <a:buChar char="Ø"/>
              <a:defRPr sz="1900"/>
            </a:pPr>
            <a:r>
              <a:t>Provide digital inclusion support and appropriate non-digital alternatives</a:t>
            </a:r>
          </a:p>
          <a:p>
            <a:pPr marL="342900" indent="-342900">
              <a:spcAft>
                <a:spcPts val="1100"/>
              </a:spcAft>
              <a:buFont typeface="Wingdings" pitchFamily="2" charset="2"/>
              <a:buChar char="Ø"/>
              <a:defRPr sz="1900"/>
            </a:pPr>
            <a:r>
              <a:t>Evaluate outcomes continuously and act on unintended consequences</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(National Cyber Security Centre, 2023; Health Education England, 2023; NHS England, 2019)</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94360"/>
          </a:xfrm>
          <a:prstGeom prst="rect">
            <a:avLst/>
          </a:prstGeom>
          <a:noFill/>
        </p:spPr>
        <p:txBody>
          <a:bodyPr wrap="square">
            <a:spAutoFit/>
          </a:bodyPr>
          <a:lstStyle/>
          <a:p>
            <a:pPr algn="l">
              <a:defRPr sz="2800" b="1" i="0"/>
            </a:pPr>
            <a:r>
              <a:t>Conclusion</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77240" y="1865784"/>
            <a:ext cx="10698480" cy="2703304"/>
          </a:xfrm>
          <a:prstGeom prst="rect">
            <a:avLst/>
          </a:prstGeom>
          <a:noFill/>
        </p:spPr>
        <p:txBody>
          <a:bodyPr wrap="square">
            <a:spAutoFit/>
          </a:bodyPr>
          <a:lstStyle/>
          <a:p>
            <a:pPr marL="342900" indent="-342900">
              <a:spcAft>
                <a:spcPts val="1100"/>
              </a:spcAft>
              <a:buFont typeface="Wingdings" pitchFamily="2" charset="2"/>
              <a:buChar char="Ø"/>
              <a:defRPr sz="1900"/>
            </a:pPr>
            <a:r>
              <a:t>Epic represents a major change in how CUH records, shares and uses health information</a:t>
            </a:r>
          </a:p>
          <a:p>
            <a:pPr marL="342900" indent="-342900">
              <a:spcAft>
                <a:spcPts val="1100"/>
              </a:spcAft>
              <a:buFont typeface="Wingdings" pitchFamily="2" charset="2"/>
              <a:buChar char="Ø"/>
              <a:defRPr sz="1900"/>
            </a:pPr>
            <a:r>
              <a:t>It has potential benefits for workforce practice, service delivery and patient safety</a:t>
            </a:r>
          </a:p>
          <a:p>
            <a:pPr marL="342900" indent="-342900">
              <a:spcAft>
                <a:spcPts val="1100"/>
              </a:spcAft>
              <a:buFont typeface="Wingdings" pitchFamily="2" charset="2"/>
              <a:buChar char="Ø"/>
              <a:defRPr sz="1900"/>
            </a:pPr>
            <a:r>
              <a:t>Patients can gain greater access and engagement through digital tools</a:t>
            </a:r>
          </a:p>
          <a:p>
            <a:pPr marL="342900" indent="-342900">
              <a:spcAft>
                <a:spcPts val="1100"/>
              </a:spcAft>
              <a:buFont typeface="Wingdings" pitchFamily="2" charset="2"/>
              <a:buChar char="Ø"/>
              <a:defRPr sz="1900"/>
            </a:pPr>
            <a:r>
              <a:t>Community benefits include improved integration and data-informed planning</a:t>
            </a:r>
          </a:p>
          <a:p>
            <a:pPr marL="342900" indent="-342900">
              <a:spcAft>
                <a:spcPts val="1100"/>
              </a:spcAft>
              <a:buFont typeface="Wingdings" pitchFamily="2" charset="2"/>
              <a:buChar char="Ø"/>
              <a:defRPr sz="1900"/>
            </a:pPr>
            <a:r>
              <a:t>Benefits depend on training, governance, infrastructure, inclusion and continuous improvement</a:t>
            </a:r>
          </a:p>
        </p:txBody>
      </p:sp>
      <p:sp>
        <p:nvSpPr>
          <p:cNvPr id="5" name="TextBox 4"/>
          <p:cNvSpPr txBox="1"/>
          <p:nvPr/>
        </p:nvSpPr>
        <p:spPr>
          <a:xfrm>
            <a:off x="731520" y="5989320"/>
            <a:ext cx="10698480" cy="320040"/>
          </a:xfrm>
          <a:prstGeom prst="rect">
            <a:avLst/>
          </a:prstGeom>
          <a:noFill/>
        </p:spPr>
        <p:txBody>
          <a:bodyPr wrap="square">
            <a:spAutoFit/>
          </a:bodyPr>
          <a:lstStyle/>
          <a:p>
            <a:pPr algn="l">
              <a:defRPr sz="900" b="0" i="1"/>
            </a:pPr>
            <a:r>
              <a:t>(NHS England, 2019; Cambridge University Hospitals NHS Foundation Trust, 2021; World Health Organization, 2021)</a:t>
            </a:r>
          </a:p>
        </p:txBody>
      </p:sp>
      <p:sp>
        <p:nvSpPr>
          <p:cNvPr id="6" name="TextBox 5"/>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pic>
        <p:nvPicPr>
          <p:cNvPr id="7" name="Picture 6">
            <a:extLst>
              <a:ext uri="{FF2B5EF4-FFF2-40B4-BE49-F238E27FC236}">
                <a16:creationId xmlns:a16="http://schemas.microsoft.com/office/drawing/2014/main" id="{AF293224-4199-ED59-1C30-E374159F1A75}"/>
              </a:ext>
            </a:extLst>
          </p:cNvPr>
          <p:cNvPicPr>
            <a:picLocks noChangeAspect="1"/>
          </p:cNvPicPr>
          <p:nvPr/>
        </p:nvPicPr>
        <p:blipFill>
          <a:blip r:embed="rId3"/>
          <a:stretch>
            <a:fillRect/>
          </a:stretch>
        </p:blipFill>
        <p:spPr>
          <a:xfrm>
            <a:off x="7091880" y="299749"/>
            <a:ext cx="4673662" cy="1254639"/>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23220"/>
          </a:xfrm>
          <a:prstGeom prst="rect">
            <a:avLst/>
          </a:prstGeom>
          <a:noFill/>
        </p:spPr>
        <p:txBody>
          <a:bodyPr wrap="square">
            <a:spAutoFit/>
          </a:bodyPr>
          <a:lstStyle/>
          <a:p>
            <a:pPr algn="l">
              <a:defRPr sz="2800" b="1" i="0"/>
            </a:pPr>
            <a:r>
              <a:rPr dirty="0"/>
              <a:t>References – (1/3)</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46760" y="1524078"/>
            <a:ext cx="10698480" cy="4024179"/>
          </a:xfrm>
          <a:prstGeom prst="rect">
            <a:avLst/>
          </a:prstGeom>
          <a:noFill/>
        </p:spPr>
        <p:txBody>
          <a:bodyPr wrap="square">
            <a:spAutoFit/>
          </a:bodyPr>
          <a:lstStyle/>
          <a:p>
            <a:pPr marL="342900" indent="-342900">
              <a:spcAft>
                <a:spcPts val="1100"/>
              </a:spcAft>
              <a:buFont typeface="Arial" panose="020B0604020202020204" pitchFamily="34" charset="0"/>
              <a:buChar char="•"/>
              <a:defRPr sz="1900"/>
            </a:pPr>
            <a:r>
              <a:t>Ammenwerth, E., Schnell-Inderst, P. and Hoerbst, A. (2020) ‘The impact of electronic patient portals on patient care: A systematic review’, Journal of Medical Internet Research, 22(6), pp. 1–18.</a:t>
            </a:r>
          </a:p>
          <a:p>
            <a:pPr marL="342900" indent="-342900">
              <a:spcAft>
                <a:spcPts val="1100"/>
              </a:spcAft>
              <a:buFont typeface="Arial" panose="020B0604020202020204" pitchFamily="34" charset="0"/>
              <a:buChar char="•"/>
              <a:defRPr sz="1900"/>
            </a:pPr>
            <a:r>
              <a:t>Cambridge University Hospitals NHS Foundation Trust (2021) Epic Electronic Patient Record goes live. Cambridge: Cambridge University Hospitals NHS Foundation Trust.</a:t>
            </a:r>
          </a:p>
          <a:p>
            <a:pPr marL="342900" indent="-342900">
              <a:spcAft>
                <a:spcPts val="1100"/>
              </a:spcAft>
              <a:buFont typeface="Arial" panose="020B0604020202020204" pitchFamily="34" charset="0"/>
              <a:buChar char="•"/>
              <a:defRPr sz="1900"/>
            </a:pPr>
            <a:r>
              <a:t>Cambridge University Hospitals NHS Foundation Trust (2022) Annual Report and Accounts 2021–2022. Cambridge: Cambridge University Hospitals NHS Foundation Trust.</a:t>
            </a:r>
          </a:p>
          <a:p>
            <a:pPr marL="342900" indent="-342900">
              <a:spcAft>
                <a:spcPts val="1100"/>
              </a:spcAft>
              <a:buFont typeface="Arial" panose="020B0604020202020204" pitchFamily="34" charset="0"/>
              <a:buChar char="•"/>
              <a:defRPr sz="1900"/>
            </a:pPr>
            <a:r>
              <a:t>Elliott, R.A., Camacho, E., Campbell, F. et al. (2021) ‘Prevalence and economic burden of medication errors in the NHS in England’, BMJ Quality &amp; Safety, 30(2), pp. 96–105.</a:t>
            </a:r>
          </a:p>
        </p:txBody>
      </p:sp>
      <p:sp>
        <p:nvSpPr>
          <p:cNvPr id="5" name="TextBox 4"/>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23220"/>
          </a:xfrm>
          <a:prstGeom prst="rect">
            <a:avLst/>
          </a:prstGeom>
          <a:noFill/>
        </p:spPr>
        <p:txBody>
          <a:bodyPr wrap="square">
            <a:spAutoFit/>
          </a:bodyPr>
          <a:lstStyle/>
          <a:p>
            <a:pPr algn="l">
              <a:defRPr sz="2800" b="1" i="0"/>
            </a:pPr>
            <a:r>
              <a:rPr dirty="0"/>
              <a:t>References – (2/3)</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46760" y="1816276"/>
            <a:ext cx="10698480" cy="2854628"/>
          </a:xfrm>
          <a:prstGeom prst="rect">
            <a:avLst/>
          </a:prstGeom>
          <a:noFill/>
        </p:spPr>
        <p:txBody>
          <a:bodyPr wrap="square">
            <a:spAutoFit/>
          </a:bodyPr>
          <a:lstStyle/>
          <a:p>
            <a:pPr marL="342900" indent="-342900">
              <a:spcAft>
                <a:spcPts val="1100"/>
              </a:spcAft>
              <a:buFont typeface="Arial" panose="020B0604020202020204" pitchFamily="34" charset="0"/>
              <a:buChar char="•"/>
              <a:defRPr sz="1900"/>
            </a:pPr>
            <a:r>
              <a:t>Health Education England (2023) A Digital Workforce for Health and Care. London: Health Education England.</a:t>
            </a:r>
          </a:p>
          <a:p>
            <a:pPr marL="342900" indent="-342900">
              <a:spcAft>
                <a:spcPts val="1100"/>
              </a:spcAft>
              <a:buFont typeface="Arial" panose="020B0604020202020204" pitchFamily="34" charset="0"/>
              <a:buChar char="•"/>
              <a:defRPr sz="1900"/>
            </a:pPr>
            <a:r>
              <a:t>Melnick, E.R., Dyrbye, L.N., Sinsky, C.A. et al. (2020) ‘The association between perceived electronic health record usability and professional burnout among US physicians’, Mayo Clinic Proceedings, 95(3), pp. 476–487.</a:t>
            </a:r>
          </a:p>
          <a:p>
            <a:pPr marL="342900" indent="-342900">
              <a:spcAft>
                <a:spcPts val="1100"/>
              </a:spcAft>
              <a:buFont typeface="Arial" panose="020B0604020202020204" pitchFamily="34" charset="0"/>
              <a:buChar char="•"/>
              <a:defRPr sz="1900"/>
            </a:pPr>
            <a:r>
              <a:t>National Cyber Security Centre (2023) Cyber security guidance for health and social care organisations. London: National Cyber Security Centre.</a:t>
            </a:r>
          </a:p>
          <a:p>
            <a:pPr marL="342900" indent="-342900">
              <a:spcAft>
                <a:spcPts val="1100"/>
              </a:spcAft>
              <a:buFont typeface="Arial" panose="020B0604020202020204" pitchFamily="34" charset="0"/>
              <a:buChar char="•"/>
              <a:defRPr sz="1900"/>
            </a:pPr>
            <a:r>
              <a:t>NHS England (2019) The NHS Long Term Plan. London: NHS England.</a:t>
            </a:r>
          </a:p>
        </p:txBody>
      </p:sp>
      <p:sp>
        <p:nvSpPr>
          <p:cNvPr id="5" name="TextBox 4"/>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347472"/>
            <a:ext cx="10972800" cy="523220"/>
          </a:xfrm>
          <a:prstGeom prst="rect">
            <a:avLst/>
          </a:prstGeom>
          <a:noFill/>
        </p:spPr>
        <p:txBody>
          <a:bodyPr wrap="square">
            <a:spAutoFit/>
          </a:bodyPr>
          <a:lstStyle/>
          <a:p>
            <a:pPr algn="l">
              <a:defRPr sz="2800" b="1" i="0"/>
            </a:pPr>
            <a:r>
              <a:rPr dirty="0"/>
              <a:t>References – (3/3)</a:t>
            </a:r>
          </a:p>
        </p:txBody>
      </p:sp>
      <p:sp>
        <p:nvSpPr>
          <p:cNvPr id="3" name="Rectangle 2"/>
          <p:cNvSpPr/>
          <p:nvPr/>
        </p:nvSpPr>
        <p:spPr>
          <a:xfrm>
            <a:off x="640080" y="1051560"/>
            <a:ext cx="1005840" cy="6400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46760" y="2001686"/>
            <a:ext cx="10698480" cy="2854628"/>
          </a:xfrm>
          <a:prstGeom prst="rect">
            <a:avLst/>
          </a:prstGeom>
          <a:noFill/>
        </p:spPr>
        <p:txBody>
          <a:bodyPr wrap="square">
            <a:spAutoFit/>
          </a:bodyPr>
          <a:lstStyle/>
          <a:p>
            <a:pPr marL="342900" indent="-342900">
              <a:spcAft>
                <a:spcPts val="1100"/>
              </a:spcAft>
              <a:buFont typeface="Arial" panose="020B0604020202020204" pitchFamily="34" charset="0"/>
              <a:buChar char="•"/>
              <a:defRPr sz="1900"/>
            </a:pPr>
            <a:r>
              <a:t>NHS England (2022) What Good Looks Like Framework. London: NHS England.</a:t>
            </a:r>
          </a:p>
          <a:p>
            <a:pPr marL="342900" indent="-342900">
              <a:spcAft>
                <a:spcPts val="1100"/>
              </a:spcAft>
              <a:buFont typeface="Arial" panose="020B0604020202020204" pitchFamily="34" charset="0"/>
              <a:buChar char="•"/>
              <a:defRPr sz="1900"/>
            </a:pPr>
            <a:r>
              <a:t>Topaz, M., Seger, D.L. and Slight, S.P. (2020) ‘Clinical decision support systems and medication safety: A systematic review’, Journal of the American Medical Informatics Association, 27(10), pp. 1619–1631.</a:t>
            </a:r>
          </a:p>
          <a:p>
            <a:pPr marL="342900" indent="-342900">
              <a:spcAft>
                <a:spcPts val="1100"/>
              </a:spcAft>
              <a:buFont typeface="Arial" panose="020B0604020202020204" pitchFamily="34" charset="0"/>
              <a:buChar char="•"/>
              <a:defRPr sz="1900"/>
            </a:pPr>
            <a:r>
              <a:t>Wachter, R.M. (2016) Making IT Work: Harnessing the Power of Health Information Technology to Improve Care in England. London: Department of Health.</a:t>
            </a:r>
          </a:p>
          <a:p>
            <a:pPr marL="342900" indent="-342900">
              <a:spcAft>
                <a:spcPts val="1100"/>
              </a:spcAft>
              <a:buFont typeface="Arial" panose="020B0604020202020204" pitchFamily="34" charset="0"/>
              <a:buChar char="•"/>
              <a:defRPr sz="1900"/>
            </a:pPr>
            <a:r>
              <a:t>World Health Organization (2021) Global Strategy on Digital Health 2020–2025. Geneva: World Health Organization.</a:t>
            </a:r>
          </a:p>
        </p:txBody>
      </p:sp>
      <p:sp>
        <p:nvSpPr>
          <p:cNvPr id="5" name="TextBox 4"/>
          <p:cNvSpPr txBox="1"/>
          <p:nvPr/>
        </p:nvSpPr>
        <p:spPr>
          <a:xfrm>
            <a:off x="640080" y="6446520"/>
            <a:ext cx="10972800" cy="182880"/>
          </a:xfrm>
          <a:prstGeom prst="rect">
            <a:avLst/>
          </a:prstGeom>
          <a:noFill/>
        </p:spPr>
        <p:txBody>
          <a:bodyPr wrap="square">
            <a:spAutoFit/>
          </a:bodyPr>
          <a:lstStyle/>
          <a:p>
            <a:pPr algn="r">
              <a:defRPr sz="800" b="0" i="0"/>
            </a:pPr>
            <a:r>
              <a:t>BMHP6026 • Digital Transformation in the Health and Care Professions</a:t>
            </a: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Widescreen</PresentationFormat>
  <Paragraphs>0</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Noemi Eniko Putz (2336726)</cp:lastModifiedBy>
  <cp:revision>3</cp:revision>
  <dcterms:created xsi:type="dcterms:W3CDTF">2013-01-27T09:14:16Z</dcterms:created>
  <dcterms:modified xsi:type="dcterms:W3CDTF">2026-08-04T17:29:31Z</dcterms:modified>
  <cp:category/>
</cp:coreProperties>
</file>