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7"/>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9" r:id="rId22"/>
    <p:sldId id="470" r:id="rId23"/>
    <p:sldId id="471" r:id="rId24"/>
    <p:sldId id="472" r:id="rId25"/>
    <p:sldId id="473" r:id="rId26"/>
    <p:sldId id="474" r:id="rId27"/>
    <p:sldId id="475" r:id="rId28"/>
    <p:sldId id="476" r:id="rId29"/>
    <p:sldId id="464" r:id="rId30"/>
    <p:sldId id="465" r:id="rId31"/>
    <p:sldId id="466" r:id="rId32"/>
    <p:sldId id="467" r:id="rId33"/>
    <p:sldId id="468" r:id="rId34"/>
    <p:sldId id="387" r:id="rId35"/>
    <p:sldId id="41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619" autoAdjust="0"/>
  </p:normalViewPr>
  <p:slideViewPr>
    <p:cSldViewPr snapToGrid="0" snapToObjects="1">
      <p:cViewPr varScale="1">
        <p:scale>
          <a:sx n="111" d="100"/>
          <a:sy n="111" d="100"/>
        </p:scale>
        <p:origin x="161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10/22/2024</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Weakness is a better teacher than strength.  Weakness must learn to understand the obstacles that strength brushes aside.</a:t>
            </a:r>
            <a:r>
              <a:rPr lang="en-GB" baseline="0" dirty="0"/>
              <a:t> ~MASON COOLEY, U.S. APHORIST (1927-2002)</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940368B-AC7D-4B2E-A250-A02D3BD5FF7F}"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92132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A11E322-F9E0-4EE2-8E3D-94929FAC4D7C}" type="slidenum">
              <a:rPr lang="en-US" sz="1200" smtClean="0"/>
              <a:pPr eaLnBrk="1" hangingPunct="1"/>
              <a:t>5</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Defense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defense risk treatment strategy attempts to prevent the exploitation of the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preferred approach and is accomplished by means of countering threats, removing vulnerabilities in assets, limiting access to assets, and adding protective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is sometimes referred to as “avoidance”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common methods of risk defense: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SETA programs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of technology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Transference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transference risk treatment strategy attempts to shift risk to another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goal may be accomplished by rethinking how services are offered, revising deployment models, outsourcing to other organizations, purchasing insurance, or implementing service contracts with providers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does not have adequate security management and administration experience, it should consider hiring individuals or firms that provide expertise in those areas (outsourcing)</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Service Level Agreement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key to an effective transference risk control strategy is the implementation of an effective service level agreement (SLA)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an SLA is the only guarantee that an external organization will implement the level of security the client organization wants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FDIC suggests that, to create a successful SLA, organizations use the following four steps: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Defining requirements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Setting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accountability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Mitigation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mitigation risk treatment strategy is the treatment approach that focuses on planning and preparation to reduce the impact or potential consequences of an incident or disaster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includes four types of plans: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(DR)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(IR) plan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(BC)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Crisis Management (CM)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Mitigation derives its value from its ability to detect and respond to an attack as quickly as possible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Acceptance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acceptance risk treatment strategy is the decision to do nothing beyond the current level of protection to protect an information asset from risk, and to accept the outcome from any resulting exploitation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selection of this treatment strategy may not be a conscious business decision in some organizations, the unconscious acceptance of risk is not a productive approach to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strategy assumes that it can be a prudent business decision to examine the alternatives and conclude that the cost of protecting an asset does not justify the security expenditure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is recognized as a valid strategy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only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when the organization has: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the level of risk posed to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Assessed the probability of attack and the likelihood of a successful exploitation of a vulnerability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the potential impact (damage or loss) that could result from a successful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Evaluated potential controls using each appropriate type of feasibility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Performed a thorough risk assessment, including a financial analysis such as a CBA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that the costs to treat the risk to a particular function, service, collection of data, or information asset do not justify the cost of implementing and maintaining the controls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acceptance, the termination risk treatment strategy is based on the organization’s intentional choice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not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 protect an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Here, however, the organization does not wish the information asset to remain at risk and so removes it from the environment that represents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 cost of protecting an asset may outweigh its value, or it may be too difficult or expensive to protect an asset, compared to the value or advantage that asset offers the company</a:t>
            </a:r>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4259711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3D804B-04EA-4BF2-A506-27E594411086}" type="slidenum">
              <a:rPr lang="en-US" sz="1200" smtClean="0"/>
              <a:pPr eaLnBrk="1" hangingPunct="1"/>
              <a:t>6</a:t>
            </a:fld>
            <a:endParaRPr lang="en-US" sz="1200" dirty="0"/>
          </a:p>
        </p:txBody>
      </p:sp>
    </p:spTree>
    <p:extLst>
      <p:ext uri="{BB962C8B-B14F-4D97-AF65-F5344CB8AC3E}">
        <p14:creationId xmlns:p14="http://schemas.microsoft.com/office/powerpoint/2010/main" val="1889197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CA38B93-FB88-4FD1-A692-2F5DA82F5FA7}" type="slidenum">
              <a:rPr lang="en-US" sz="1200" smtClean="0"/>
              <a:pPr eaLnBrk="1" hangingPunct="1"/>
              <a:t>7</a:t>
            </a:fld>
            <a:endParaRPr lang="en-US" sz="1200" dirty="0"/>
          </a:p>
        </p:txBody>
      </p:sp>
    </p:spTree>
    <p:extLst>
      <p:ext uri="{BB962C8B-B14F-4D97-AF65-F5344CB8AC3E}">
        <p14:creationId xmlns:p14="http://schemas.microsoft.com/office/powerpoint/2010/main" val="3918881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goal of data/ InfoSec is not to bring residual risk to zero; rather it is to bring it in line with an organization’s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decision makers have been informed of uncontrolled risks and the proper authority groups within the communities of interest decide to leave residual risk in place, then the information security program has accomplished its primary goal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404544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Rules of thumb for selecting a strategy: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exists in an important asset—Implement security controls to reduce the likelihood of a vulnerability being exploited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can be exploited—Apply layered protections, architectural designs, and administrative controls to minimize the risk or prevent the occurrence of an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attacker’s potential gain is greater than the costs of attack—Apply protections to increase the attacker’s cost or reduce the attacker’s gain by using technical or managerial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potential loss is substantial—Apply design principles, architectural designs, and technical and nontechnical protections to limit the extent of the attack, thereby reducing the potential for loss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354295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treatment strategy has been selected and implemented, controls should be monitored and measured on an ongoing basis to determine their effectiveness and to maintain an ongoing estimate of the remaining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 minimum, each information threat/vulnerability/asset (TVA) triplet that was developed in the risk assessment created previously should have a documented treatment strategy that clearly identifies any residual risk that remains after the proposed strategy has been executed</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89785F9-498F-4F19-9C25-8F7976BAA333}" type="slidenum">
              <a:rPr lang="en-US" sz="1200" smtClean="0"/>
              <a:pPr eaLnBrk="1" hangingPunct="1"/>
              <a:t>10</a:t>
            </a:fld>
            <a:endParaRPr lang="en-US" sz="1200" dirty="0"/>
          </a:p>
        </p:txBody>
      </p:sp>
    </p:spTree>
    <p:extLst>
      <p:ext uri="{BB962C8B-B14F-4D97-AF65-F5344CB8AC3E}">
        <p14:creationId xmlns:p14="http://schemas.microsoft.com/office/powerpoint/2010/main" val="1314513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95674C6-CE9C-4FD1-8CB5-A63AA82AB3AD}" type="slidenum">
              <a:rPr lang="en-US" sz="1200" smtClean="0"/>
              <a:pPr eaLnBrk="1" hangingPunct="1"/>
              <a:t>13</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is difficult to determine the value of information, it is difficult to determine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cost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safeguarding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items that affect the cost of a control or safeguard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development or acquisition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fees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implementation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costs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maintenance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Potential cost from the loss of the asset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Benefit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 is the value to the organization of using controls to prevent losses associated with a specific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 is usually determined by valuing the information asset or assets exposed by the vulnerability and then determining how much of that value is at risk and how much risk there is for the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expressed as the annualized loss expectancy (ALE)</a:t>
            </a:r>
          </a:p>
          <a:p>
            <a:pPr eaLnBrk="1" hangingPunct="1"/>
            <a:endParaRPr lang="en-US" dirty="0"/>
          </a:p>
        </p:txBody>
      </p:sp>
    </p:spTree>
    <p:extLst>
      <p:ext uri="{BB962C8B-B14F-4D97-AF65-F5344CB8AC3E}">
        <p14:creationId xmlns:p14="http://schemas.microsoft.com/office/powerpoint/2010/main" val="292496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F3E3FF-973D-4EF6-A9F3-0B5D5BEFF99A}" type="slidenum">
              <a:rPr lang="en-US" sz="1200" smtClean="0"/>
              <a:pPr eaLnBrk="1" hangingPunct="1"/>
              <a:t>14</a:t>
            </a:fld>
            <a:endParaRPr lang="en-US" sz="1200" dirty="0"/>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components of asset valuation include: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the cost of creating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past maintenance of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implied by the cost of replacing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from providing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acquired from the cost of protecting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owners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of intellectual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adversaries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productivity while the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revenue while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Total cost of ownership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traditional model of calculating quantitative cost–benefit analyses involves estimating the likelihood of an attack based on an annualized rate of occurrence and the impact of an attack based on loss expectancy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questions that must be asked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damage could occur, and what financial impact would it have?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would it cost to recover from the attack, in addition to the financial impact of damage?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the single loss expectancy for each risk?</a:t>
            </a:r>
          </a:p>
          <a:p>
            <a:pPr eaLnBrk="1" hangingPunct="1"/>
            <a:endParaRPr lang="en-US" dirty="0"/>
          </a:p>
          <a:p>
            <a:pPr eaLnBrk="1" hangingPunct="1"/>
            <a:endParaRPr lang="en-US" dirty="0"/>
          </a:p>
        </p:txBody>
      </p:sp>
    </p:spTree>
    <p:extLst>
      <p:ext uri="{BB962C8B-B14F-4D97-AF65-F5344CB8AC3E}">
        <p14:creationId xmlns:p14="http://schemas.microsoft.com/office/powerpoint/2010/main" val="2305651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25FC14-4B39-49FB-9E40-F9CC67FCC7DC}" type="slidenum">
              <a:rPr lang="en-US" sz="1200" smtClean="0"/>
              <a:pPr eaLnBrk="1" hangingPunct="1"/>
              <a:t>15</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414537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AF2338-4B7F-4463-B785-0B88C2F05A92}" type="slidenum">
              <a:rPr lang="en-US" sz="1200" smtClean="0"/>
              <a:pPr eaLnBrk="1" hangingPunct="1"/>
              <a:t>16</a:t>
            </a:fld>
            <a:endParaRPr lang="en-US" sz="1200" dirty="0"/>
          </a:p>
        </p:txBody>
      </p:sp>
    </p:spTree>
    <p:extLst>
      <p:ext uri="{BB962C8B-B14F-4D97-AF65-F5344CB8AC3E}">
        <p14:creationId xmlns:p14="http://schemas.microsoft.com/office/powerpoint/2010/main" val="3624966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C51413-D867-4151-BBAD-203E23EDD34A}" type="slidenum">
              <a:rPr lang="en-US" sz="1200" smtClean="0"/>
              <a:pPr eaLnBrk="1" hangingPunct="1"/>
              <a:t>17</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lang="en-US" dirty="0"/>
              <a:t>ALE (Annual Loss Expectancy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Methods of Establishing Feasibility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feasibility analysis examines how well the proposed information security alternatives will contribute to efficiency, effectiveness, and overall operation of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Operational feasibility refers to user acceptance and support, management acceptance and support, and the system’s compatibility with the requirements of the organization’s stakeholders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engagement and support can be achieved by means of three simple actions: communicate, educate, and involve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feasibility determines whether or not the organization has or can acquire the technology and expertise to implement, support, and manage the new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Political feasibility defines what can and cannot occur based on the consensus and relationships between the communities of interest, especially given that the budget allocation decisions can be politically charged</a:t>
            </a:r>
          </a:p>
          <a:p>
            <a:pPr eaLnBrk="1" hangingPunct="1"/>
            <a:endParaRPr lang="en-US" dirty="0"/>
          </a:p>
          <a:p>
            <a:pPr eaLnBrk="1" hangingPunct="1"/>
            <a:endParaRPr lang="en-US" dirty="0"/>
          </a:p>
        </p:txBody>
      </p:sp>
    </p:spTree>
    <p:extLst>
      <p:ext uri="{BB962C8B-B14F-4D97-AF65-F5344CB8AC3E}">
        <p14:creationId xmlns:p14="http://schemas.microsoft.com/office/powerpoint/2010/main" val="24540375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8491AC-A209-4F45-96E8-4E55598FEA0C}" type="slidenum">
              <a:rPr lang="en-US" sz="1200" smtClean="0"/>
              <a:pPr eaLnBrk="1" hangingPunct="1"/>
              <a:t>18</a:t>
            </a:fld>
            <a:endParaRPr lang="en-US" sz="1200" dirty="0"/>
          </a:p>
        </p:txBody>
      </p:sp>
    </p:spTree>
    <p:extLst>
      <p:ext uri="{BB962C8B-B14F-4D97-AF65-F5344CB8AC3E}">
        <p14:creationId xmlns:p14="http://schemas.microsoft.com/office/powerpoint/2010/main" val="2403312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19</a:t>
            </a:fld>
            <a:endParaRPr lang="en-US" sz="1200" dirty="0"/>
          </a:p>
        </p:txBody>
      </p:sp>
    </p:spTree>
    <p:extLst>
      <p:ext uri="{BB962C8B-B14F-4D97-AF65-F5344CB8AC3E}">
        <p14:creationId xmlns:p14="http://schemas.microsoft.com/office/powerpoint/2010/main" val="19134996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Qualitative and Hybrid Asset Valuation Measures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approaches to asset valuation described previously attempt to use actual values or estimates to create a quantitative assessment; in some cases, an organization might be unable to determine these values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risk assessment steps can be executed using estimates based on a qualitative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more granular approach, the semi-qualitative or hybrid assessment, tries to reduce some of the ambiguity of qualitative measures without resorting to the unsubstantiated estimations used for quantitative measures</a:t>
            </a:r>
          </a:p>
          <a:p>
            <a:endParaRPr lang="en-US"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Delphi Technique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Delphi technique, named for the oracle at Delphi, is a process whereby a group rates or ranks a set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individual responses are compiled and then returned to the group for another iteration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process continues until the entire group is satisfied with the result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technique can be applied to the development of scales, asset valuation, asset or threat ranking, or any scenario that can benefit from the input of more than one decision maker</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20</a:t>
            </a:fld>
            <a:endParaRPr lang="en-US" sz="1200" dirty="0"/>
          </a:p>
        </p:txBody>
      </p:sp>
    </p:spTree>
    <p:extLst>
      <p:ext uri="{BB962C8B-B14F-4D97-AF65-F5344CB8AC3E}">
        <p14:creationId xmlns:p14="http://schemas.microsoft.com/office/powerpoint/2010/main" val="4275729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The OCTAVE Methods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Operationally Critical Threat, Asset, and Vulnerability Evaluation (OCTAVE) Method defines the essential components of a comprehensive, systematic, context-driven, self-directed information security 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following the OCTAVE Method, an organization can make information-protection decisions based on risks to the confidentiality, integrity, and availability of critical information technology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 or business units and the IT department work together to address the information security needs of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variations of the OCTAVE Method: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original OCTAVE method, which forms the basis for the OCTAVE body of knowledge, and which was designed for larger organizations (300 or more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OCTAVE-S, for smaller organizations of about 100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OCTAVE-Allegro, a streamlined approach for information security assessment and assurance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38577842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Microsoft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Microsoft also promotes a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Four phases in the MS InfoSec risk management process: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Assessing risk</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Conducting decision support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controls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Measuring program effectiveness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7562200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106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Factor Analysis of Information Risk (FAIR) framework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taxonomy for information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 nomenclature for information risk terms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for establishing data collection criteria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 scales for risk factors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computational engine for calculating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modeling construct for analyzing complex risk scenarios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Basic FAIR analysis is composed of ten steps in four stages: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1—Identify scenario components: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Identify the asset at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Identify the threat community under consideration</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2—Evaluate Loss Event Frequency (LEF):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3. Estimate the probable Threat Event Frequency (TEF)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4. Estimate the Threat Capability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TCap</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5. Estimate Control strength (CS)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6. Derive Vulnerability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Vuln</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7. Derive Loss Event Frequency (LEF)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3—Evaluate Probable Loss Magnitude (PLM)</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8. Estimate worst-case loss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9. Estimate probable loss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4—Derive and articulate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10. Derive and articulate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Unlike other risk management frameworks, FAIR relies on the qualitative assessment of many risk components using scales with value ranges, for example very high to very low</a:t>
            </a:r>
          </a:p>
          <a:p>
            <a:endParaRPr lang="en-US" dirty="0"/>
          </a:p>
        </p:txBody>
      </p:sp>
      <p:sp>
        <p:nvSpPr>
          <p:cNvPr id="106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4C69B9C-4030-486E-84F0-2E049577124C}" type="slidenum">
              <a:rPr lang="en-US" sz="1200" smtClean="0"/>
              <a:pPr eaLnBrk="1" hangingPunct="1"/>
              <a:t>23</a:t>
            </a:fld>
            <a:endParaRPr lang="en-US" sz="1200" dirty="0"/>
          </a:p>
        </p:txBody>
      </p:sp>
    </p:spTree>
    <p:extLst>
      <p:ext uri="{BB962C8B-B14F-4D97-AF65-F5344CB8AC3E}">
        <p14:creationId xmlns:p14="http://schemas.microsoft.com/office/powerpoint/2010/main" val="182754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27000 series includes a standard for the performance of Risk Management, ISO 27005 (http://www.27000.org/iso-27005.htm)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27005 document includes a five-stage risk management methodology: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Acceptance</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Communication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Monitoring and Review</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4025305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has another standard that addresses risk management: ISO 31000, which was used in the formalization of the risk management methodology presented elsewhere in this 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more generic than the standard for information security risk management, ISO 31000 nonetheless provides a structured methodology for evaluating threats to economic performance in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is a good deal of overlap between the two standards, as the heart of any good risk management program involves the same basic steps, much like the heart of any good systems development life cycle involves the same basic steps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16841221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Institute for Standards and Technology (NIST) has modified its fundamental approach to systems management and certification/accreditation to one that follows the industry standard of effective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discussed in “Special Publication 800-39: Managing Information Security Risk: Organization, Mission, and Information System 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component of risk management addresses how organizations frame risk or establish a risk context—that is, describing the environment in which risk-based decisions are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component of risk management addresses how organizations assess risk within the context of the organizational risk frame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third component of risk management addresses how organizations respond to risk once that risk is determined based on the results of risk assessments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fourth component of risk management addresses how organizations monitor risk over time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7198702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10/22/2024</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knowledgewithprofit.com/" TargetMode="External"/><Relationship Id="rId4" Type="http://schemas.openxmlformats.org/officeDocument/2006/relationships/hyperlink" Target="mailto:carlene.campbell@uwtsd.ac.uk"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86" y="268618"/>
            <a:ext cx="9083614" cy="1956997"/>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Risk Treatment in Information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797589" y="2856344"/>
            <a:ext cx="1548822" cy="523220"/>
          </a:xfrm>
          <a:prstGeom prst="rect">
            <a:avLst/>
          </a:prstGeom>
          <a:noFill/>
        </p:spPr>
        <p:txBody>
          <a:bodyPr wrap="none" rtlCol="0">
            <a:spAutoFit/>
          </a:bodyPr>
          <a:lstStyle/>
          <a:p>
            <a:r>
              <a:rPr lang="en-US" sz="2800" dirty="0">
                <a:latin typeface="Times New Roman"/>
                <a:cs typeface="Times New Roman"/>
              </a:rPr>
              <a:t>Lecture 7</a:t>
            </a:r>
          </a:p>
        </p:txBody>
      </p:sp>
      <p:grpSp>
        <p:nvGrpSpPr>
          <p:cNvPr id="5" name="Group 4">
            <a:extLst>
              <a:ext uri="{FF2B5EF4-FFF2-40B4-BE49-F238E27FC236}">
                <a16:creationId xmlns:a16="http://schemas.microsoft.com/office/drawing/2014/main" id="{8464D49B-B586-40C2-1077-096BBFA3830F}"/>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3A00B1F7-0103-EF17-D1DA-C8AE1DAE1AE1}"/>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78A24734-BBDF-2BDD-F81A-EA58370FA067}"/>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50ED2874-3663-CFCD-BE68-939E771640DA}"/>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4">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5">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strategy options used to treat risk and be prepared to select from them when given background information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Evaluate control alternatives under the defense risk treatment strategy and formulate a cost–benefit analysis (CBA) using existing conceptual frameworks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to maintain and perpetuate controls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popular methodologies used in the industry to manage risk</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860613"/>
            <a:ext cx="8415338" cy="4423112"/>
          </a:xfrm>
        </p:spPr>
        <p:txBody>
          <a:bodyPr>
            <a:normAutofit fontScale="85000" lnSpcReduction="20000"/>
          </a:bodyPr>
          <a:lstStyle/>
          <a:p>
            <a:pPr algn="just"/>
            <a:r>
              <a:rPr lang="en-US" dirty="0"/>
              <a:t>To remain competitive, organizations must design and create a secure environment in which business processes and procedures can function and evolve effectively</a:t>
            </a:r>
          </a:p>
          <a:p>
            <a:pPr algn="just"/>
            <a:r>
              <a:rPr lang="en-US" dirty="0"/>
              <a:t>This environment must maintain confidentiality and privacy and assure the integrity and availability of organizational data</a:t>
            </a:r>
          </a:p>
          <a:p>
            <a:pPr algn="just"/>
            <a:r>
              <a:rPr lang="en-US" dirty="0"/>
              <a:t>These objectives are met via the application of the principles of risk management</a:t>
            </a:r>
          </a:p>
          <a:p>
            <a:pPr algn="just"/>
            <a:r>
              <a:rPr lang="en-GB" dirty="0"/>
              <a:t>After the risk management (RM) process team has identified, analysed, and evaluated the level of risk currently inherent in its information assets (risk assessment), it then must treat the risk that is deemed unacceptable when it exceeds its risk appetite</a:t>
            </a:r>
          </a:p>
          <a:p>
            <a:pPr algn="just"/>
            <a:r>
              <a:rPr lang="en-GB" dirty="0"/>
              <a:t>Treating risk begins with an understanding of what risk treatment strategies are and how to formulate them</a:t>
            </a:r>
          </a:p>
          <a:p>
            <a:pPr algn="just"/>
            <a:endParaRPr lang="en-US" dirty="0"/>
          </a:p>
          <a:p>
            <a:pPr algn="just"/>
            <a:endParaRPr lang="en-US" dirty="0"/>
          </a:p>
        </p:txBody>
      </p:sp>
      <p:sp>
        <p:nvSpPr>
          <p:cNvPr id="5123" name="Rectangle 4"/>
          <p:cNvSpPr>
            <a:spLocks noGrp="1" noChangeArrowheads="1"/>
          </p:cNvSpPr>
          <p:nvPr>
            <p:ph type="title"/>
          </p:nvPr>
        </p:nvSpPr>
        <p:spPr>
          <a:xfrm>
            <a:off x="549275" y="107576"/>
            <a:ext cx="8042276" cy="658906"/>
          </a:xfrm>
        </p:spPr>
        <p:txBody>
          <a:bodyPr/>
          <a:lstStyle/>
          <a:p>
            <a:r>
              <a:rPr lang="en-US" sz="4000" dirty="0"/>
              <a:t>Introduction to Risk Treatment</a:t>
            </a:r>
          </a:p>
        </p:txBody>
      </p:sp>
    </p:spTree>
    <p:extLst>
      <p:ext uri="{BB962C8B-B14F-4D97-AF65-F5344CB8AC3E}">
        <p14:creationId xmlns:p14="http://schemas.microsoft.com/office/powerpoint/2010/main" val="84170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2820" y="199543"/>
            <a:ext cx="8402273" cy="6470198"/>
            <a:chOff x="82820" y="199543"/>
            <a:chExt cx="8402273" cy="6470198"/>
          </a:xfrm>
        </p:grpSpPr>
        <p:pic>
          <p:nvPicPr>
            <p:cNvPr id="2" name="Picture 1" descr="A flow diagram displays the risk management process: risk treatment. A double headed arrow links frame work and process communication which is on the left. The process monitoring and review is on the right. From Process preparation a double headed arrow connects risk assessment which includes: risk identification, risk analysis, risk evaluation and risk treatment in the middle. From process monitoring and review an arrow connects to process preparation and from risk treatment a bent arrow connects to  process monitoring and review."/>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0" y="199543"/>
              <a:ext cx="8402273" cy="6470198"/>
            </a:xfrm>
            <a:prstGeom prst="rect">
              <a:avLst/>
            </a:prstGeom>
          </p:spPr>
        </p:pic>
        <p:sp>
          <p:nvSpPr>
            <p:cNvPr id="3" name="TextBox 2"/>
            <p:cNvSpPr txBox="1"/>
            <p:nvPr/>
          </p:nvSpPr>
          <p:spPr>
            <a:xfrm>
              <a:off x="82820" y="6279776"/>
              <a:ext cx="1759427" cy="38996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0105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type="body" idx="1"/>
          </p:nvPr>
        </p:nvSpPr>
        <p:spPr>
          <a:xfrm>
            <a:off x="549275" y="941294"/>
            <a:ext cx="8415338" cy="4477871"/>
          </a:xfrm>
        </p:spPr>
        <p:txBody>
          <a:bodyPr>
            <a:noAutofit/>
          </a:bodyPr>
          <a:lstStyle/>
          <a:p>
            <a:pPr algn="just"/>
            <a:r>
              <a:rPr lang="en-US" sz="2800" dirty="0"/>
              <a:t>Once the project team for InfoSec development has identified the information assets with unacceptable levels of risk, the team must choose one of five basic strategies to treat the risks for those assets:</a:t>
            </a:r>
          </a:p>
          <a:p>
            <a:pPr lvl="1" algn="just"/>
            <a:r>
              <a:rPr lang="en-US" sz="2400" dirty="0"/>
              <a:t>Defense</a:t>
            </a:r>
          </a:p>
          <a:p>
            <a:pPr lvl="1" algn="just"/>
            <a:r>
              <a:rPr lang="en-US" sz="2400" dirty="0"/>
              <a:t>Transference</a:t>
            </a:r>
          </a:p>
          <a:p>
            <a:pPr lvl="1" algn="just"/>
            <a:r>
              <a:rPr lang="en-US" sz="2400" dirty="0"/>
              <a:t>Mitigation</a:t>
            </a:r>
          </a:p>
          <a:p>
            <a:pPr lvl="1" algn="just"/>
            <a:r>
              <a:rPr lang="en-US" sz="2400" dirty="0"/>
              <a:t>Acceptance</a:t>
            </a:r>
          </a:p>
          <a:p>
            <a:pPr lvl="1" algn="just"/>
            <a:r>
              <a:rPr lang="en-US" sz="2400" dirty="0"/>
              <a:t>Termination</a:t>
            </a:r>
          </a:p>
        </p:txBody>
      </p:sp>
      <p:sp>
        <p:nvSpPr>
          <p:cNvPr id="6147" name="Rectangle 2"/>
          <p:cNvSpPr>
            <a:spLocks noGrp="1" noChangeArrowheads="1"/>
          </p:cNvSpPr>
          <p:nvPr>
            <p:ph type="title"/>
          </p:nvPr>
        </p:nvSpPr>
        <p:spPr>
          <a:xfrm>
            <a:off x="549275" y="107576"/>
            <a:ext cx="8042276" cy="833718"/>
          </a:xfrm>
        </p:spPr>
        <p:txBody>
          <a:bodyPr/>
          <a:lstStyle/>
          <a:p>
            <a:r>
              <a:rPr lang="en-US" dirty="0"/>
              <a:t>Risk Treatment Strategies</a:t>
            </a:r>
          </a:p>
        </p:txBody>
      </p:sp>
    </p:spTree>
    <p:extLst>
      <p:ext uri="{BB962C8B-B14F-4D97-AF65-F5344CB8AC3E}">
        <p14:creationId xmlns:p14="http://schemas.microsoft.com/office/powerpoint/2010/main" val="366793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8258" y="180377"/>
            <a:ext cx="8727141" cy="6489363"/>
            <a:chOff x="188258" y="180377"/>
            <a:chExt cx="8727141" cy="6489363"/>
          </a:xfrm>
        </p:grpSpPr>
        <p:pic>
          <p:nvPicPr>
            <p:cNvPr id="3" name="Picture 2" descr="The table of Summary of Mitigation Plans. The table has 5 columns and 4 rows. The column headings are as follows from left to right: Plan, Description, Example, When Deployed, Time Frame. The row entries are as follows. Row 1. Plan, Incident response I R plan. Description, Actions an organization takes during incidents such as attacks or accidental data loss. Example, List of steps to be taken during an incident; Intelligence gathering; Information analysis. When Deployed, as an incident or disaster unfolds. Time frame, Immediate and real time reaction. Row 2. Disaster recovery D R plan. Description, Preparations for recovery should a disaster occur; Strategies to limit losses before and during a disaster; Step-by-step instructions to regain normalcy. Example, Procedures for the recovery of lost data; Procedures for the reestablishment of lost technology infrastructure and services; Shutdown procedures to protect systems and data. When Deployed, immediately after the incident is labeled a disaster. Time Frame, Short term recovery. Row 3. Business continuity B C plan. Description, steps to ensure continuation of the overall business when the scale of a disaster exceeds the D R plan’s ability to quickly restore operations. Example, Preparation steps for activation of alternate data centers; Establishment of critical business functions in an alternate location. When Deployed, immediately after the disaster is determined to affect the continued operations of the organization. Time Frame, Long term organizational stability. Row 4. Plan, Crisis management C M plan. Description, steps to ensure the safety and welfare of the people associated with an organization in the event of an incident or disaster that threatens their well being. Example, Procedures for the notification of personnel in the event of an incident or disaster; Procedures for communication with associated emergency services; Procedures for reacting to and recovering from personnel safety threats. Deployed, Immediately after the incident or disaster is deemed to threaten&#10;personnel safety. Time Frame, Both short term safety and long term personnel welfare stability.&#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8258" y="180377"/>
              <a:ext cx="8727141" cy="6489363"/>
            </a:xfrm>
            <a:prstGeom prst="rect">
              <a:avLst/>
            </a:prstGeom>
          </p:spPr>
        </p:pic>
        <p:sp>
          <p:nvSpPr>
            <p:cNvPr id="2" name="TextBox 1"/>
            <p:cNvSpPr txBox="1"/>
            <p:nvPr/>
          </p:nvSpPr>
          <p:spPr>
            <a:xfrm>
              <a:off x="457200" y="180377"/>
              <a:ext cx="1035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5800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type="body" idx="1"/>
          </p:nvPr>
        </p:nvSpPr>
        <p:spPr>
          <a:xfrm>
            <a:off x="365125" y="833718"/>
            <a:ext cx="8415338" cy="4585447"/>
          </a:xfrm>
        </p:spPr>
        <p:txBody>
          <a:bodyPr>
            <a:normAutofit fontScale="85000" lnSpcReduction="10000"/>
          </a:bodyPr>
          <a:lstStyle/>
          <a:p>
            <a:pPr algn="just"/>
            <a:r>
              <a:rPr lang="en-US" dirty="0"/>
              <a:t>Risk appetite is the quantity and nature of risk that organizations are willing to accept as they evaluate the trade-offs between perfect security and unlimited accessibility </a:t>
            </a:r>
          </a:p>
          <a:p>
            <a:pPr algn="just"/>
            <a:r>
              <a:rPr lang="en-US" dirty="0"/>
              <a:t>The reasoned approach to risk is one that balances the expense (in terms of finance and the usability of information assets) against the possible losses, if exploited</a:t>
            </a:r>
          </a:p>
          <a:p>
            <a:pPr algn="just"/>
            <a:r>
              <a:rPr lang="en-GB" dirty="0"/>
              <a:t>When vulnerabilities have been controlled to the degree possible, there is often remaining risk that has not been completely removed, shifted, or planned for—in other words, residual risk </a:t>
            </a:r>
          </a:p>
          <a:p>
            <a:pPr algn="just"/>
            <a:r>
              <a:rPr lang="en-GB" dirty="0"/>
              <a:t>Residual risk persists even after safeguards are implemented to reduce the levels of risk associated with threats, vulnerabilities, and information assets</a:t>
            </a:r>
          </a:p>
          <a:p>
            <a:pPr algn="just"/>
            <a:endParaRPr lang="en-US" dirty="0"/>
          </a:p>
          <a:p>
            <a:pPr algn="just"/>
            <a:endParaRPr lang="en-US" dirty="0"/>
          </a:p>
        </p:txBody>
      </p:sp>
      <p:sp>
        <p:nvSpPr>
          <p:cNvPr id="13315" name="Rectangle 2"/>
          <p:cNvSpPr>
            <a:spLocks noGrp="1" noChangeArrowheads="1"/>
          </p:cNvSpPr>
          <p:nvPr>
            <p:ph type="title"/>
          </p:nvPr>
        </p:nvSpPr>
        <p:spPr>
          <a:xfrm>
            <a:off x="549275" y="107576"/>
            <a:ext cx="8042276" cy="726142"/>
          </a:xfrm>
        </p:spPr>
        <p:txBody>
          <a:bodyPr/>
          <a:lstStyle/>
          <a:p>
            <a:r>
              <a:rPr lang="en-US" dirty="0"/>
              <a:t>Managing Risk</a:t>
            </a:r>
          </a:p>
        </p:txBody>
      </p:sp>
    </p:spTree>
    <p:extLst>
      <p:ext uri="{BB962C8B-B14F-4D97-AF65-F5344CB8AC3E}">
        <p14:creationId xmlns:p14="http://schemas.microsoft.com/office/powerpoint/2010/main" val="201040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377240"/>
            <a:ext cx="8507505" cy="6426648"/>
            <a:chOff x="147918" y="377240"/>
            <a:chExt cx="8507505" cy="6426648"/>
          </a:xfrm>
        </p:grpSpPr>
        <p:pic>
          <p:nvPicPr>
            <p:cNvPr id="3" name="Picture 2" descr="A picture shows a residual risk. The image shows a chart with risk facing an information asset’s value. Residual risk- The risk that has not been covered by one of the safeguards in the top of the chart. The second and third portions show the amount of vulnerability reduced by safeguards. The third and fourth portion shows the amount of threat reduced by safeguards. The final portion shows the amount of asset value protected by safeguards. All the columns combined constitute the total risk facing the asse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7918" y="377240"/>
              <a:ext cx="8507505" cy="6426648"/>
            </a:xfrm>
            <a:prstGeom prst="rect">
              <a:avLst/>
            </a:prstGeom>
          </p:spPr>
        </p:pic>
        <p:sp>
          <p:nvSpPr>
            <p:cNvPr id="2" name="TextBox 1"/>
            <p:cNvSpPr txBox="1"/>
            <p:nvPr/>
          </p:nvSpPr>
          <p:spPr>
            <a:xfrm>
              <a:off x="147918" y="6360459"/>
              <a:ext cx="1640541" cy="44342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99240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6" y="258210"/>
            <a:ext cx="8525435" cy="6431240"/>
            <a:chOff x="201706" y="258210"/>
            <a:chExt cx="8525435" cy="6431240"/>
          </a:xfrm>
        </p:grpSpPr>
        <p:pic>
          <p:nvPicPr>
            <p:cNvPr id="3" name="Picture 2" descr="A flowchart of risk handling action points. Assets assessment if No then it leads to no risk. If Yes, then escort to exploitable? If No, arrow points to no risk. If Yes, leads to asset is vulnerable to attack. Arrow leads to threat and vulnerability source. Arrow from threat source also leads to threat and vulnerability exist which leads to risk of loss exists and guides to the question Is the attacker’s gain greater than costs of attack? If No, points down to risk can be accepted. If Yes then arrow leads to, Is the expected loss greater than the organization’s ability to absorb? If No, leads to risk can be accepted. If Yes, the arrow leads to,  unacceptable risk: requires further treatment via defense, transference, or mitigation; or asset must be  terminated."/>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6" y="258210"/>
              <a:ext cx="8525435" cy="6412449"/>
            </a:xfrm>
            <a:prstGeom prst="rect">
              <a:avLst/>
            </a:prstGeom>
          </p:spPr>
        </p:pic>
        <p:sp>
          <p:nvSpPr>
            <p:cNvPr id="2" name="TextBox 1"/>
            <p:cNvSpPr txBox="1"/>
            <p:nvPr/>
          </p:nvSpPr>
          <p:spPr>
            <a:xfrm>
              <a:off x="201706" y="6320118"/>
              <a:ext cx="147917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81168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6386" y="484095"/>
            <a:ext cx="8731229" cy="6212540"/>
            <a:chOff x="206386" y="484095"/>
            <a:chExt cx="8731229" cy="6212540"/>
          </a:xfrm>
        </p:grpSpPr>
        <p:pic>
          <p:nvPicPr>
            <p:cNvPr id="2" name="Picture 1" descr="A risk treatment cycle. First Identify information assets the assess and evaluate risk to assets, next develop treatment strategy and plan. This leads to implement controls which connects to assess controls and asks the question, Are the controls adequate? If No, then return back to develop treatment strategy and plan. If Yes, then plan for maintenance which leads to measure risk to information asset and finally the question, Acceptable risk? If Yes, then return back to measure risk to information asset. If No, go to develop treatment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6386" y="484095"/>
              <a:ext cx="8731229" cy="6212540"/>
            </a:xfrm>
            <a:prstGeom prst="rect">
              <a:avLst/>
            </a:prstGeom>
          </p:spPr>
        </p:pic>
        <p:sp>
          <p:nvSpPr>
            <p:cNvPr id="3" name="TextBox 2"/>
            <p:cNvSpPr txBox="1"/>
            <p:nvPr/>
          </p:nvSpPr>
          <p:spPr>
            <a:xfrm>
              <a:off x="206386" y="6293224"/>
              <a:ext cx="1461049" cy="4034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902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5775" y="417645"/>
            <a:ext cx="8657225" cy="6316530"/>
            <a:chOff x="105775" y="417645"/>
            <a:chExt cx="8657225" cy="6316530"/>
          </a:xfrm>
        </p:grpSpPr>
        <p:pic>
          <p:nvPicPr>
            <p:cNvPr id="2" name="Picture 1" descr="A screenshot shows Clearwater compliance I R M- risk treatment. It displays the risk treat and evaluate for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5775" y="417645"/>
              <a:ext cx="8657225" cy="6316530"/>
            </a:xfrm>
            <a:prstGeom prst="rect">
              <a:avLst/>
            </a:prstGeom>
          </p:spPr>
        </p:pic>
        <p:sp>
          <p:nvSpPr>
            <p:cNvPr id="3" name="TextBox 2"/>
            <p:cNvSpPr txBox="1"/>
            <p:nvPr/>
          </p:nvSpPr>
          <p:spPr>
            <a:xfrm>
              <a:off x="105775" y="6153150"/>
              <a:ext cx="120867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9405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4772" y="336417"/>
            <a:ext cx="8553928" cy="6312033"/>
            <a:chOff x="94772" y="336417"/>
            <a:chExt cx="8553928" cy="6312033"/>
          </a:xfrm>
        </p:grpSpPr>
        <p:pic>
          <p:nvPicPr>
            <p:cNvPr id="2" name="Picture 1" descr="A screenshot shows Clearwater compliance I R M- residual risk selection. It shows to avoid threa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94772" y="336417"/>
              <a:ext cx="8553928" cy="6312033"/>
            </a:xfrm>
            <a:prstGeom prst="rect">
              <a:avLst/>
            </a:prstGeom>
          </p:spPr>
        </p:pic>
        <p:sp>
          <p:nvSpPr>
            <p:cNvPr id="3" name="TextBox 2"/>
            <p:cNvSpPr txBox="1"/>
            <p:nvPr/>
          </p:nvSpPr>
          <p:spPr>
            <a:xfrm>
              <a:off x="94772" y="6076950"/>
              <a:ext cx="12101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81962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3"/>
          <p:cNvSpPr>
            <a:spLocks noGrp="1" noChangeArrowheads="1"/>
          </p:cNvSpPr>
          <p:nvPr>
            <p:ph type="body" idx="1"/>
          </p:nvPr>
        </p:nvSpPr>
        <p:spPr>
          <a:xfrm>
            <a:off x="365125" y="833718"/>
            <a:ext cx="8415338" cy="4461093"/>
          </a:xfrm>
        </p:spPr>
        <p:txBody>
          <a:bodyPr>
            <a:normAutofit fontScale="77500" lnSpcReduction="20000"/>
          </a:bodyPr>
          <a:lstStyle/>
          <a:p>
            <a:pPr algn="just"/>
            <a:r>
              <a:rPr lang="en-US" dirty="0"/>
              <a:t>Before deciding on the strategy for a specific TVA triplet, an organization should explore all readily accessible information about the economic and noneconomic consequences of an exploitation of the vulnerability, when the threat causes a loss to the asset</a:t>
            </a:r>
          </a:p>
          <a:p>
            <a:pPr algn="just"/>
            <a:r>
              <a:rPr lang="en-US" dirty="0"/>
              <a:t>“What are the actual and perceived advantages of implementing a control as opposed to the actual and perceived disadvantages?”</a:t>
            </a:r>
          </a:p>
          <a:p>
            <a:pPr algn="just"/>
            <a:r>
              <a:rPr lang="en-GB" dirty="0"/>
              <a:t>While the advantages of a specific strategy can be identified in a number of ways, the primary way is to determine the value of the information assets it is designed to protect</a:t>
            </a:r>
          </a:p>
          <a:p>
            <a:pPr algn="just"/>
            <a:r>
              <a:rPr lang="en-GB" dirty="0"/>
              <a:t>Cost avoidance is the money saved by using the </a:t>
            </a:r>
            <a:r>
              <a:rPr lang="en-GB" dirty="0" err="1"/>
              <a:t>defense</a:t>
            </a:r>
            <a:r>
              <a:rPr lang="en-GB" dirty="0"/>
              <a:t> strategy via the implementation of a control, thus eliminating the financial ramifications of an incident</a:t>
            </a:r>
          </a:p>
          <a:p>
            <a:pPr algn="just"/>
            <a:r>
              <a:rPr lang="en-GB" dirty="0"/>
              <a:t>The criterion most commonly used when evaluating a strategy to implement InfoSec controls and safeguards is economic feasibility</a:t>
            </a:r>
          </a:p>
          <a:p>
            <a:endParaRPr lang="en-US" dirty="0"/>
          </a:p>
        </p:txBody>
      </p:sp>
      <p:sp>
        <p:nvSpPr>
          <p:cNvPr id="22531" name="Rectangle 2"/>
          <p:cNvSpPr>
            <a:spLocks noGrp="1" noChangeArrowheads="1"/>
          </p:cNvSpPr>
          <p:nvPr>
            <p:ph type="title"/>
          </p:nvPr>
        </p:nvSpPr>
        <p:spPr>
          <a:xfrm>
            <a:off x="549275" y="107576"/>
            <a:ext cx="8042276" cy="632012"/>
          </a:xfrm>
        </p:spPr>
        <p:txBody>
          <a:bodyPr/>
          <a:lstStyle/>
          <a:p>
            <a:r>
              <a:rPr lang="en-US" sz="3200" dirty="0"/>
              <a:t>Feasibility and Cost–Benefit Analysis</a:t>
            </a:r>
          </a:p>
        </p:txBody>
      </p:sp>
    </p:spTree>
    <p:extLst>
      <p:ext uri="{BB962C8B-B14F-4D97-AF65-F5344CB8AC3E}">
        <p14:creationId xmlns:p14="http://schemas.microsoft.com/office/powerpoint/2010/main" val="134327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3"/>
          <p:cNvSpPr>
            <a:spLocks noGrp="1" noChangeArrowheads="1"/>
          </p:cNvSpPr>
          <p:nvPr>
            <p:ph type="body" idx="1"/>
          </p:nvPr>
        </p:nvSpPr>
        <p:spPr>
          <a:xfrm>
            <a:off x="549275" y="874060"/>
            <a:ext cx="8042276" cy="4491316"/>
          </a:xfrm>
        </p:spPr>
        <p:txBody>
          <a:bodyPr/>
          <a:lstStyle/>
          <a:p>
            <a:pPr algn="just"/>
            <a:r>
              <a:rPr lang="en-US" dirty="0"/>
              <a:t>Asset valuation is the process of assigning financial value or worth to each information asset</a:t>
            </a:r>
          </a:p>
          <a:p>
            <a:pPr algn="just"/>
            <a:r>
              <a:rPr lang="en-US" dirty="0"/>
              <a:t>The value of information differs within and between organizations</a:t>
            </a:r>
          </a:p>
          <a:p>
            <a:pPr algn="just"/>
            <a:r>
              <a:rPr lang="en-US" dirty="0"/>
              <a:t>Asset valuation involves the estimation of real and perceived costs, which can be selected from those associated with the design, development, installation, maintenance, protection, recovery, and defense against loss or litigation</a:t>
            </a:r>
          </a:p>
        </p:txBody>
      </p:sp>
      <p:sp>
        <p:nvSpPr>
          <p:cNvPr id="26627" name="Rectangle 2"/>
          <p:cNvSpPr>
            <a:spLocks noGrp="1" noChangeArrowheads="1"/>
          </p:cNvSpPr>
          <p:nvPr>
            <p:ph type="title"/>
          </p:nvPr>
        </p:nvSpPr>
        <p:spPr>
          <a:xfrm>
            <a:off x="549275" y="107576"/>
            <a:ext cx="8042276" cy="766483"/>
          </a:xfrm>
        </p:spPr>
        <p:txBody>
          <a:bodyPr/>
          <a:lstStyle/>
          <a:p>
            <a:r>
              <a:rPr lang="en-US" dirty="0"/>
              <a:t>Asset Valuation</a:t>
            </a:r>
          </a:p>
        </p:txBody>
      </p:sp>
    </p:spTree>
    <p:extLst>
      <p:ext uri="{BB962C8B-B14F-4D97-AF65-F5344CB8AC3E}">
        <p14:creationId xmlns:p14="http://schemas.microsoft.com/office/powerpoint/2010/main" val="374446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672353"/>
            <a:ext cx="8415338" cy="4659144"/>
          </a:xfrm>
        </p:spPr>
        <p:txBody>
          <a:bodyPr/>
          <a:lstStyle/>
          <a:p>
            <a:pPr algn="just"/>
            <a:r>
              <a:rPr lang="en-US" dirty="0"/>
              <a:t>A single loss expectancy (SLE) is the calculated value associated with the most likely loss from a single occurrence of a specific attack </a:t>
            </a:r>
          </a:p>
          <a:p>
            <a:pPr algn="just"/>
            <a:r>
              <a:rPr lang="en-US" dirty="0"/>
              <a:t>It takes into account both the value of the asset and the expected percentage of loss that would occur from a particular attack</a:t>
            </a:r>
          </a:p>
          <a:p>
            <a:pPr marL="228600" lvl="1" indent="0" algn="just">
              <a:buNone/>
            </a:pPr>
            <a:r>
              <a:rPr lang="en-US" sz="2800" b="1" dirty="0"/>
              <a:t>SLE = asset value (AV) × exposure factor (EF)</a:t>
            </a:r>
          </a:p>
          <a:p>
            <a:pPr marL="228600" lvl="1" indent="0" algn="just">
              <a:buNone/>
            </a:pPr>
            <a:r>
              <a:rPr lang="en-US" dirty="0"/>
              <a:t>Where EF = the percentage loss that would occur from a given vulnerability being exploited</a:t>
            </a:r>
          </a:p>
          <a:p>
            <a:pPr algn="just"/>
            <a:r>
              <a:rPr lang="en-US" dirty="0"/>
              <a:t>This information is usually estimated</a:t>
            </a:r>
          </a:p>
        </p:txBody>
      </p:sp>
      <p:sp>
        <p:nvSpPr>
          <p:cNvPr id="30723" name="Rectangle 2"/>
          <p:cNvSpPr>
            <a:spLocks noGrp="1" noChangeArrowheads="1"/>
          </p:cNvSpPr>
          <p:nvPr>
            <p:ph type="title"/>
          </p:nvPr>
        </p:nvSpPr>
        <p:spPr>
          <a:xfrm>
            <a:off x="549275" y="107576"/>
            <a:ext cx="8042276" cy="443753"/>
          </a:xfrm>
        </p:spPr>
        <p:txBody>
          <a:bodyPr/>
          <a:lstStyle/>
          <a:p>
            <a:r>
              <a:rPr lang="en-US" sz="3600" dirty="0"/>
              <a:t>Asset Valuation (Continued)</a:t>
            </a:r>
          </a:p>
        </p:txBody>
      </p:sp>
    </p:spTree>
    <p:extLst>
      <p:ext uri="{BB962C8B-B14F-4D97-AF65-F5344CB8AC3E}">
        <p14:creationId xmlns:p14="http://schemas.microsoft.com/office/powerpoint/2010/main" val="30456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3"/>
          <p:cNvSpPr>
            <a:spLocks noGrp="1" noChangeArrowheads="1"/>
          </p:cNvSpPr>
          <p:nvPr>
            <p:ph type="body" idx="1"/>
          </p:nvPr>
        </p:nvSpPr>
        <p:spPr>
          <a:xfrm>
            <a:off x="450293" y="788249"/>
            <a:ext cx="8042276" cy="4561463"/>
          </a:xfrm>
        </p:spPr>
        <p:txBody>
          <a:bodyPr>
            <a:normAutofit fontScale="85000" lnSpcReduction="20000"/>
          </a:bodyPr>
          <a:lstStyle/>
          <a:p>
            <a:pPr algn="just"/>
            <a:r>
              <a:rPr lang="en-US" dirty="0"/>
              <a:t>Usually, the probability of a threat occurring is depicted as a table that indicates how frequently an attack from each threat type is likely to occur within a given time frame</a:t>
            </a:r>
          </a:p>
          <a:p>
            <a:pPr algn="just"/>
            <a:r>
              <a:rPr lang="en-US" dirty="0"/>
              <a:t>This value is commonly referred to as the annualized rate of occurrence (ARO)</a:t>
            </a:r>
          </a:p>
          <a:p>
            <a:pPr algn="just"/>
            <a:r>
              <a:rPr lang="en-US" dirty="0"/>
              <a:t>ARO simply indicates how often you expect a specific type of attack to occur</a:t>
            </a:r>
          </a:p>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Once you determine the loss from a single attack and the likely frequency of successful attacks, you can calculate the overall loss potential per risk expressed as an annualized loss expectancy (ALE) using the previous values for the ARO and SLE</a:t>
            </a:r>
          </a:p>
          <a:p>
            <a:pPr marL="228600" lvl="1" indent="0" algn="just">
              <a:lnSpc>
                <a:spcPct val="95000"/>
              </a:lnSpc>
              <a:buClr>
                <a:srgbClr val="0D3857"/>
              </a:buClr>
              <a:buSzTx/>
              <a:buNone/>
            </a:pPr>
            <a:r>
              <a:rPr lang="en-US" sz="2800" b="1" dirty="0">
                <a:solidFill>
                  <a:srgbClr val="000000">
                    <a:lumMod val="75000"/>
                    <a:lumOff val="25000"/>
                  </a:srgbClr>
                </a:solidFill>
                <a:latin typeface="Calibri"/>
              </a:rPr>
              <a:t>ALE = SLE × ARO</a:t>
            </a:r>
          </a:p>
          <a:p>
            <a:pPr algn="just"/>
            <a:endParaRPr lang="en-US" dirty="0"/>
          </a:p>
        </p:txBody>
      </p:sp>
      <p:sp>
        <p:nvSpPr>
          <p:cNvPr id="31747" name="Rectangle 2"/>
          <p:cNvSpPr>
            <a:spLocks noGrp="1" noChangeArrowheads="1"/>
          </p:cNvSpPr>
          <p:nvPr>
            <p:ph type="title"/>
          </p:nvPr>
        </p:nvSpPr>
        <p:spPr>
          <a:xfrm>
            <a:off x="549275" y="53788"/>
            <a:ext cx="8042276" cy="578224"/>
          </a:xfrm>
        </p:spPr>
        <p:txBody>
          <a:bodyPr/>
          <a:lstStyle/>
          <a:p>
            <a:r>
              <a:rPr lang="en-US" sz="3600" dirty="0"/>
              <a:t>Asset Valuation (Continued)</a:t>
            </a:r>
          </a:p>
        </p:txBody>
      </p:sp>
    </p:spTree>
    <p:extLst>
      <p:ext uri="{BB962C8B-B14F-4D97-AF65-F5344CB8AC3E}">
        <p14:creationId xmlns:p14="http://schemas.microsoft.com/office/powerpoint/2010/main" val="271376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8">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74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134471" y="718547"/>
            <a:ext cx="8875058" cy="4738220"/>
          </a:xfrm>
        </p:spPr>
        <p:txBody>
          <a:bodyPr>
            <a:normAutofit fontScale="92500" lnSpcReduction="20000"/>
          </a:bodyPr>
          <a:lstStyle/>
          <a:p>
            <a:pPr algn="just"/>
            <a:r>
              <a:rPr lang="en-US" sz="2600" dirty="0"/>
              <a:t>The Cost Benefit Analysis (CBA) determines whether the benefit from a control alternative is worth the associated cost of implementing and maintaining the control</a:t>
            </a:r>
          </a:p>
          <a:p>
            <a:pPr algn="just"/>
            <a:r>
              <a:rPr lang="en-US" sz="2600" dirty="0"/>
              <a:t>A CBA may be performed before implementing a control, or they can be performed after controls have been in place for a while</a:t>
            </a:r>
          </a:p>
          <a:p>
            <a:pPr marL="0" indent="0" algn="ctr">
              <a:buNone/>
            </a:pPr>
            <a:r>
              <a:rPr lang="en-US" sz="2600" b="1" dirty="0"/>
              <a:t>CBA = ALE (precontrol) − ALE (postcontrol) − ACS</a:t>
            </a:r>
          </a:p>
          <a:p>
            <a:pPr marL="228600" lvl="1" indent="0">
              <a:buNone/>
            </a:pPr>
            <a:r>
              <a:rPr lang="en-US" sz="2000" dirty="0"/>
              <a:t>Where:</a:t>
            </a:r>
          </a:p>
          <a:p>
            <a:pPr marL="228600" lvl="1" indent="0">
              <a:buNone/>
              <a:tabLst>
                <a:tab pos="2057400" algn="l"/>
              </a:tabLst>
            </a:pPr>
            <a:r>
              <a:rPr lang="en-US" sz="2000" dirty="0"/>
              <a:t>ALE (precontrol)     = ALE of the risk before the implementation of the control</a:t>
            </a:r>
          </a:p>
          <a:p>
            <a:pPr marL="228600" lvl="1" indent="0">
              <a:buNone/>
              <a:tabLst>
                <a:tab pos="2057400" algn="l"/>
              </a:tabLst>
            </a:pPr>
            <a:r>
              <a:rPr lang="en-US" sz="2000" dirty="0"/>
              <a:t>ALE (</a:t>
            </a:r>
            <a:r>
              <a:rPr lang="en-US" sz="2000" dirty="0" err="1"/>
              <a:t>postcontrol</a:t>
            </a:r>
            <a:r>
              <a:rPr lang="en-US" sz="2000" dirty="0"/>
              <a:t>)   = ALE examined after the control has been in place for a 		   period of time</a:t>
            </a:r>
          </a:p>
          <a:p>
            <a:pPr marL="228600" lvl="1" indent="0">
              <a:buNone/>
              <a:tabLst>
                <a:tab pos="2057400" algn="l"/>
              </a:tabLst>
            </a:pPr>
            <a:r>
              <a:rPr lang="en-US" sz="2000" dirty="0"/>
              <a:t>ACS	   = annualized cost of the safeguard</a:t>
            </a:r>
          </a:p>
        </p:txBody>
      </p:sp>
      <p:sp>
        <p:nvSpPr>
          <p:cNvPr id="32771" name="Rectangle 4"/>
          <p:cNvSpPr>
            <a:spLocks noGrp="1" noChangeArrowheads="1"/>
          </p:cNvSpPr>
          <p:nvPr>
            <p:ph type="title"/>
          </p:nvPr>
        </p:nvSpPr>
        <p:spPr>
          <a:xfrm>
            <a:off x="549275" y="107576"/>
            <a:ext cx="8042276" cy="564777"/>
          </a:xfrm>
        </p:spPr>
        <p:txBody>
          <a:bodyPr/>
          <a:lstStyle/>
          <a:p>
            <a:r>
              <a:rPr lang="en-US" sz="3600" dirty="0"/>
              <a:t>Asset Valuation (Continued)</a:t>
            </a:r>
          </a:p>
        </p:txBody>
      </p:sp>
    </p:spTree>
    <p:extLst>
      <p:ext uri="{BB962C8B-B14F-4D97-AF65-F5344CB8AC3E}">
        <p14:creationId xmlns:p14="http://schemas.microsoft.com/office/powerpoint/2010/main" val="289408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77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77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77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3"/>
          <p:cNvSpPr>
            <a:spLocks noGrp="1" noChangeArrowheads="1"/>
          </p:cNvSpPr>
          <p:nvPr>
            <p:ph type="body" idx="1"/>
          </p:nvPr>
        </p:nvSpPr>
        <p:spPr>
          <a:xfrm>
            <a:off x="968187" y="1538818"/>
            <a:ext cx="7812275" cy="3853453"/>
          </a:xfrm>
        </p:spPr>
        <p:txBody>
          <a:bodyPr>
            <a:normAutofit/>
          </a:bodyPr>
          <a:lstStyle/>
          <a:p>
            <a:r>
              <a:rPr lang="en-US" dirty="0"/>
              <a:t>Benchmarking</a:t>
            </a:r>
          </a:p>
          <a:p>
            <a:r>
              <a:rPr lang="en-US" dirty="0"/>
              <a:t>Due care and due diligence</a:t>
            </a:r>
          </a:p>
          <a:p>
            <a:r>
              <a:rPr lang="en-US" dirty="0"/>
              <a:t>Best business practices</a:t>
            </a:r>
          </a:p>
          <a:p>
            <a:r>
              <a:rPr lang="en-US" dirty="0"/>
              <a:t>Gold standard</a:t>
            </a:r>
          </a:p>
          <a:p>
            <a:r>
              <a:rPr lang="en-US" dirty="0"/>
              <a:t>Government recommendations and best practices</a:t>
            </a:r>
          </a:p>
        </p:txBody>
      </p:sp>
      <p:sp>
        <p:nvSpPr>
          <p:cNvPr id="35843" name="Rectangle 2"/>
          <p:cNvSpPr>
            <a:spLocks noGrp="1" noChangeArrowheads="1"/>
          </p:cNvSpPr>
          <p:nvPr>
            <p:ph type="title"/>
          </p:nvPr>
        </p:nvSpPr>
        <p:spPr>
          <a:xfrm>
            <a:off x="492714" y="456368"/>
            <a:ext cx="8042276" cy="847165"/>
          </a:xfrm>
        </p:spPr>
        <p:txBody>
          <a:bodyPr/>
          <a:lstStyle/>
          <a:p>
            <a:r>
              <a:rPr lang="en-US" sz="4000" dirty="0"/>
              <a:t>Alternatives to Feasibility Analysis</a:t>
            </a:r>
          </a:p>
        </p:txBody>
      </p:sp>
    </p:spTree>
    <p:extLst>
      <p:ext uri="{BB962C8B-B14F-4D97-AF65-F5344CB8AC3E}">
        <p14:creationId xmlns:p14="http://schemas.microsoft.com/office/powerpoint/2010/main" val="428927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464422"/>
          </a:xfrm>
        </p:spPr>
        <p:txBody>
          <a:bodyPr/>
          <a:lstStyle/>
          <a:p>
            <a:pPr algn="just"/>
            <a:r>
              <a:rPr lang="en-US" dirty="0"/>
              <a:t>Between the difficult task of valuing information assets and the dynamic nature of the ALE calculations, it is no wonder that organizations typically look for a more straightforward method of implementing controls</a:t>
            </a:r>
          </a:p>
          <a:p>
            <a:pPr algn="just"/>
            <a:r>
              <a:rPr lang="en-US" dirty="0"/>
              <a:t>This preference has prompted an ongoing search for ways to design security architectures that go beyond the direct application of specific controls for specific information asset vulnerability</a:t>
            </a:r>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Practices</a:t>
            </a:r>
          </a:p>
        </p:txBody>
      </p:sp>
    </p:spTree>
    <p:extLst>
      <p:ext uri="{BB962C8B-B14F-4D97-AF65-F5344CB8AC3E}">
        <p14:creationId xmlns:p14="http://schemas.microsoft.com/office/powerpoint/2010/main" val="401640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464422"/>
          </a:xfrm>
        </p:spPr>
        <p:txBody>
          <a:bodyPr>
            <a:normAutofit fontScale="92500" lnSpcReduction="10000"/>
          </a:bodyPr>
          <a:lstStyle/>
          <a:p>
            <a:pPr algn="just"/>
            <a:r>
              <a:rPr lang="en-GB" dirty="0"/>
              <a:t>Qualitative and Hybrid Asset Valuation Measures</a:t>
            </a:r>
          </a:p>
          <a:p>
            <a:pPr algn="just"/>
            <a:r>
              <a:rPr lang="en-US" dirty="0"/>
              <a:t>Delphi Technique</a:t>
            </a:r>
          </a:p>
          <a:p>
            <a:pPr marL="0" indent="0" algn="just">
              <a:buNone/>
            </a:pPr>
            <a:r>
              <a:rPr lang="en-US" sz="2800" b="1" dirty="0">
                <a:solidFill>
                  <a:srgbClr val="055C91"/>
                </a:solidFill>
                <a:latin typeface="Calibri Light"/>
                <a:ea typeface="+mj-ea"/>
                <a:cs typeface="+mj-cs"/>
              </a:rPr>
              <a:t>Alternative Risk Management Methodologies</a:t>
            </a:r>
            <a:endParaRPr lang="en-US" b="1" dirty="0"/>
          </a:p>
          <a:p>
            <a:pPr algn="just"/>
            <a:r>
              <a:rPr lang="en-US" dirty="0"/>
              <a:t>The OCTAVE Methods</a:t>
            </a:r>
          </a:p>
          <a:p>
            <a:pPr algn="just"/>
            <a:r>
              <a:rPr lang="en-US" dirty="0"/>
              <a:t>Microsoft Risk Management Approach</a:t>
            </a:r>
          </a:p>
          <a:p>
            <a:pPr algn="just"/>
            <a:r>
              <a:rPr lang="en-GB" dirty="0"/>
              <a:t>Factor Analysis of Information Risk (FAIR) framework </a:t>
            </a:r>
          </a:p>
          <a:p>
            <a:pPr algn="just"/>
            <a:r>
              <a:rPr lang="en-GB" dirty="0"/>
              <a:t>ISO Standards for Data/InfoSec Risk Management</a:t>
            </a:r>
          </a:p>
          <a:p>
            <a:pPr algn="just"/>
            <a:r>
              <a:rPr lang="en-US" dirty="0"/>
              <a:t>NIST Risk Management Framework</a:t>
            </a:r>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Best Practices</a:t>
            </a:r>
          </a:p>
        </p:txBody>
      </p:sp>
    </p:spTree>
    <p:extLst>
      <p:ext uri="{BB962C8B-B14F-4D97-AF65-F5344CB8AC3E}">
        <p14:creationId xmlns:p14="http://schemas.microsoft.com/office/powerpoint/2010/main" val="27156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68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457199"/>
            <a:ext cx="8391463" cy="6299486"/>
            <a:chOff x="161365" y="457199"/>
            <a:chExt cx="8391463" cy="6299486"/>
          </a:xfrm>
        </p:grpSpPr>
        <p:pic>
          <p:nvPicPr>
            <p:cNvPr id="3" name="Picture 2" descr="A schema shows OCTAVE overview with 3 phases. From prepare right arrow points to phase 1: built asset-based threat profiles. 1) I D senior management knowledge. 2) I D op area management knowledge. 3) I D staff knowledge. 4) Create threat profiles. From phase 1 a right arrow goes to phase 2: I D infrastructure vulnerabilities. 5) I D key components. 6) Evaluate selected components. From phase 2 a right arrow goes to phase 3: Develop security strategy and plan. 7) conduct risk analysis. 8) Develop protection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61365" y="457199"/>
              <a:ext cx="8391463" cy="6235598"/>
            </a:xfrm>
            <a:prstGeom prst="rect">
              <a:avLst/>
            </a:prstGeom>
          </p:spPr>
        </p:pic>
        <p:sp>
          <p:nvSpPr>
            <p:cNvPr id="2" name="TextBox 1"/>
            <p:cNvSpPr txBox="1"/>
            <p:nvPr/>
          </p:nvSpPr>
          <p:spPr>
            <a:xfrm>
              <a:off x="161365" y="6387353"/>
              <a:ext cx="1277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99430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7" y="115460"/>
            <a:ext cx="8754330" cy="5363754"/>
            <a:chOff x="201707" y="115460"/>
            <a:chExt cx="8754330" cy="5363754"/>
          </a:xfrm>
        </p:grpSpPr>
        <p:pic>
          <p:nvPicPr>
            <p:cNvPr id="3" name="Picture 2" descr="Microsoft’s security risk management guide. The circle is divided into four quadrants. The first shows measuring program effectiveness which is used to develop security risk score card and measure control effectiveness. An arrow leads towards assessing risk which is used to gather plan data, gather risk data and prioritize risks. An arrow leads to conducting decision support which is used to define functional requirements, select possible control solutions, review solution, estimate risk reduction, estimate solution cost and select mitigation strategy. An arrow leads to implementing controls which seeks holistic approach and organizes by defense in depth. Implementing controls leads back to measuring program effectivenes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7" y="115460"/>
              <a:ext cx="8754330" cy="5357494"/>
            </a:xfrm>
            <a:prstGeom prst="rect">
              <a:avLst/>
            </a:prstGeom>
          </p:spPr>
        </p:pic>
        <p:sp>
          <p:nvSpPr>
            <p:cNvPr id="2" name="TextBox 1"/>
            <p:cNvSpPr txBox="1"/>
            <p:nvPr/>
          </p:nvSpPr>
          <p:spPr>
            <a:xfrm>
              <a:off x="201707" y="5109882"/>
              <a:ext cx="12909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65010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7991" y="470646"/>
            <a:ext cx="8587409" cy="4013486"/>
            <a:chOff x="327991" y="470646"/>
            <a:chExt cx="8587409" cy="4013486"/>
          </a:xfrm>
        </p:grpSpPr>
        <p:pic>
          <p:nvPicPr>
            <p:cNvPr id="2" name="Picture 1" descr="A chart shows the factor analysis of information risk (Fair). Risk is divided into two: 1) Loss event frequency and 2) probable loss magnitude. Loss event frequency further divides into Threat event frequency and vulnerability. Threat event frequency divides into: Contact and Action. Vulnerability divides into: Control strength and Threat capability. Probable loss magnitude divides into: Primary loss factors and secondary loss factors. Primary loss factors divide into: Asset loss factors and Threat loss factors. Secondary loss factors divide into: Organizational loss factors and External loss factor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7991" y="470646"/>
              <a:ext cx="8587409" cy="4007225"/>
            </a:xfrm>
            <a:prstGeom prst="rect">
              <a:avLst/>
            </a:prstGeom>
          </p:spPr>
        </p:pic>
        <p:sp>
          <p:nvSpPr>
            <p:cNvPr id="3" name="TextBox 2"/>
            <p:cNvSpPr txBox="1"/>
            <p:nvPr/>
          </p:nvSpPr>
          <p:spPr>
            <a:xfrm>
              <a:off x="327991" y="4114800"/>
              <a:ext cx="115118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67110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26997"/>
            <a:ext cx="8619563" cy="6750526"/>
            <a:chOff x="147918" y="-26997"/>
            <a:chExt cx="8619563" cy="6750526"/>
          </a:xfrm>
        </p:grpSpPr>
        <p:pic>
          <p:nvPicPr>
            <p:cNvPr id="2" name="Picture 1" descr="A flow diagram shows I S O 270005 information security risk management process. It displays risk communication that is linked to context establishment and risk treatment by a double arrow. The context establishment leads to risk assessment, risk analysis which includes: risk identification, risk estimation, and risk evaluation. Risk communication links with risk assessment. Risk evaluation leads to risk treatment., if Yes, at Risk decision point 1 assessment then proceed to risk treatment, If No, then return to context establishment. From risk treatment a double reaction arrow points to the process monitoring and review on the right.  from risk treatment, Risk decision-point 2 treatment. if Yes, then Risk acceptance, end of subsequent iterations. If No, then return context establishment or risk treatment. Process monitoring and review links to context establishment and risk communica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918" y="-26997"/>
              <a:ext cx="8619563" cy="6750526"/>
            </a:xfrm>
            <a:prstGeom prst="rect">
              <a:avLst/>
            </a:prstGeom>
          </p:spPr>
        </p:pic>
        <p:sp>
          <p:nvSpPr>
            <p:cNvPr id="3" name="TextBox 2"/>
            <p:cNvSpPr txBox="1"/>
            <p:nvPr/>
          </p:nvSpPr>
          <p:spPr>
            <a:xfrm>
              <a:off x="147918" y="5876365"/>
              <a:ext cx="26625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66669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7700" y="0"/>
            <a:ext cx="8305800" cy="5403943"/>
            <a:chOff x="647700" y="0"/>
            <a:chExt cx="8305800" cy="5403943"/>
          </a:xfrm>
        </p:grpSpPr>
        <p:pic>
          <p:nvPicPr>
            <p:cNvPr id="2" name="Picture 1" descr="A picture shows I S O 31000 risk management framework and process. It displays two flow charts. Image 1 shows the framework (clause 4). The principles (clause) an arrow leads to mandate and commitment (4.2) which leads to design of framework for managing risks (4.3), which leads to implementing risk management (4.4), which leads to monitoring and review of the framework (4.5), which leads to continual improvement of the framework (4.6) and finally leads back to the design of framework for managing. The second image shows the process (clause A double arrow connects implementing risk management (4.4) from framework to communication and consultant (5.2) in process. Double arrows from communication consultant (5.2) and monitoring and review (5.6) connect with establishing the context (5.3), risk assessment (5.4) which includes: risk identification (5.4.2), risk analysis (5.4.3), and risk evaluation (5.4.4). They also connect to risk treatment (5.5). Monitoring and review (5.6) return to establishing the context (5.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0"/>
              <a:ext cx="8305800" cy="5403943"/>
            </a:xfrm>
            <a:prstGeom prst="rect">
              <a:avLst/>
            </a:prstGeom>
          </p:spPr>
        </p:pic>
        <p:sp>
          <p:nvSpPr>
            <p:cNvPr id="3" name="TextBox 2"/>
            <p:cNvSpPr txBox="1"/>
            <p:nvPr/>
          </p:nvSpPr>
          <p:spPr>
            <a:xfrm>
              <a:off x="647700" y="4921624"/>
              <a:ext cx="11676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1456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33718" y="114508"/>
            <a:ext cx="7678270" cy="5439127"/>
            <a:chOff x="833718" y="114508"/>
            <a:chExt cx="7678270" cy="5439127"/>
          </a:xfrm>
        </p:grpSpPr>
        <p:pic>
          <p:nvPicPr>
            <p:cNvPr id="2" name="Picture 1" descr="The N I S T risk management framework overview. Assess, Monitor and respond are connected via double arrows. Frame at the center is connected via double arrows to Assess, Monitor and respond. This corresponds to the information and communication flow.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3718" y="114508"/>
              <a:ext cx="7678270" cy="5439127"/>
            </a:xfrm>
            <a:prstGeom prst="rect">
              <a:avLst/>
            </a:prstGeom>
          </p:spPr>
        </p:pic>
        <p:sp>
          <p:nvSpPr>
            <p:cNvPr id="3" name="TextBox 2"/>
            <p:cNvSpPr txBox="1"/>
            <p:nvPr/>
          </p:nvSpPr>
          <p:spPr>
            <a:xfrm>
              <a:off x="833718" y="5109882"/>
              <a:ext cx="1788458" cy="443753"/>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282231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0582" y="380999"/>
            <a:ext cx="8362837" cy="4650311"/>
            <a:chOff x="390582" y="380999"/>
            <a:chExt cx="8362837" cy="4650311"/>
          </a:xfrm>
        </p:grpSpPr>
        <p:pic>
          <p:nvPicPr>
            <p:cNvPr id="2" name="Picture 1" descr="A pyramid shows a tiered risk management approach. A pyramid divided into three tiers Tier 1- organization (Governance), Tier 2-Mission or business process, (Information and information ﬂows). Tier 3- information system (environment of operation). On the right side a double arrow shows strategic risk at the top and tactical risk at the bottom of the pyramid. To the left of the pyramid few steps are displayed. 1) Multitier organization-wide risk management. 2) Implemented by risk executive (function). 3) Tightly coupled to enterprise architecture and information security architecture. 4) Systems development life cycle focus. 5) Disciplined and structure focus. 6) Flexible and agile implementa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90582" y="380999"/>
              <a:ext cx="8362837" cy="4650311"/>
            </a:xfrm>
            <a:prstGeom prst="rect">
              <a:avLst/>
            </a:prstGeom>
          </p:spPr>
        </p:pic>
        <p:sp>
          <p:nvSpPr>
            <p:cNvPr id="3" name="TextBox 2"/>
            <p:cNvSpPr txBox="1"/>
            <p:nvPr/>
          </p:nvSpPr>
          <p:spPr>
            <a:xfrm>
              <a:off x="390582" y="4235824"/>
              <a:ext cx="145166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0162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286061"/>
            <a:ext cx="8633011" cy="6410574"/>
            <a:chOff x="161365" y="286061"/>
            <a:chExt cx="8633011" cy="6410574"/>
          </a:xfrm>
        </p:grpSpPr>
        <p:pic>
          <p:nvPicPr>
            <p:cNvPr id="2" name="Picture 1" descr="An image shows a flow diagram of N I S T R M F process. Architecture description on the left: Mission or Business Processes F E A reference models, Segment and Solution Architectures, Information System Boundaries and the Organizational Inputs on the right: Laws, Directives, Policy Guidance, Strategic Goals and Objectives, Information Security Requirements, Priorities and Resource Availability constitute the risk management strategy. Step 1: CATEGORIZE Information Systems F I P S 1 9 9 slash SP 800-60. Step 2: SELECT Security Controls F I P S 200 slash SP 800-53. Step 3: IMPLEMENT Security Controls S P 800 Series. Step 4: ASSESS Security Controls SP 800-53 A. Step 5: AUTHORIZE Information Systems SP 800-37. Step 6: MONITOR Security Controls S P 800-53 A. The cycle is repeated. In the middle of the cycle is the RISK MANAGEMENT FRAMEWORK Security Life Cycle (N I S T S P 800-39)."/>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1365" y="286061"/>
              <a:ext cx="8633011" cy="6410574"/>
            </a:xfrm>
            <a:prstGeom prst="rect">
              <a:avLst/>
            </a:prstGeom>
          </p:spPr>
        </p:pic>
        <p:sp>
          <p:nvSpPr>
            <p:cNvPr id="3" name="TextBox 2"/>
            <p:cNvSpPr txBox="1"/>
            <p:nvPr/>
          </p:nvSpPr>
          <p:spPr>
            <a:xfrm>
              <a:off x="161365" y="6131859"/>
              <a:ext cx="15060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1796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1535805"/>
          </a:xfrm>
        </p:spPr>
        <p:txBody>
          <a:bodyPr>
            <a:normAutofit fontScale="92500" lnSpcReduction="10000"/>
          </a:bodyPr>
          <a:lstStyle/>
          <a:p>
            <a:r>
              <a:rPr lang="en-US" dirty="0"/>
              <a:t>Mitre</a:t>
            </a:r>
          </a:p>
          <a:p>
            <a:r>
              <a:rPr lang="en-US" dirty="0"/>
              <a:t>European Network and Information Security Agency</a:t>
            </a:r>
          </a:p>
          <a:p>
            <a:r>
              <a:rPr lang="en-US" dirty="0"/>
              <a:t>New Zealand’s IsecT</a:t>
            </a:r>
          </a:p>
        </p:txBody>
      </p:sp>
      <p:sp>
        <p:nvSpPr>
          <p:cNvPr id="3" name="Title 2"/>
          <p:cNvSpPr>
            <a:spLocks noGrp="1"/>
          </p:cNvSpPr>
          <p:nvPr>
            <p:ph type="title"/>
          </p:nvPr>
        </p:nvSpPr>
        <p:spPr/>
        <p:txBody>
          <a:bodyPr/>
          <a:lstStyle/>
          <a:p>
            <a:r>
              <a:rPr lang="en-US" dirty="0"/>
              <a:t>Other Methods</a:t>
            </a:r>
          </a:p>
        </p:txBody>
      </p:sp>
    </p:spTree>
    <p:extLst>
      <p:ext uri="{BB962C8B-B14F-4D97-AF65-F5344CB8AC3E}">
        <p14:creationId xmlns:p14="http://schemas.microsoft.com/office/powerpoint/2010/main" val="5575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106" y="1242982"/>
            <a:ext cx="8415338" cy="4166843"/>
          </a:xfrm>
        </p:spPr>
        <p:txBody>
          <a:bodyPr>
            <a:normAutofit fontScale="85000" lnSpcReduction="10000"/>
          </a:bodyPr>
          <a:lstStyle/>
          <a:p>
            <a:pPr algn="just"/>
            <a:r>
              <a:rPr lang="en-US" sz="2400" dirty="0"/>
              <a:t>Most organizations already have a set of RM practices in place</a:t>
            </a:r>
          </a:p>
          <a:p>
            <a:pPr algn="just"/>
            <a:r>
              <a:rPr lang="en-US" sz="2400" dirty="0"/>
              <a:t>If not, a recommended approach is to begin by studying the models presented here and by identifying what each offers to the envisioned process</a:t>
            </a:r>
          </a:p>
          <a:p>
            <a:pPr algn="just"/>
            <a:r>
              <a:rPr lang="en-US" sz="2400" dirty="0"/>
              <a:t>Other organizations may hire a consulting firm to provide or even develop a proprietary model</a:t>
            </a:r>
          </a:p>
          <a:p>
            <a:pPr algn="just"/>
            <a:r>
              <a:rPr lang="en-US" sz="2400" dirty="0"/>
              <a:t>When faced with the daunting task of building a risk management program from scratch, it may be best to talk with other security professionals, perhaps through professional security organization meetings like ISSA, to find out how others in the field have approached this problem</a:t>
            </a:r>
          </a:p>
        </p:txBody>
      </p:sp>
      <p:sp>
        <p:nvSpPr>
          <p:cNvPr id="3" name="Title 2"/>
          <p:cNvSpPr>
            <a:spLocks noGrp="1"/>
          </p:cNvSpPr>
          <p:nvPr>
            <p:ph type="title"/>
          </p:nvPr>
        </p:nvSpPr>
        <p:spPr>
          <a:xfrm>
            <a:off x="365126" y="107576"/>
            <a:ext cx="8671298" cy="1089212"/>
          </a:xfrm>
        </p:spPr>
        <p:txBody>
          <a:bodyPr/>
          <a:lstStyle/>
          <a:p>
            <a:r>
              <a:rPr lang="en-US" sz="3600" dirty="0"/>
              <a:t>Selecting the Best Risk Management Model</a:t>
            </a:r>
          </a:p>
        </p:txBody>
      </p:sp>
    </p:spTree>
    <p:extLst>
      <p:ext uri="{BB962C8B-B14F-4D97-AF65-F5344CB8AC3E}">
        <p14:creationId xmlns:p14="http://schemas.microsoft.com/office/powerpoint/2010/main" val="29639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87506"/>
            <a:ext cx="8415338" cy="4612341"/>
          </a:xfrm>
        </p:spPr>
        <p:txBody>
          <a:bodyPr>
            <a:normAutofit fontScale="92500" lnSpcReduction="10000"/>
          </a:bodyPr>
          <a:lstStyle/>
          <a:p>
            <a:pPr algn="just"/>
            <a:r>
              <a:rPr lang="en-US" sz="2400" dirty="0"/>
              <a:t>Once vulnerabilities are identified and ranked, a strategy to treat uncontrolled risks must be chosen. Five treatment strategies are defense, transference, mitigation, acceptance, and termination</a:t>
            </a:r>
          </a:p>
          <a:p>
            <a:pPr algn="just"/>
            <a:r>
              <a:rPr lang="en-US" sz="2400" dirty="0"/>
              <a:t>Economic feasibility studies determine and compare costs and benefits from potential treatments (often called a cost–benefit analysis). Other forms of feasibility analysis include analyses based on organizational, operational, technical, and political factors</a:t>
            </a:r>
          </a:p>
          <a:p>
            <a:pPr algn="just"/>
            <a:r>
              <a:rPr lang="en-US" sz="2400" dirty="0"/>
              <a:t>An organization must be able to place a dollar value on each collection of information and the information assets it owns. There are several methods an organization can use to calculate these values</a:t>
            </a:r>
          </a:p>
        </p:txBody>
      </p:sp>
      <p:sp>
        <p:nvSpPr>
          <p:cNvPr id="3" name="Title 2"/>
          <p:cNvSpPr>
            <a:spLocks noGrp="1"/>
          </p:cNvSpPr>
          <p:nvPr>
            <p:ph type="title"/>
          </p:nvPr>
        </p:nvSpPr>
        <p:spPr>
          <a:xfrm>
            <a:off x="549275" y="107576"/>
            <a:ext cx="8042276" cy="685800"/>
          </a:xfrm>
        </p:spPr>
        <p:txBody>
          <a:bodyPr/>
          <a:lstStyle/>
          <a:p>
            <a:r>
              <a:rPr lang="en-US" dirty="0"/>
              <a:t>Summary</a:t>
            </a:r>
          </a:p>
        </p:txBody>
      </p:sp>
    </p:spTree>
    <p:extLst>
      <p:ext uri="{BB962C8B-B14F-4D97-AF65-F5344CB8AC3E}">
        <p14:creationId xmlns:p14="http://schemas.microsoft.com/office/powerpoint/2010/main" val="3939661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20272"/>
            <a:ext cx="8415338" cy="4449915"/>
          </a:xfrm>
        </p:spPr>
        <p:txBody>
          <a:bodyPr>
            <a:normAutofit fontScale="85000" lnSpcReduction="10000"/>
          </a:bodyPr>
          <a:lstStyle/>
          <a:p>
            <a:pPr algn="just"/>
            <a:r>
              <a:rPr lang="en-US" sz="2400" dirty="0"/>
              <a:t>Single loss expectancy (SLE) is calculated from the value of the asset and the expected percentage of loss that would occur from a single successful attack. Annualized loss expectancy (ALE) represents the potential loss per year</a:t>
            </a:r>
          </a:p>
          <a:p>
            <a:pPr algn="just"/>
            <a:r>
              <a:rPr lang="en-US" sz="2400" dirty="0"/>
              <a:t>Cost–benefit analysis (CBA) determines whether a control alternative is worth its associated cost. CBA calculations are based on costs before and after controls are implemented and the cost of the controls. Other feasibility analysis approaches can also be used</a:t>
            </a:r>
          </a:p>
          <a:p>
            <a:pPr algn="just"/>
            <a:r>
              <a:rPr lang="en-US" sz="2400" dirty="0"/>
              <a:t>Organizations may choose alternatives to feasibility studies to justify applying InfoSec controls, including benchmarking with either metrics-based measures or process-based measures; due care and/or due diligence; best security practices up to and including the near mythic gold standard; and/or baselining</a:t>
            </a:r>
          </a:p>
        </p:txBody>
      </p:sp>
      <p:sp>
        <p:nvSpPr>
          <p:cNvPr id="3" name="Title 2"/>
          <p:cNvSpPr>
            <a:spLocks noGrp="1"/>
          </p:cNvSpPr>
          <p:nvPr>
            <p:ph type="title"/>
          </p:nvPr>
        </p:nvSpPr>
        <p:spPr>
          <a:xfrm>
            <a:off x="549275" y="107576"/>
            <a:ext cx="8042276" cy="712695"/>
          </a:xfrm>
        </p:spPr>
        <p:txBody>
          <a:bodyPr/>
          <a:lstStyle/>
          <a:p>
            <a:r>
              <a:rPr lang="en-US" dirty="0"/>
              <a:t>Summary (Continued)</a:t>
            </a:r>
          </a:p>
        </p:txBody>
      </p:sp>
    </p:spTree>
    <p:extLst>
      <p:ext uri="{BB962C8B-B14F-4D97-AF65-F5344CB8AC3E}">
        <p14:creationId xmlns:p14="http://schemas.microsoft.com/office/powerpoint/2010/main" val="2736195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74060"/>
            <a:ext cx="8415338" cy="4666324"/>
          </a:xfrm>
        </p:spPr>
        <p:txBody>
          <a:bodyPr>
            <a:normAutofit lnSpcReduction="10000"/>
          </a:bodyPr>
          <a:lstStyle/>
          <a:p>
            <a:pPr algn="just"/>
            <a:r>
              <a:rPr lang="en-US" sz="2400" dirty="0"/>
              <a:t>Risk appetite defines the quantity and nature of risk that organizations are willing to accept as they evaluate the trade-offs between perfect security and unlimited accessibility. Residual risk is the amount of risk unaccounted for after the application of controls</a:t>
            </a:r>
          </a:p>
          <a:p>
            <a:pPr algn="just"/>
            <a:r>
              <a:rPr lang="en-US" sz="2400" dirty="0"/>
              <a:t>It is possible to repeat risk analysis using estimates based on a qualitative assessment. The Delphi technique can be used to obtain group consensus on risk assessment values</a:t>
            </a:r>
          </a:p>
          <a:p>
            <a:pPr algn="just"/>
            <a:r>
              <a:rPr lang="en-US" sz="2400" dirty="0"/>
              <a:t>Once a control strategy has been implemented, the effectiveness of controls should be monitored and measured</a:t>
            </a:r>
          </a:p>
          <a:p>
            <a:pPr algn="just"/>
            <a:endParaRPr lang="en-US" sz="2400" dirty="0"/>
          </a:p>
        </p:txBody>
      </p:sp>
      <p:sp>
        <p:nvSpPr>
          <p:cNvPr id="3" name="Title 2"/>
          <p:cNvSpPr>
            <a:spLocks noGrp="1"/>
          </p:cNvSpPr>
          <p:nvPr>
            <p:ph type="title"/>
          </p:nvPr>
        </p:nvSpPr>
        <p:spPr>
          <a:xfrm>
            <a:off x="549275" y="107576"/>
            <a:ext cx="8042276" cy="766483"/>
          </a:xfrm>
        </p:spPr>
        <p:txBody>
          <a:bodyPr/>
          <a:lstStyle/>
          <a:p>
            <a:r>
              <a:rPr lang="en-US" dirty="0"/>
              <a:t>Summary (Continued)</a:t>
            </a:r>
          </a:p>
        </p:txBody>
      </p:sp>
    </p:spTree>
    <p:extLst>
      <p:ext uri="{BB962C8B-B14F-4D97-AF65-F5344CB8AC3E}">
        <p14:creationId xmlns:p14="http://schemas.microsoft.com/office/powerpoint/2010/main" val="421453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8421</TotalTime>
  <Words>3718</Words>
  <Application>Microsoft Office PowerPoint</Application>
  <PresentationFormat>On-screen Show (4:3)</PresentationFormat>
  <Paragraphs>292</Paragraphs>
  <Slides>35</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Calibri Light</vt:lpstr>
      <vt:lpstr>News Gothic MT</vt:lpstr>
      <vt:lpstr>Times New Roman</vt:lpstr>
      <vt:lpstr>Wingdings 2</vt:lpstr>
      <vt:lpstr>Breeze</vt:lpstr>
      <vt:lpstr>  Risk Treatment in Information Security  Data Security Governance &amp; Compliance</vt:lpstr>
      <vt:lpstr> Learning Outcome</vt:lpstr>
      <vt:lpstr>Introduction to Risk Treatment</vt:lpstr>
      <vt:lpstr>PowerPoint Presentation</vt:lpstr>
      <vt:lpstr>Risk Treatment Strategies</vt:lpstr>
      <vt:lpstr>PowerPoint Presentation</vt:lpstr>
      <vt:lpstr>Managing Risk</vt:lpstr>
      <vt:lpstr>PowerPoint Presentation</vt:lpstr>
      <vt:lpstr>PowerPoint Presentation</vt:lpstr>
      <vt:lpstr>PowerPoint Presentation</vt:lpstr>
      <vt:lpstr>PowerPoint Presentation</vt:lpstr>
      <vt:lpstr>PowerPoint Presentation</vt:lpstr>
      <vt:lpstr>Feasibility and Cost–Benefit Analysis</vt:lpstr>
      <vt:lpstr>Asset Valuation</vt:lpstr>
      <vt:lpstr>Asset Valuation (Continued)</vt:lpstr>
      <vt:lpstr>Asset Valuation (Continued)</vt:lpstr>
      <vt:lpstr>Asset Valuation (Continued)</vt:lpstr>
      <vt:lpstr>Alternatives to Feasibility Analysis</vt:lpstr>
      <vt:lpstr>Recommended Alternative Risk Treatment Practices</vt:lpstr>
      <vt:lpstr>Recommended Alternative Risk Treatment Best Practices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Methods</vt:lpstr>
      <vt:lpstr>Selecting the Best Risk Management Model</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Carlene</cp:lastModifiedBy>
  <cp:revision>610</cp:revision>
  <dcterms:created xsi:type="dcterms:W3CDTF">2011-10-03T10:20:59Z</dcterms:created>
  <dcterms:modified xsi:type="dcterms:W3CDTF">2024-10-22T21:14:44Z</dcterms:modified>
</cp:coreProperties>
</file>