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6"/>
  </p:notesMasterIdLst>
  <p:sldIdLst>
    <p:sldId id="256" r:id="rId2"/>
    <p:sldId id="301" r:id="rId3"/>
    <p:sldId id="302" r:id="rId4"/>
    <p:sldId id="303" r:id="rId5"/>
    <p:sldId id="304" r:id="rId6"/>
    <p:sldId id="306" r:id="rId7"/>
    <p:sldId id="320" r:id="rId8"/>
    <p:sldId id="305" r:id="rId9"/>
    <p:sldId id="307" r:id="rId10"/>
    <p:sldId id="308" r:id="rId11"/>
    <p:sldId id="309" r:id="rId12"/>
    <p:sldId id="310" r:id="rId13"/>
    <p:sldId id="311" r:id="rId14"/>
    <p:sldId id="312" r:id="rId15"/>
    <p:sldId id="318" r:id="rId16"/>
    <p:sldId id="314" r:id="rId17"/>
    <p:sldId id="333" r:id="rId18"/>
    <p:sldId id="315" r:id="rId19"/>
    <p:sldId id="334" r:id="rId20"/>
    <p:sldId id="316" r:id="rId21"/>
    <p:sldId id="335" r:id="rId22"/>
    <p:sldId id="317" r:id="rId23"/>
    <p:sldId id="336" r:id="rId24"/>
    <p:sldId id="321" r:id="rId25"/>
    <p:sldId id="322" r:id="rId26"/>
    <p:sldId id="325" r:id="rId27"/>
    <p:sldId id="323" r:id="rId28"/>
    <p:sldId id="324" r:id="rId29"/>
    <p:sldId id="326" r:id="rId30"/>
    <p:sldId id="337" r:id="rId31"/>
    <p:sldId id="327" r:id="rId32"/>
    <p:sldId id="328" r:id="rId33"/>
    <p:sldId id="329" r:id="rId34"/>
    <p:sldId id="332"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858" autoAdjust="0"/>
  </p:normalViewPr>
  <p:slideViewPr>
    <p:cSldViewPr>
      <p:cViewPr varScale="1">
        <p:scale>
          <a:sx n="109" d="100"/>
          <a:sy n="109" d="100"/>
        </p:scale>
        <p:origin x="948"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29/01/2023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389B6E-2FB0-46BF-B585-AA2DEE060802}" type="slidenum">
              <a:rPr lang="en-GB" smtClean="0"/>
              <a:t>15</a:t>
            </a:fld>
            <a:endParaRPr lang="en-GB"/>
          </a:p>
        </p:txBody>
      </p:sp>
    </p:spTree>
    <p:extLst>
      <p:ext uri="{BB962C8B-B14F-4D97-AF65-F5344CB8AC3E}">
        <p14:creationId xmlns:p14="http://schemas.microsoft.com/office/powerpoint/2010/main" val="880480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29/01/2023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29/01/2023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29/01/2023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29/01/2023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29/01/2023</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29/01/2023</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9345" y="640080"/>
            <a:ext cx="2711101" cy="3339348"/>
          </a:xfrm>
        </p:spPr>
        <p:txBody>
          <a:bodyPr anchor="b">
            <a:normAutofit/>
          </a:bodyPr>
          <a:lstStyle/>
          <a:p>
            <a:pPr algn="l"/>
            <a:r>
              <a:rPr lang="en-GB" sz="3800" b="1" dirty="0">
                <a:solidFill>
                  <a:srgbClr val="FFFFFF"/>
                </a:solidFill>
              </a:rPr>
              <a:t>Cross-Cultural Ethics</a:t>
            </a:r>
            <a:endParaRPr lang="en-GB" sz="3800" dirty="0">
              <a:solidFill>
                <a:srgbClr val="FFFFFF"/>
              </a:solidFill>
            </a:endParaRPr>
          </a:p>
        </p:txBody>
      </p:sp>
      <p:sp>
        <p:nvSpPr>
          <p:cNvPr id="3" name="Subtitle 2"/>
          <p:cNvSpPr>
            <a:spLocks noGrp="1"/>
          </p:cNvSpPr>
          <p:nvPr>
            <p:ph type="subTitle" idx="1"/>
          </p:nvPr>
        </p:nvSpPr>
        <p:spPr>
          <a:xfrm>
            <a:off x="779347" y="4315017"/>
            <a:ext cx="2711100" cy="1893939"/>
          </a:xfrm>
        </p:spPr>
        <p:txBody>
          <a:bodyPr anchor="t">
            <a:normAutofit/>
          </a:bodyPr>
          <a:lstStyle/>
          <a:p>
            <a:r>
              <a:rPr lang="en-GB" sz="1400" dirty="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9347" y="4156010"/>
            <a:ext cx="267462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047" y="0"/>
            <a:ext cx="5182493"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Contemporary Society and Ethics: Modernity</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98DF574-DF73-49B6-8312-496C489117F0}"/>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Contemporary Society</a:t>
            </a:r>
          </a:p>
        </p:txBody>
      </p:sp>
      <p:sp>
        <p:nvSpPr>
          <p:cNvPr id="3" name="Content Placeholder 2">
            <a:extLst>
              <a:ext uri="{FF2B5EF4-FFF2-40B4-BE49-F238E27FC236}">
                <a16:creationId xmlns:a16="http://schemas.microsoft.com/office/drawing/2014/main" id="{A144F3D8-A26A-4ADA-913C-CCA1B73E996B}"/>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dirty="0"/>
              <a:t>In engaging with studying ethics, it is important we have a clear understanding of the broader social structure within which our studies takes place. </a:t>
            </a:r>
            <a:br>
              <a:rPr lang="en-US" dirty="0"/>
            </a:br>
            <a:br>
              <a:rPr lang="en-US" dirty="0"/>
            </a:br>
            <a:r>
              <a:rPr lang="en-US" dirty="0"/>
              <a:t>It is for this reason, that this lecture begins by asking questions of you about the nature of our current society – the assumptions that underpin it, the structures which shape it, and the broader trends and themes seen within it. </a:t>
            </a:r>
          </a:p>
        </p:txBody>
      </p:sp>
      <p:pic>
        <p:nvPicPr>
          <p:cNvPr id="6" name="Content Placeholder 5" descr="A picture containing person, indoor, man, dog&#10;&#10;Description automatically generated">
            <a:extLst>
              <a:ext uri="{FF2B5EF4-FFF2-40B4-BE49-F238E27FC236}">
                <a16:creationId xmlns:a16="http://schemas.microsoft.com/office/drawing/2014/main" id="{58B32445-E10D-4B4A-AB2D-6E43EDC950F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079" t="-13419" r="25508" b="-19438"/>
          <a:stretch/>
        </p:blipFill>
        <p:spPr>
          <a:xfrm>
            <a:off x="5664199" y="10"/>
            <a:ext cx="3479800" cy="6857990"/>
          </a:xfrm>
          <a:prstGeom prst="rect">
            <a:avLst/>
          </a:prstGeom>
        </p:spPr>
      </p:pic>
    </p:spTree>
    <p:extLst>
      <p:ext uri="{BB962C8B-B14F-4D97-AF65-F5344CB8AC3E}">
        <p14:creationId xmlns:p14="http://schemas.microsoft.com/office/powerpoint/2010/main" val="3076130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C4E46CE-8411-49CF-9CE5-9EA6EEFD156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Contemporary Society</a:t>
            </a:r>
          </a:p>
        </p:txBody>
      </p:sp>
      <p:sp>
        <p:nvSpPr>
          <p:cNvPr id="4" name="Content Placeholder 3">
            <a:extLst>
              <a:ext uri="{FF2B5EF4-FFF2-40B4-BE49-F238E27FC236}">
                <a16:creationId xmlns:a16="http://schemas.microsoft.com/office/drawing/2014/main" id="{E273A6CD-BD0D-46C2-984E-24B6EBFA71CA}"/>
              </a:ext>
            </a:extLst>
          </p:cNvPr>
          <p:cNvSpPr>
            <a:spLocks noGrp="1"/>
          </p:cNvSpPr>
          <p:nvPr>
            <p:ph sz="half" idx="2"/>
          </p:nvPr>
        </p:nvSpPr>
        <p:spPr>
          <a:xfrm>
            <a:off x="768096" y="2286000"/>
            <a:ext cx="4550113" cy="4023360"/>
          </a:xfrm>
        </p:spPr>
        <p:txBody>
          <a:bodyPr vert="horz" lIns="45720" tIns="45720" rIns="45720" bIns="45720" rtlCol="0">
            <a:normAutofit/>
          </a:bodyPr>
          <a:lstStyle/>
          <a:p>
            <a:pPr marL="0" indent="0">
              <a:buNone/>
            </a:pPr>
            <a:r>
              <a:rPr lang="en-US" sz="1700" dirty="0"/>
              <a:t>What are the defining characteristics of our contemporary society?</a:t>
            </a:r>
          </a:p>
          <a:p>
            <a:pPr marL="0" indent="0">
              <a:buNone/>
            </a:pPr>
            <a:endParaRPr lang="en-US" sz="1700" dirty="0"/>
          </a:p>
          <a:p>
            <a:pPr marL="0" indent="0">
              <a:buNone/>
            </a:pPr>
            <a:r>
              <a:rPr lang="en-US" sz="1700" dirty="0"/>
              <a:t>What makes our world different to previous historical eras?</a:t>
            </a:r>
          </a:p>
          <a:p>
            <a:pPr marL="0" indent="0">
              <a:buNone/>
            </a:pPr>
            <a:endParaRPr lang="en-US" sz="1700" dirty="0"/>
          </a:p>
          <a:p>
            <a:pPr marL="0" indent="0">
              <a:buNone/>
            </a:pPr>
            <a:r>
              <a:rPr lang="en-US" sz="1700" dirty="0"/>
              <a:t>How do we distinguish these differing historical time periods?</a:t>
            </a:r>
          </a:p>
          <a:p>
            <a:pPr marL="0" indent="0">
              <a:buNone/>
            </a:pPr>
            <a:endParaRPr lang="en-US" sz="1700" dirty="0"/>
          </a:p>
          <a:p>
            <a:pPr marL="0" indent="0">
              <a:buNone/>
            </a:pPr>
            <a:r>
              <a:rPr lang="en-US" sz="1700" dirty="0"/>
              <a:t>How might our current social characteristics explain the way we approach issues and questions?</a:t>
            </a:r>
          </a:p>
        </p:txBody>
      </p:sp>
      <p:pic>
        <p:nvPicPr>
          <p:cNvPr id="6" name="Content Placeholder 5" descr="A picture containing woman, holding, black, front&#10;&#10;Description automatically generated">
            <a:extLst>
              <a:ext uri="{FF2B5EF4-FFF2-40B4-BE49-F238E27FC236}">
                <a16:creationId xmlns:a16="http://schemas.microsoft.com/office/drawing/2014/main" id="{763C4762-7737-4D13-B543-58D868D7946B}"/>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67514" r="2042"/>
          <a:stretch/>
        </p:blipFill>
        <p:spPr>
          <a:xfrm>
            <a:off x="5664199" y="10"/>
            <a:ext cx="3479800" cy="6857990"/>
          </a:xfrm>
          <a:prstGeom prst="rect">
            <a:avLst/>
          </a:prstGeom>
        </p:spPr>
      </p:pic>
    </p:spTree>
    <p:extLst>
      <p:ext uri="{BB962C8B-B14F-4D97-AF65-F5344CB8AC3E}">
        <p14:creationId xmlns:p14="http://schemas.microsoft.com/office/powerpoint/2010/main" val="614906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48F99-1EB5-4E0B-8990-97A481DC7D6A}"/>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Contemporary Society</a:t>
            </a:r>
          </a:p>
        </p:txBody>
      </p:sp>
      <p:pic>
        <p:nvPicPr>
          <p:cNvPr id="6" name="Content Placeholder 5">
            <a:extLst>
              <a:ext uri="{FF2B5EF4-FFF2-40B4-BE49-F238E27FC236}">
                <a16:creationId xmlns:a16="http://schemas.microsoft.com/office/drawing/2014/main" id="{02BB5AC5-633B-44CA-A368-C0FE130CF87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005" r="14498"/>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A07BF7-D191-4711-AD03-DFEF83FC31FC}"/>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600">
                <a:solidFill>
                  <a:srgbClr val="FFFFFF"/>
                </a:solidFill>
              </a:rPr>
              <a:t>We often chose to distinguish our contemporary society from those that have gone before on the basis of being “modern” – often without thinking through exactly what we mean by this term, or how our division of history assumes things about our own, and other, historical and geographical contexts. </a:t>
            </a:r>
          </a:p>
          <a:p>
            <a:endParaRPr lang="en-US" sz="1600">
              <a:solidFill>
                <a:srgbClr val="FFFFFF"/>
              </a:solidFill>
            </a:endParaRPr>
          </a:p>
          <a:p>
            <a:r>
              <a:rPr lang="en-US" sz="1600">
                <a:solidFill>
                  <a:srgbClr val="FFFFFF"/>
                </a:solidFill>
              </a:rPr>
              <a:t>Pre-modern, modern, and post-modern are all critical terms to become familiar with in your studies as well as the various theoretical assumptions and theories behind them. </a:t>
            </a:r>
          </a:p>
        </p:txBody>
      </p:sp>
    </p:spTree>
    <p:extLst>
      <p:ext uri="{BB962C8B-B14F-4D97-AF65-F5344CB8AC3E}">
        <p14:creationId xmlns:p14="http://schemas.microsoft.com/office/powerpoint/2010/main" val="3150042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7B66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6DFB7-0A95-4470-8B4B-742572F7C909}"/>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Contemporary Society</a:t>
            </a:r>
          </a:p>
        </p:txBody>
      </p:sp>
      <p:pic>
        <p:nvPicPr>
          <p:cNvPr id="6" name="Content Placeholder 5" descr="A picture containing tree, owl&#10;&#10;Description automatically generated">
            <a:extLst>
              <a:ext uri="{FF2B5EF4-FFF2-40B4-BE49-F238E27FC236}">
                <a16:creationId xmlns:a16="http://schemas.microsoft.com/office/drawing/2014/main" id="{C3861092-57AA-4879-9CF6-7FF0831BE2B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6580" b="20853"/>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C80AF2-5334-4A4C-9301-9CCE6BC7BCE5}"/>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700" dirty="0">
                <a:solidFill>
                  <a:srgbClr val="FFFFFF"/>
                </a:solidFill>
              </a:rPr>
              <a:t>We will begin by looking at the notion of the modern, or modernity; examining its relationship with history, but also the defining characteristics associated with the modern period or being modern.</a:t>
            </a:r>
          </a:p>
          <a:p>
            <a:endParaRPr lang="en-US" sz="1700" dirty="0">
              <a:solidFill>
                <a:srgbClr val="FFFFFF"/>
              </a:solidFill>
            </a:endParaRPr>
          </a:p>
          <a:p>
            <a:r>
              <a:rPr lang="en-US" sz="1700" dirty="0">
                <a:solidFill>
                  <a:srgbClr val="FFFFFF"/>
                </a:solidFill>
              </a:rPr>
              <a:t>We will then look at the way in which we draw contrasts between the modern and the pre-modern, and the way scholars have identified our contemporary age as beyond the modern – post-modernity.</a:t>
            </a:r>
          </a:p>
        </p:txBody>
      </p:sp>
    </p:spTree>
    <p:extLst>
      <p:ext uri="{BB962C8B-B14F-4D97-AF65-F5344CB8AC3E}">
        <p14:creationId xmlns:p14="http://schemas.microsoft.com/office/powerpoint/2010/main" val="3074261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6A5D-A403-4445-BE45-34E2A2E8643A}"/>
              </a:ext>
            </a:extLst>
          </p:cNvPr>
          <p:cNvSpPr>
            <a:spLocks noGrp="1"/>
          </p:cNvSpPr>
          <p:nvPr>
            <p:ph type="title"/>
          </p:nvPr>
        </p:nvSpPr>
        <p:spPr/>
        <p:txBody>
          <a:bodyPr/>
          <a:lstStyle/>
          <a:p>
            <a:pPr algn="l"/>
            <a:r>
              <a:rPr lang="en-GB" dirty="0"/>
              <a:t>Modernity</a:t>
            </a:r>
          </a:p>
        </p:txBody>
      </p:sp>
      <p:sp>
        <p:nvSpPr>
          <p:cNvPr id="3" name="Text Placeholder 2">
            <a:extLst>
              <a:ext uri="{FF2B5EF4-FFF2-40B4-BE49-F238E27FC236}">
                <a16:creationId xmlns:a16="http://schemas.microsoft.com/office/drawing/2014/main" id="{55B7D114-227E-4C64-910E-A88DF3C6BBB5}"/>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88459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D5D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8C818-58D1-4F8D-A84E-E6F296578D56}"/>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Modernity</a:t>
            </a:r>
          </a:p>
        </p:txBody>
      </p:sp>
      <p:pic>
        <p:nvPicPr>
          <p:cNvPr id="6" name="Content Placeholder 5" descr="A close up of a map&#10;&#10;Description automatically generated">
            <a:extLst>
              <a:ext uri="{FF2B5EF4-FFF2-40B4-BE49-F238E27FC236}">
                <a16:creationId xmlns:a16="http://schemas.microsoft.com/office/drawing/2014/main" id="{99BE627D-C1F7-4641-A561-1FED476A39C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338" r="-2" b="-2"/>
          <a:stretch/>
        </p:blipFill>
        <p:spPr>
          <a:xfrm>
            <a:off x="245660" y="321733"/>
            <a:ext cx="5293729" cy="4107392"/>
          </a:xfrm>
          <a:prstGeom prst="rect">
            <a:avLst/>
          </a:prstGeom>
        </p:spPr>
      </p:pic>
      <p:sp>
        <p:nvSpPr>
          <p:cNvPr id="24"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203487-DD74-422B-8458-67E5F9FBF1FF}"/>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pPr marL="0" indent="0">
              <a:buNone/>
            </a:pPr>
            <a:r>
              <a:rPr lang="en-US" dirty="0">
                <a:solidFill>
                  <a:srgbClr val="FFFFFF"/>
                </a:solidFill>
              </a:rPr>
              <a:t>One of the best ways to begin this discussion is by trying to answer quite a straight forward question:</a:t>
            </a:r>
          </a:p>
          <a:p>
            <a:pPr marL="0" indent="0"/>
            <a:br>
              <a:rPr lang="en-US" dirty="0">
                <a:solidFill>
                  <a:srgbClr val="FFFFFF"/>
                </a:solidFill>
              </a:rPr>
            </a:br>
            <a:br>
              <a:rPr lang="en-US" dirty="0">
                <a:solidFill>
                  <a:srgbClr val="FFFFFF"/>
                </a:solidFill>
              </a:rPr>
            </a:br>
            <a:r>
              <a:rPr lang="en-US" sz="2800" b="1" dirty="0">
                <a:solidFill>
                  <a:srgbClr val="FFFFFF"/>
                </a:solidFill>
              </a:rPr>
              <a:t>When does history or society become ‘modern’?</a:t>
            </a:r>
            <a:br>
              <a:rPr lang="en-US" dirty="0">
                <a:solidFill>
                  <a:srgbClr val="FFFFFF"/>
                </a:solidFill>
              </a:rPr>
            </a:br>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4100017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C2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682EB-4032-4225-A926-8C16BF4965B4}"/>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Modernity</a:t>
            </a:r>
          </a:p>
        </p:txBody>
      </p:sp>
      <p:pic>
        <p:nvPicPr>
          <p:cNvPr id="6" name="Content Placeholder 5" descr="A close up of a sign&#10;&#10;Description automatically generated">
            <a:extLst>
              <a:ext uri="{FF2B5EF4-FFF2-40B4-BE49-F238E27FC236}">
                <a16:creationId xmlns:a16="http://schemas.microsoft.com/office/drawing/2014/main" id="{FF4EB71D-B0C4-43AE-8543-014E47751E1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5723" r="-2" b="5092"/>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E95D0-9AE6-4DF2-A383-68206AF2117B}"/>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600" dirty="0">
                <a:solidFill>
                  <a:srgbClr val="FFFFFF"/>
                </a:solidFill>
              </a:rPr>
              <a:t>There are obviously several different potential answers to the question. </a:t>
            </a:r>
            <a:br>
              <a:rPr lang="en-US" sz="1600" dirty="0">
                <a:solidFill>
                  <a:srgbClr val="FFFFFF"/>
                </a:solidFill>
              </a:rPr>
            </a:br>
            <a:endParaRPr lang="en-US" sz="1600" dirty="0">
              <a:solidFill>
                <a:srgbClr val="FFFFFF"/>
              </a:solidFill>
            </a:endParaRPr>
          </a:p>
          <a:p>
            <a:r>
              <a:rPr lang="en-US" sz="1600" dirty="0">
                <a:solidFill>
                  <a:srgbClr val="FFFFFF"/>
                </a:solidFill>
              </a:rPr>
              <a:t>Common suggestions might be anytime after the Protestant Reformation (1516-) the Enlightenment (1789-), the 1900’s, the First World War (1914-), the Second World War (1939-).</a:t>
            </a:r>
            <a:br>
              <a:rPr lang="en-US" sz="1600" dirty="0">
                <a:solidFill>
                  <a:srgbClr val="FFFFFF"/>
                </a:solidFill>
              </a:rPr>
            </a:br>
            <a:br>
              <a:rPr lang="en-US" sz="1600" dirty="0">
                <a:solidFill>
                  <a:srgbClr val="FFFFFF"/>
                </a:solidFill>
              </a:rPr>
            </a:br>
            <a:r>
              <a:rPr lang="en-US" sz="1600" dirty="0">
                <a:solidFill>
                  <a:srgbClr val="FFFFFF"/>
                </a:solidFill>
              </a:rPr>
              <a:t>Others might invoke modernity as a relative concept, relative either geographically (different areas of the globe as modern in certain periods), or historically (society might be modern ‘for its time’).</a:t>
            </a:r>
          </a:p>
        </p:txBody>
      </p:sp>
    </p:spTree>
    <p:extLst>
      <p:ext uri="{BB962C8B-B14F-4D97-AF65-F5344CB8AC3E}">
        <p14:creationId xmlns:p14="http://schemas.microsoft.com/office/powerpoint/2010/main" val="274641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733A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56253-C0EA-4A09-8272-C5B96CDB8FCD}"/>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Modernity</a:t>
            </a:r>
          </a:p>
        </p:txBody>
      </p:sp>
      <p:pic>
        <p:nvPicPr>
          <p:cNvPr id="6" name="Content Placeholder 5" descr="A picture containing indoor, sitting, photo, table&#10;&#10;Description automatically generated">
            <a:extLst>
              <a:ext uri="{FF2B5EF4-FFF2-40B4-BE49-F238E27FC236}">
                <a16:creationId xmlns:a16="http://schemas.microsoft.com/office/drawing/2014/main" id="{C129C450-A847-4BF5-ABF7-8907E57344E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5146" r="-2" b="28018"/>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FEF8F8-526F-437B-BFC3-A64E164D7AC9}"/>
              </a:ext>
            </a:extLst>
          </p:cNvPr>
          <p:cNvSpPr>
            <a:spLocks noGrp="1"/>
          </p:cNvSpPr>
          <p:nvPr>
            <p:ph sz="half" idx="1"/>
          </p:nvPr>
        </p:nvSpPr>
        <p:spPr>
          <a:xfrm>
            <a:off x="6021989" y="917725"/>
            <a:ext cx="2568554" cy="4852362"/>
          </a:xfrm>
        </p:spPr>
        <p:txBody>
          <a:bodyPr vert="horz" lIns="45720" tIns="45720" rIns="45720" bIns="45720" rtlCol="0" anchor="ctr">
            <a:normAutofit lnSpcReduction="10000"/>
          </a:bodyPr>
          <a:lstStyle/>
          <a:p>
            <a:r>
              <a:rPr lang="en-US" sz="1700" dirty="0">
                <a:solidFill>
                  <a:srgbClr val="FFFFFF"/>
                </a:solidFill>
              </a:rPr>
              <a:t>Our definitions of when ‘modernity’ occurs naturally depend on the way in which we choose to define ‘modern’ – the characteristics that we view as paradigmatic of that specific period. </a:t>
            </a:r>
          </a:p>
          <a:p>
            <a:endParaRPr lang="en-US" sz="1700" dirty="0">
              <a:solidFill>
                <a:srgbClr val="FFFFFF"/>
              </a:solidFill>
            </a:endParaRPr>
          </a:p>
          <a:p>
            <a:r>
              <a:rPr lang="en-US" sz="1700" dirty="0">
                <a:solidFill>
                  <a:srgbClr val="FFFFFF"/>
                </a:solidFill>
              </a:rPr>
              <a:t>While we may associate a specific characteristic of society with modernity (or pre-modernity etc.) this does not mean that that characteristic is absent from other historical periods – rather only that it emerges as characteristic for that time period.  </a:t>
            </a:r>
          </a:p>
        </p:txBody>
      </p:sp>
    </p:spTree>
    <p:extLst>
      <p:ext uri="{BB962C8B-B14F-4D97-AF65-F5344CB8AC3E}">
        <p14:creationId xmlns:p14="http://schemas.microsoft.com/office/powerpoint/2010/main" val="2686650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DB624AE-FBFF-4C5B-A54C-2D030AE93FF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Modernity</a:t>
            </a:r>
          </a:p>
        </p:txBody>
      </p:sp>
      <p:sp>
        <p:nvSpPr>
          <p:cNvPr id="3" name="Content Placeholder 2">
            <a:extLst>
              <a:ext uri="{FF2B5EF4-FFF2-40B4-BE49-F238E27FC236}">
                <a16:creationId xmlns:a16="http://schemas.microsoft.com/office/drawing/2014/main" id="{C66860A9-71B9-4FD3-B6F1-D716B2790373}"/>
              </a:ext>
            </a:extLst>
          </p:cNvPr>
          <p:cNvSpPr>
            <a:spLocks noGrp="1"/>
          </p:cNvSpPr>
          <p:nvPr>
            <p:ph sz="half" idx="1"/>
          </p:nvPr>
        </p:nvSpPr>
        <p:spPr>
          <a:xfrm>
            <a:off x="768096" y="2286000"/>
            <a:ext cx="4550113" cy="4023360"/>
          </a:xfrm>
        </p:spPr>
        <p:txBody>
          <a:bodyPr vert="horz" lIns="45720" tIns="45720" rIns="45720" bIns="45720" rtlCol="0">
            <a:normAutofit lnSpcReduction="10000"/>
          </a:bodyPr>
          <a:lstStyle/>
          <a:p>
            <a:pPr marL="0" indent="0">
              <a:buNone/>
            </a:pPr>
            <a:r>
              <a:rPr lang="en-US" dirty="0"/>
              <a:t>Generally, in social-scientific approaches to religion, the ‘modern period’ begins with the turn to rationality during the European Enlightenment and extends to around the 1970’s.</a:t>
            </a:r>
          </a:p>
          <a:p>
            <a:pPr marL="0" indent="0">
              <a:buNone/>
            </a:pPr>
            <a:r>
              <a:rPr lang="en-US" dirty="0"/>
              <a:t>This is a fuzzy description, as the processes and characteristics identified as modern naturally extend both before and after this period, and even these dates are contested on the basis of historical and geographical specificity. </a:t>
            </a:r>
          </a:p>
          <a:p>
            <a:pPr marL="0" indent="0">
              <a:buNone/>
            </a:pPr>
            <a:r>
              <a:rPr lang="en-US" dirty="0"/>
              <a:t>That means that we should not think of these descriptors as descriptors of TIME, but rather of CHARACTERISTICS.</a:t>
            </a:r>
          </a:p>
          <a:p>
            <a:pPr marL="0" indent="0">
              <a:buNone/>
            </a:pPr>
            <a:endParaRPr lang="en-US" dirty="0"/>
          </a:p>
          <a:p>
            <a:endParaRPr lang="en-US" dirty="0"/>
          </a:p>
        </p:txBody>
      </p:sp>
      <p:pic>
        <p:nvPicPr>
          <p:cNvPr id="6" name="Content Placeholder 5" descr="A group of people in a field&#10;&#10;Description automatically generated">
            <a:extLst>
              <a:ext uri="{FF2B5EF4-FFF2-40B4-BE49-F238E27FC236}">
                <a16:creationId xmlns:a16="http://schemas.microsoft.com/office/drawing/2014/main" id="{0EE78EFE-4E34-4ECE-A27B-64CD713D36C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818" r="30253" b="-2"/>
          <a:stretch/>
        </p:blipFill>
        <p:spPr>
          <a:xfrm>
            <a:off x="5664199" y="10"/>
            <a:ext cx="3479800" cy="6857990"/>
          </a:xfrm>
          <a:prstGeom prst="rect">
            <a:avLst/>
          </a:prstGeom>
        </p:spPr>
      </p:pic>
    </p:spTree>
    <p:extLst>
      <p:ext uri="{BB962C8B-B14F-4D97-AF65-F5344CB8AC3E}">
        <p14:creationId xmlns:p14="http://schemas.microsoft.com/office/powerpoint/2010/main" val="1690101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2EF43CB-A674-4D7D-88C1-EFB0D002CDF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Modernity</a:t>
            </a:r>
          </a:p>
        </p:txBody>
      </p:sp>
      <p:sp>
        <p:nvSpPr>
          <p:cNvPr id="3" name="Content Placeholder 2">
            <a:extLst>
              <a:ext uri="{FF2B5EF4-FFF2-40B4-BE49-F238E27FC236}">
                <a16:creationId xmlns:a16="http://schemas.microsoft.com/office/drawing/2014/main" id="{6ECF1358-383C-428C-A5D7-6C8FA0E32E12}"/>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dirty="0"/>
              <a:t>So, if we have come to the understanding that our categories of history like ‘modernity’ rely on characteristics we associate with societies from that time, we naturally turn to some subsidiary questions:</a:t>
            </a:r>
            <a:br>
              <a:rPr lang="en-US" dirty="0"/>
            </a:br>
            <a:br>
              <a:rPr lang="en-US" dirty="0"/>
            </a:br>
            <a:r>
              <a:rPr lang="en-US" dirty="0"/>
              <a:t>What characteristics does “the modern” have?</a:t>
            </a:r>
            <a:br>
              <a:rPr lang="en-US" dirty="0"/>
            </a:br>
            <a:endParaRPr lang="en-US" dirty="0"/>
          </a:p>
          <a:p>
            <a:pPr marL="0" indent="0">
              <a:buNone/>
            </a:pPr>
            <a:r>
              <a:rPr lang="en-US" dirty="0"/>
              <a:t>How does these differ from the period before and after it?</a:t>
            </a:r>
          </a:p>
        </p:txBody>
      </p:sp>
      <p:pic>
        <p:nvPicPr>
          <p:cNvPr id="6" name="Content Placeholder 5" descr="A group of people in a room&#10;&#10;Description automatically generated">
            <a:extLst>
              <a:ext uri="{FF2B5EF4-FFF2-40B4-BE49-F238E27FC236}">
                <a16:creationId xmlns:a16="http://schemas.microsoft.com/office/drawing/2014/main" id="{96C7BC08-BF43-460A-8030-86776221531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287" r="16040" b="-1"/>
          <a:stretch/>
        </p:blipFill>
        <p:spPr>
          <a:xfrm>
            <a:off x="5664199" y="10"/>
            <a:ext cx="3479800" cy="6857990"/>
          </a:xfrm>
          <a:prstGeom prst="rect">
            <a:avLst/>
          </a:prstGeom>
        </p:spPr>
      </p:pic>
    </p:spTree>
    <p:extLst>
      <p:ext uri="{BB962C8B-B14F-4D97-AF65-F5344CB8AC3E}">
        <p14:creationId xmlns:p14="http://schemas.microsoft.com/office/powerpoint/2010/main" val="4086333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group of people sitting at a table&#10;&#10;Description automatically generated">
            <a:extLst>
              <a:ext uri="{FF2B5EF4-FFF2-40B4-BE49-F238E27FC236}">
                <a16:creationId xmlns:a16="http://schemas.microsoft.com/office/drawing/2014/main" id="{64309E9F-F20D-4F14-8E60-82C49CCABB9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6766" r="9091" b="2325"/>
          <a:stretch/>
        </p:blipFill>
        <p:spPr>
          <a:xfrm>
            <a:off x="20" y="10"/>
            <a:ext cx="9143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8"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57059232-D948-4C70-8AF7-2981456227C7}"/>
              </a:ext>
            </a:extLst>
          </p:cNvPr>
          <p:cNvSpPr>
            <a:spLocks noGrp="1"/>
          </p:cNvSpPr>
          <p:nvPr>
            <p:ph type="title"/>
          </p:nvPr>
        </p:nvSpPr>
        <p:spPr>
          <a:xfrm>
            <a:off x="768096" y="585216"/>
            <a:ext cx="4550112" cy="1499616"/>
          </a:xfrm>
        </p:spPr>
        <p:txBody>
          <a:bodyPr vert="horz" lIns="91440" tIns="45720" rIns="91440" bIns="45720" rtlCol="0" anchor="ctr">
            <a:normAutofit/>
          </a:bodyPr>
          <a:lstStyle/>
          <a:p>
            <a:r>
              <a:rPr lang="en-US" sz="5000">
                <a:solidFill>
                  <a:srgbClr val="000000"/>
                </a:solidFill>
              </a:rPr>
              <a:t>Characteristics of Modernity</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F8CD24-4EFA-49FF-997C-9A65031B0C8B}"/>
              </a:ext>
            </a:extLst>
          </p:cNvPr>
          <p:cNvSpPr>
            <a:spLocks noGrp="1"/>
          </p:cNvSpPr>
          <p:nvPr>
            <p:ph sz="half" idx="1"/>
          </p:nvPr>
        </p:nvSpPr>
        <p:spPr>
          <a:xfrm>
            <a:off x="768096" y="2286000"/>
            <a:ext cx="4550112" cy="4023360"/>
          </a:xfrm>
        </p:spPr>
        <p:txBody>
          <a:bodyPr vert="horz" lIns="45720" tIns="45720" rIns="45720" bIns="45720" rtlCol="0">
            <a:normAutofit/>
          </a:bodyPr>
          <a:lstStyle/>
          <a:p>
            <a:pPr marL="457200" indent="-457200">
              <a:buFont typeface="Arial" panose="020B0604020202020204" pitchFamily="34" charset="0"/>
              <a:buChar char="•"/>
            </a:pPr>
            <a:r>
              <a:rPr lang="en-US">
                <a:solidFill>
                  <a:srgbClr val="000000"/>
                </a:solidFill>
              </a:rPr>
              <a:t>Rise of the nation state</a:t>
            </a:r>
          </a:p>
          <a:p>
            <a:pPr marL="457200" indent="-457200">
              <a:buFont typeface="Arial" panose="020B0604020202020204" pitchFamily="34" charset="0"/>
              <a:buChar char="•"/>
            </a:pPr>
            <a:r>
              <a:rPr lang="en-US">
                <a:solidFill>
                  <a:srgbClr val="000000"/>
                </a:solidFill>
              </a:rPr>
              <a:t>Growth of tolerance as a political and social belief</a:t>
            </a:r>
          </a:p>
          <a:p>
            <a:pPr marL="457200" indent="-457200">
              <a:buFont typeface="Arial" panose="020B0604020202020204" pitchFamily="34" charset="0"/>
              <a:buChar char="•"/>
            </a:pPr>
            <a:r>
              <a:rPr lang="en-US">
                <a:solidFill>
                  <a:srgbClr val="000000"/>
                </a:solidFill>
              </a:rPr>
              <a:t>Industrialization</a:t>
            </a:r>
          </a:p>
          <a:p>
            <a:pPr marL="457200" indent="-457200">
              <a:buFont typeface="Arial" panose="020B0604020202020204" pitchFamily="34" charset="0"/>
              <a:buChar char="•"/>
            </a:pPr>
            <a:r>
              <a:rPr lang="en-US">
                <a:solidFill>
                  <a:srgbClr val="000000"/>
                </a:solidFill>
              </a:rPr>
              <a:t>Rise of mercantilism and capitalism</a:t>
            </a:r>
          </a:p>
          <a:p>
            <a:pPr marL="457200" indent="-457200">
              <a:buFont typeface="Arial" panose="020B0604020202020204" pitchFamily="34" charset="0"/>
              <a:buChar char="•"/>
            </a:pPr>
            <a:r>
              <a:rPr lang="en-US">
                <a:solidFill>
                  <a:srgbClr val="000000"/>
                </a:solidFill>
              </a:rPr>
              <a:t>Emergence of socialist countries</a:t>
            </a:r>
          </a:p>
          <a:p>
            <a:pPr marL="457200" indent="-457200">
              <a:buFont typeface="Arial" panose="020B0604020202020204" pitchFamily="34" charset="0"/>
              <a:buChar char="•"/>
            </a:pPr>
            <a:r>
              <a:rPr lang="en-US">
                <a:solidFill>
                  <a:srgbClr val="000000"/>
                </a:solidFill>
              </a:rPr>
              <a:t>Discovery and colonization of the Non-Western world</a:t>
            </a:r>
          </a:p>
          <a:p>
            <a:endParaRPr lang="en-US">
              <a:solidFill>
                <a:srgbClr val="000000"/>
              </a:solidFill>
            </a:endParaRPr>
          </a:p>
        </p:txBody>
      </p:sp>
    </p:spTree>
    <p:extLst>
      <p:ext uri="{BB962C8B-B14F-4D97-AF65-F5344CB8AC3E}">
        <p14:creationId xmlns:p14="http://schemas.microsoft.com/office/powerpoint/2010/main" val="823238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large city&#10;&#10;Description automatically generated">
            <a:extLst>
              <a:ext uri="{FF2B5EF4-FFF2-40B4-BE49-F238E27FC236}">
                <a16:creationId xmlns:a16="http://schemas.microsoft.com/office/drawing/2014/main" id="{63F25D6A-C11B-489D-B7BA-77CEED3279F7}"/>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t="9091" r="31818"/>
          <a:stretch/>
        </p:blipFill>
        <p:spPr>
          <a:xfrm>
            <a:off x="20" y="10"/>
            <a:ext cx="9143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8"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BB3D5E7-DF93-4C8C-9EF8-E08332FFB854}"/>
              </a:ext>
            </a:extLst>
          </p:cNvPr>
          <p:cNvSpPr>
            <a:spLocks noGrp="1"/>
          </p:cNvSpPr>
          <p:nvPr>
            <p:ph type="title"/>
          </p:nvPr>
        </p:nvSpPr>
        <p:spPr>
          <a:xfrm>
            <a:off x="768096" y="585216"/>
            <a:ext cx="4550112" cy="1499616"/>
          </a:xfrm>
        </p:spPr>
        <p:txBody>
          <a:bodyPr vert="horz" lIns="91440" tIns="45720" rIns="91440" bIns="45720" rtlCol="0" anchor="ctr">
            <a:normAutofit/>
          </a:bodyPr>
          <a:lstStyle/>
          <a:p>
            <a:r>
              <a:rPr lang="en-US" sz="5000">
                <a:solidFill>
                  <a:srgbClr val="000000"/>
                </a:solidFill>
              </a:rPr>
              <a:t>Characteristics of Modernity</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B8E8F7-7E94-4627-8305-C4750EC32038}"/>
              </a:ext>
            </a:extLst>
          </p:cNvPr>
          <p:cNvSpPr>
            <a:spLocks noGrp="1"/>
          </p:cNvSpPr>
          <p:nvPr>
            <p:ph sz="half" idx="1"/>
          </p:nvPr>
        </p:nvSpPr>
        <p:spPr>
          <a:xfrm>
            <a:off x="768096" y="2286000"/>
            <a:ext cx="4550112" cy="4023360"/>
          </a:xfrm>
        </p:spPr>
        <p:txBody>
          <a:bodyPr vert="horz" lIns="45720" tIns="45720" rIns="45720" bIns="45720" rtlCol="0">
            <a:normAutofit/>
          </a:bodyPr>
          <a:lstStyle/>
          <a:p>
            <a:pPr marL="457200" indent="-457200">
              <a:buFont typeface="Arial" panose="020B0604020202020204" pitchFamily="34" charset="0"/>
              <a:buChar char="•"/>
            </a:pPr>
            <a:r>
              <a:rPr lang="en-US">
                <a:solidFill>
                  <a:srgbClr val="000000"/>
                </a:solidFill>
              </a:rPr>
              <a:t>Rise of representative democracy</a:t>
            </a:r>
          </a:p>
          <a:p>
            <a:pPr marL="457200" indent="-457200">
              <a:buFont typeface="Arial" panose="020B0604020202020204" pitchFamily="34" charset="0"/>
              <a:buChar char="•"/>
            </a:pPr>
            <a:r>
              <a:rPr lang="en-US">
                <a:solidFill>
                  <a:srgbClr val="000000"/>
                </a:solidFill>
              </a:rPr>
              <a:t>Increasing role of science and technology</a:t>
            </a:r>
          </a:p>
          <a:p>
            <a:pPr marL="457200" indent="-457200">
              <a:buFont typeface="Arial" panose="020B0604020202020204" pitchFamily="34" charset="0"/>
              <a:buChar char="•"/>
            </a:pPr>
            <a:r>
              <a:rPr lang="en-US">
                <a:solidFill>
                  <a:srgbClr val="000000"/>
                </a:solidFill>
              </a:rPr>
              <a:t>Urbanization</a:t>
            </a:r>
          </a:p>
          <a:p>
            <a:pPr marL="457200" indent="-457200">
              <a:buFont typeface="Arial" panose="020B0604020202020204" pitchFamily="34" charset="0"/>
              <a:buChar char="•"/>
            </a:pPr>
            <a:r>
              <a:rPr lang="en-US">
                <a:solidFill>
                  <a:srgbClr val="000000"/>
                </a:solidFill>
              </a:rPr>
              <a:t>Mass literacy</a:t>
            </a:r>
          </a:p>
          <a:p>
            <a:pPr marL="457200" indent="-457200">
              <a:buFont typeface="Arial" panose="020B0604020202020204" pitchFamily="34" charset="0"/>
              <a:buChar char="•"/>
            </a:pPr>
            <a:r>
              <a:rPr lang="en-US">
                <a:solidFill>
                  <a:srgbClr val="000000"/>
                </a:solidFill>
              </a:rPr>
              <a:t>Proliferation of mass media</a:t>
            </a:r>
          </a:p>
          <a:p>
            <a:pPr marL="457200" indent="-457200">
              <a:buFont typeface="Arial" panose="020B0604020202020204" pitchFamily="34" charset="0"/>
              <a:buChar char="•"/>
            </a:pPr>
            <a:r>
              <a:rPr lang="en-US">
                <a:solidFill>
                  <a:srgbClr val="000000"/>
                </a:solidFill>
              </a:rPr>
              <a:t>The Cartesian and Kantian distrust of tradition for autonomous reason</a:t>
            </a:r>
          </a:p>
          <a:p>
            <a:endParaRPr lang="en-US">
              <a:solidFill>
                <a:srgbClr val="000000"/>
              </a:solidFill>
            </a:endParaRPr>
          </a:p>
        </p:txBody>
      </p:sp>
    </p:spTree>
    <p:extLst>
      <p:ext uri="{BB962C8B-B14F-4D97-AF65-F5344CB8AC3E}">
        <p14:creationId xmlns:p14="http://schemas.microsoft.com/office/powerpoint/2010/main" val="2479044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9B6B3-C106-4C36-B66E-9976FAF8157B}"/>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modernity</a:t>
            </a:r>
          </a:p>
        </p:txBody>
      </p:sp>
      <p:pic>
        <p:nvPicPr>
          <p:cNvPr id="6" name="Content Placeholder 5" descr="A picture containing building, white&#10;&#10;Description automatically generated">
            <a:extLst>
              <a:ext uri="{FF2B5EF4-FFF2-40B4-BE49-F238E27FC236}">
                <a16:creationId xmlns:a16="http://schemas.microsoft.com/office/drawing/2014/main" id="{5C628B7B-592B-401D-B32D-E4DD7D668402}"/>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r="5913" b="-3"/>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D96211-4F63-4598-B785-FFC7FCE12F23}"/>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700" dirty="0">
                <a:solidFill>
                  <a:srgbClr val="FFFFFF"/>
                </a:solidFill>
              </a:rPr>
              <a:t>These commonly identified characteristics of modernity are a useful way of considering the currents that underpin and inform our contemporary world. </a:t>
            </a:r>
            <a:br>
              <a:rPr lang="en-US" sz="1700" dirty="0">
                <a:solidFill>
                  <a:srgbClr val="FFFFFF"/>
                </a:solidFill>
              </a:rPr>
            </a:br>
            <a:br>
              <a:rPr lang="en-US" sz="1700" dirty="0">
                <a:solidFill>
                  <a:srgbClr val="FFFFFF"/>
                </a:solidFill>
              </a:rPr>
            </a:br>
            <a:r>
              <a:rPr lang="en-US" sz="1700" dirty="0">
                <a:solidFill>
                  <a:srgbClr val="FFFFFF"/>
                </a:solidFill>
              </a:rPr>
              <a:t>Obviously, these characteristics do not just suddenly appear and disappear – rather they are the symptoms and results of broader social trends and processes that operate to change the way in which our society, our economy, our selves, and our ways of thinking operate over time. </a:t>
            </a:r>
          </a:p>
        </p:txBody>
      </p:sp>
    </p:spTree>
    <p:extLst>
      <p:ext uri="{BB962C8B-B14F-4D97-AF65-F5344CB8AC3E}">
        <p14:creationId xmlns:p14="http://schemas.microsoft.com/office/powerpoint/2010/main" val="3881250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6" name="Straight Connector 2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75383F8-3682-46F9-AA6F-57EFD56A584C}"/>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Processes of Modernity - Self</a:t>
            </a:r>
          </a:p>
        </p:txBody>
      </p:sp>
      <p:sp>
        <p:nvSpPr>
          <p:cNvPr id="3" name="Content Placeholder 2">
            <a:extLst>
              <a:ext uri="{FF2B5EF4-FFF2-40B4-BE49-F238E27FC236}">
                <a16:creationId xmlns:a16="http://schemas.microsoft.com/office/drawing/2014/main" id="{B24C3FB6-CC35-4457-B122-D561F36F3C7A}"/>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lvl="0" indent="0">
              <a:buNone/>
            </a:pPr>
            <a:r>
              <a:rPr lang="en-US" dirty="0"/>
              <a:t>Individualism: a growing stress on individuals as opposed to meditating structures such as family, clan, academy, village, or church</a:t>
            </a:r>
          </a:p>
          <a:p>
            <a:pPr marL="0" lvl="0" indent="0">
              <a:buNone/>
            </a:pPr>
            <a:endParaRPr lang="en-US" dirty="0"/>
          </a:p>
          <a:p>
            <a:pPr marL="0" lvl="0" indent="0">
              <a:buNone/>
            </a:pPr>
            <a:r>
              <a:rPr lang="en-US" dirty="0"/>
              <a:t>Disenchantment of the world: the loss of sacred and metaphysical understandings of all facets of life and culture</a:t>
            </a:r>
          </a:p>
          <a:p>
            <a:pPr marL="0" lvl="0" indent="0">
              <a:buNone/>
            </a:pPr>
            <a:endParaRPr lang="en-US" dirty="0"/>
          </a:p>
          <a:p>
            <a:pPr marL="0" lvl="0" indent="0">
              <a:buNone/>
            </a:pPr>
            <a:r>
              <a:rPr lang="en-US" dirty="0"/>
              <a:t>Subjectivism: the turn inward for definitions and evaluations of truth and meaning</a:t>
            </a:r>
          </a:p>
          <a:p>
            <a:endParaRPr lang="en-US" dirty="0"/>
          </a:p>
        </p:txBody>
      </p:sp>
      <p:pic>
        <p:nvPicPr>
          <p:cNvPr id="6" name="Content Placeholder 5">
            <a:extLst>
              <a:ext uri="{FF2B5EF4-FFF2-40B4-BE49-F238E27FC236}">
                <a16:creationId xmlns:a16="http://schemas.microsoft.com/office/drawing/2014/main" id="{16B2C86A-2D55-425D-992B-E7E8ACF0719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304" t="1" r="54967" b="-3"/>
          <a:stretch/>
        </p:blipFill>
        <p:spPr>
          <a:xfrm>
            <a:off x="5664199" y="10"/>
            <a:ext cx="3479800" cy="6857990"/>
          </a:xfrm>
          <a:prstGeom prst="rect">
            <a:avLst/>
          </a:prstGeom>
        </p:spPr>
      </p:pic>
    </p:spTree>
    <p:extLst>
      <p:ext uri="{BB962C8B-B14F-4D97-AF65-F5344CB8AC3E}">
        <p14:creationId xmlns:p14="http://schemas.microsoft.com/office/powerpoint/2010/main" val="947360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5">
            <a:extLst>
              <a:ext uri="{FF2B5EF4-FFF2-40B4-BE49-F238E27FC236}">
                <a16:creationId xmlns:a16="http://schemas.microsoft.com/office/drawing/2014/main" id="{092428D2-3AB7-4B55-ABAF-A95CEBFB4E8A}"/>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4483" r="9538" b="-1"/>
          <a:stretch/>
        </p:blipFill>
        <p:spPr>
          <a:xfrm>
            <a:off x="20" y="-1"/>
            <a:ext cx="9141694" cy="6858000"/>
          </a:xfrm>
          <a:prstGeom prst="rect">
            <a:avLst/>
          </a:prstGeom>
        </p:spPr>
      </p:pic>
      <p:sp>
        <p:nvSpPr>
          <p:cNvPr id="2" name="Title 1">
            <a:extLst>
              <a:ext uri="{FF2B5EF4-FFF2-40B4-BE49-F238E27FC236}">
                <a16:creationId xmlns:a16="http://schemas.microsoft.com/office/drawing/2014/main" id="{9AB65688-D0B4-466A-A528-A9788C3E9336}"/>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Processes of Modernity - Self</a:t>
            </a:r>
          </a:p>
        </p:txBody>
      </p:sp>
      <p:cxnSp>
        <p:nvCxnSpPr>
          <p:cNvPr id="14" name="Straight Connector 1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148871-E237-426C-90D9-A82F35EA0CD0}"/>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a:t>Individualism</a:t>
            </a:r>
          </a:p>
          <a:p>
            <a:r>
              <a:rPr lang="en-US"/>
              <a:t>Disenchantment</a:t>
            </a:r>
          </a:p>
          <a:p>
            <a:r>
              <a:rPr lang="en-US"/>
              <a:t>Subjectivism</a:t>
            </a:r>
          </a:p>
          <a:p>
            <a:endParaRPr lang="en-US"/>
          </a:p>
          <a:p>
            <a:r>
              <a:rPr lang="en-US"/>
              <a:t>How might these characteristics and the processes associated with them influence our thinking about ethics?</a:t>
            </a:r>
          </a:p>
        </p:txBody>
      </p:sp>
    </p:spTree>
    <p:extLst>
      <p:ext uri="{BB962C8B-B14F-4D97-AF65-F5344CB8AC3E}">
        <p14:creationId xmlns:p14="http://schemas.microsoft.com/office/powerpoint/2010/main" val="65757059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5EF6356-B87E-4826-AA30-51571E40A9A4}"/>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Processes of Modernity - Society</a:t>
            </a:r>
          </a:p>
        </p:txBody>
      </p:sp>
      <p:sp>
        <p:nvSpPr>
          <p:cNvPr id="3" name="Content Placeholder 2">
            <a:extLst>
              <a:ext uri="{FF2B5EF4-FFF2-40B4-BE49-F238E27FC236}">
                <a16:creationId xmlns:a16="http://schemas.microsoft.com/office/drawing/2014/main" id="{A570CAE0-6277-4270-BAA5-440E06BA113F}"/>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lvl="1" indent="0">
              <a:buNone/>
            </a:pPr>
            <a:r>
              <a:rPr lang="en-US" sz="2000" dirty="0"/>
              <a:t>Alienation: isolation of the individual from systems of meaning </a:t>
            </a:r>
            <a:r>
              <a:rPr lang="en-US" sz="2000" dirty="0" err="1"/>
              <a:t>eg.</a:t>
            </a:r>
            <a:r>
              <a:rPr lang="en-US" sz="2000" dirty="0"/>
              <a:t> family, meaningful work, religion, or clan.</a:t>
            </a:r>
          </a:p>
          <a:p>
            <a:pPr marL="0" lvl="1" indent="0">
              <a:buNone/>
            </a:pPr>
            <a:endParaRPr lang="en-US" sz="2000" dirty="0"/>
          </a:p>
          <a:p>
            <a:pPr marL="0" lvl="1" indent="0">
              <a:buNone/>
            </a:pPr>
            <a:r>
              <a:rPr lang="en-US" sz="2000" dirty="0"/>
              <a:t>Nationalism: the rise of the modern nation-states as rational centralized governments that often cross local or ethnic groupings.</a:t>
            </a:r>
          </a:p>
          <a:p>
            <a:pPr marL="0" lvl="1" indent="0">
              <a:buNone/>
            </a:pPr>
            <a:endParaRPr lang="en-US" sz="2000" dirty="0"/>
          </a:p>
          <a:p>
            <a:pPr marL="0" lvl="1" indent="0">
              <a:buNone/>
            </a:pPr>
            <a:r>
              <a:rPr lang="en-US" sz="2000" dirty="0"/>
              <a:t>Urbanization: the move of people, cultural centers, and political influence to large cities, denuding the non-urban as a location of vitality.</a:t>
            </a:r>
          </a:p>
        </p:txBody>
      </p:sp>
      <p:pic>
        <p:nvPicPr>
          <p:cNvPr id="6" name="Content Placeholder 5" descr="A group of people posing for the camera&#10;&#10;Description automatically generated">
            <a:extLst>
              <a:ext uri="{FF2B5EF4-FFF2-40B4-BE49-F238E27FC236}">
                <a16:creationId xmlns:a16="http://schemas.microsoft.com/office/drawing/2014/main" id="{A0D647CB-C5DF-4074-AFBC-F652BE225CD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2865" r="39205" b="-2"/>
          <a:stretch/>
        </p:blipFill>
        <p:spPr>
          <a:xfrm>
            <a:off x="5664199" y="10"/>
            <a:ext cx="3479800" cy="6857990"/>
          </a:xfrm>
          <a:prstGeom prst="rect">
            <a:avLst/>
          </a:prstGeom>
        </p:spPr>
      </p:pic>
    </p:spTree>
    <p:extLst>
      <p:ext uri="{BB962C8B-B14F-4D97-AF65-F5344CB8AC3E}">
        <p14:creationId xmlns:p14="http://schemas.microsoft.com/office/powerpoint/2010/main" val="40730857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5" descr="A group of people posing for the camera&#10;&#10;Description automatically generated">
            <a:extLst>
              <a:ext uri="{FF2B5EF4-FFF2-40B4-BE49-F238E27FC236}">
                <a16:creationId xmlns:a16="http://schemas.microsoft.com/office/drawing/2014/main" id="{5E96A394-07ED-41EA-9226-D5489F9E1DFF}"/>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356" b="-2"/>
          <a:stretch/>
        </p:blipFill>
        <p:spPr>
          <a:xfrm>
            <a:off x="20" y="-1"/>
            <a:ext cx="9141694" cy="6858000"/>
          </a:xfrm>
          <a:prstGeom prst="rect">
            <a:avLst/>
          </a:prstGeom>
        </p:spPr>
      </p:pic>
      <p:sp>
        <p:nvSpPr>
          <p:cNvPr id="2" name="Title 1">
            <a:extLst>
              <a:ext uri="{FF2B5EF4-FFF2-40B4-BE49-F238E27FC236}">
                <a16:creationId xmlns:a16="http://schemas.microsoft.com/office/drawing/2014/main" id="{9AB65688-D0B4-466A-A528-A9788C3E9336}"/>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Processes of Modernity - Society</a:t>
            </a:r>
          </a:p>
        </p:txBody>
      </p:sp>
      <p:cxnSp>
        <p:nvCxnSpPr>
          <p:cNvPr id="14" name="Straight Connector 1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148871-E237-426C-90D9-A82F35EA0CD0}"/>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a:t>Alienation</a:t>
            </a:r>
          </a:p>
          <a:p>
            <a:r>
              <a:rPr lang="en-US"/>
              <a:t>Nationalism</a:t>
            </a:r>
          </a:p>
          <a:p>
            <a:r>
              <a:rPr lang="en-US"/>
              <a:t>Urbanisation</a:t>
            </a:r>
          </a:p>
          <a:p>
            <a:endParaRPr lang="en-US"/>
          </a:p>
          <a:p>
            <a:r>
              <a:rPr lang="en-US"/>
              <a:t>How might these characteristics and the processes associated with them influence our thinking about ethics?</a:t>
            </a:r>
          </a:p>
        </p:txBody>
      </p:sp>
    </p:spTree>
    <p:extLst>
      <p:ext uri="{BB962C8B-B14F-4D97-AF65-F5344CB8AC3E}">
        <p14:creationId xmlns:p14="http://schemas.microsoft.com/office/powerpoint/2010/main" val="252924815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023365-9C4F-421D-AC6A-402407E1E9A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4300"/>
              <a:t>Processes of Modernity - Economic</a:t>
            </a:r>
          </a:p>
        </p:txBody>
      </p:sp>
      <p:sp>
        <p:nvSpPr>
          <p:cNvPr id="3" name="Content Placeholder 2">
            <a:extLst>
              <a:ext uri="{FF2B5EF4-FFF2-40B4-BE49-F238E27FC236}">
                <a16:creationId xmlns:a16="http://schemas.microsoft.com/office/drawing/2014/main" id="{BEE4DCE8-5DF3-4136-82AE-3CC80B540769}"/>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lvl="1" indent="0">
              <a:buNone/>
            </a:pPr>
            <a:r>
              <a:rPr lang="en-US" sz="2000" dirty="0"/>
              <a:t>Commodification: the reduction of all aspects of life to objects of monetary consumption and exchange</a:t>
            </a:r>
          </a:p>
          <a:p>
            <a:pPr marL="0" lvl="1" indent="0">
              <a:buNone/>
            </a:pPr>
            <a:endParaRPr lang="en-US" sz="2000" dirty="0"/>
          </a:p>
          <a:p>
            <a:pPr marL="0" lvl="1" indent="0">
              <a:buNone/>
            </a:pPr>
            <a:r>
              <a:rPr lang="en-US" sz="2000" dirty="0"/>
              <a:t>Rationalisation: the world can be understood and managed through a reasonable and logical system of objectively accessible theories and data</a:t>
            </a:r>
          </a:p>
          <a:p>
            <a:pPr marL="0" lvl="1" indent="0">
              <a:buNone/>
            </a:pPr>
            <a:endParaRPr lang="en-US" sz="2000" dirty="0"/>
          </a:p>
          <a:p>
            <a:pPr marL="0" lvl="1" indent="0">
              <a:buNone/>
            </a:pPr>
            <a:r>
              <a:rPr lang="en-GB" sz="2000" dirty="0"/>
              <a:t>Secularisation</a:t>
            </a:r>
            <a:r>
              <a:rPr lang="en-US" sz="2000" dirty="0"/>
              <a:t>: the loss of religious influence and/or religious belief at a societal level</a:t>
            </a:r>
          </a:p>
        </p:txBody>
      </p:sp>
      <p:pic>
        <p:nvPicPr>
          <p:cNvPr id="6" name="Content Placeholder 5" descr="A picture containing snow, skiing, standing, covered&#10;&#10;Description automatically generated">
            <a:extLst>
              <a:ext uri="{FF2B5EF4-FFF2-40B4-BE49-F238E27FC236}">
                <a16:creationId xmlns:a16="http://schemas.microsoft.com/office/drawing/2014/main" id="{DC9EBDF7-8A47-4D38-88D1-94944110831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8957" r="12987"/>
          <a:stretch/>
        </p:blipFill>
        <p:spPr>
          <a:xfrm>
            <a:off x="5664199" y="10"/>
            <a:ext cx="3479800" cy="6857990"/>
          </a:xfrm>
          <a:prstGeom prst="rect">
            <a:avLst/>
          </a:prstGeom>
        </p:spPr>
      </p:pic>
    </p:spTree>
    <p:extLst>
      <p:ext uri="{BB962C8B-B14F-4D97-AF65-F5344CB8AC3E}">
        <p14:creationId xmlns:p14="http://schemas.microsoft.com/office/powerpoint/2010/main" val="1834263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5" descr="A picture containing snow, skiing, standing, covered&#10;&#10;Description automatically generated">
            <a:extLst>
              <a:ext uri="{FF2B5EF4-FFF2-40B4-BE49-F238E27FC236}">
                <a16:creationId xmlns:a16="http://schemas.microsoft.com/office/drawing/2014/main" id="{0E6292B4-7CFE-4869-AD0F-B864141AA120}"/>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25"/>
          <a:stretch/>
        </p:blipFill>
        <p:spPr>
          <a:xfrm>
            <a:off x="20" y="-1"/>
            <a:ext cx="9141694" cy="6858000"/>
          </a:xfrm>
          <a:prstGeom prst="rect">
            <a:avLst/>
          </a:prstGeom>
        </p:spPr>
      </p:pic>
      <p:sp>
        <p:nvSpPr>
          <p:cNvPr id="2" name="Title 1">
            <a:extLst>
              <a:ext uri="{FF2B5EF4-FFF2-40B4-BE49-F238E27FC236}">
                <a16:creationId xmlns:a16="http://schemas.microsoft.com/office/drawing/2014/main" id="{9AB65688-D0B4-466A-A528-A9788C3E9336}"/>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Processes of Modernity - Economic</a:t>
            </a:r>
          </a:p>
        </p:txBody>
      </p:sp>
      <p:cxnSp>
        <p:nvCxnSpPr>
          <p:cNvPr id="14" name="Straight Connector 1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148871-E237-426C-90D9-A82F35EA0CD0}"/>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a:t>Commodification</a:t>
            </a:r>
          </a:p>
          <a:p>
            <a:r>
              <a:rPr lang="en-US"/>
              <a:t>Rationalisation</a:t>
            </a:r>
          </a:p>
          <a:p>
            <a:r>
              <a:rPr lang="en-US"/>
              <a:t>Secularisation</a:t>
            </a:r>
          </a:p>
          <a:p>
            <a:endParaRPr lang="en-US"/>
          </a:p>
          <a:p>
            <a:r>
              <a:rPr lang="en-US"/>
              <a:t>How might these characteristics and the processes associated with them influence our thinking about ethics?</a:t>
            </a:r>
          </a:p>
        </p:txBody>
      </p:sp>
    </p:spTree>
    <p:extLst>
      <p:ext uri="{BB962C8B-B14F-4D97-AF65-F5344CB8AC3E}">
        <p14:creationId xmlns:p14="http://schemas.microsoft.com/office/powerpoint/2010/main" val="11481819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CB8B54B-A774-497F-9ED1-87C04A938C2C}"/>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4600"/>
              <a:t>Processes of Modernity - Thought</a:t>
            </a:r>
          </a:p>
        </p:txBody>
      </p:sp>
      <p:sp>
        <p:nvSpPr>
          <p:cNvPr id="3" name="Content Placeholder 2">
            <a:extLst>
              <a:ext uri="{FF2B5EF4-FFF2-40B4-BE49-F238E27FC236}">
                <a16:creationId xmlns:a16="http://schemas.microsoft.com/office/drawing/2014/main" id="{23259A3E-8469-45B9-84AF-61E3B29B1375}"/>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lvl="1" indent="0">
              <a:buNone/>
            </a:pPr>
            <a:r>
              <a:rPr lang="en-US" sz="2000" dirty="0"/>
              <a:t>Linear-progressivism: preference for forms of reasoning that stress presuppositions and resulting chains of propositions</a:t>
            </a:r>
          </a:p>
          <a:p>
            <a:pPr marL="0" lvl="1" indent="0">
              <a:buNone/>
            </a:pPr>
            <a:endParaRPr lang="en-US" sz="2000" dirty="0"/>
          </a:p>
          <a:p>
            <a:pPr marL="0" lvl="1" indent="0">
              <a:buNone/>
            </a:pPr>
            <a:r>
              <a:rPr lang="en-US" sz="2000" dirty="0"/>
              <a:t>Objectivism: the belief that truth-claims can be established by autonomous information accessible by all</a:t>
            </a:r>
          </a:p>
          <a:p>
            <a:pPr marL="0" lvl="1" indent="0">
              <a:buNone/>
            </a:pPr>
            <a:endParaRPr lang="en-US" sz="2000" dirty="0"/>
          </a:p>
          <a:p>
            <a:pPr marL="0" lvl="1" indent="0">
              <a:buNone/>
            </a:pPr>
            <a:r>
              <a:rPr lang="en-US" sz="2000" dirty="0"/>
              <a:t>Universalism: application of ideas/claims to all cultures/circumstances regardless of local distinctions</a:t>
            </a:r>
          </a:p>
        </p:txBody>
      </p:sp>
      <p:pic>
        <p:nvPicPr>
          <p:cNvPr id="6" name="Content Placeholder 5" descr="A picture containing text, cut&#10;&#10;Description automatically generated">
            <a:extLst>
              <a:ext uri="{FF2B5EF4-FFF2-40B4-BE49-F238E27FC236}">
                <a16:creationId xmlns:a16="http://schemas.microsoft.com/office/drawing/2014/main" id="{C51E7F1D-8213-416D-832F-D378CD0F114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9742" r="36156" b="1"/>
          <a:stretch/>
        </p:blipFill>
        <p:spPr>
          <a:xfrm>
            <a:off x="5664199" y="10"/>
            <a:ext cx="3479800" cy="6857990"/>
          </a:xfrm>
          <a:prstGeom prst="rect">
            <a:avLst/>
          </a:prstGeom>
        </p:spPr>
      </p:pic>
    </p:spTree>
    <p:extLst>
      <p:ext uri="{BB962C8B-B14F-4D97-AF65-F5344CB8AC3E}">
        <p14:creationId xmlns:p14="http://schemas.microsoft.com/office/powerpoint/2010/main" val="25273560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5" descr="A picture containing text, cut&#10;&#10;Description automatically generated">
            <a:extLst>
              <a:ext uri="{FF2B5EF4-FFF2-40B4-BE49-F238E27FC236}">
                <a16:creationId xmlns:a16="http://schemas.microsoft.com/office/drawing/2014/main" id="{AD3561D6-6B46-4442-876C-A96CA5DDCD9B}"/>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l="20134" r="16549" b="1"/>
          <a:stretch/>
        </p:blipFill>
        <p:spPr>
          <a:xfrm>
            <a:off x="20" y="-1"/>
            <a:ext cx="9141694" cy="6858000"/>
          </a:xfrm>
          <a:prstGeom prst="rect">
            <a:avLst/>
          </a:prstGeom>
        </p:spPr>
      </p:pic>
      <p:sp>
        <p:nvSpPr>
          <p:cNvPr id="2" name="Title 1">
            <a:extLst>
              <a:ext uri="{FF2B5EF4-FFF2-40B4-BE49-F238E27FC236}">
                <a16:creationId xmlns:a16="http://schemas.microsoft.com/office/drawing/2014/main" id="{9AB65688-D0B4-466A-A528-A9788C3E9336}"/>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Processes of Modernity - Thought</a:t>
            </a:r>
          </a:p>
        </p:txBody>
      </p:sp>
      <p:cxnSp>
        <p:nvCxnSpPr>
          <p:cNvPr id="14" name="Straight Connector 1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148871-E237-426C-90D9-A82F35EA0CD0}"/>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a:t>Objectivism</a:t>
            </a:r>
          </a:p>
          <a:p>
            <a:r>
              <a:rPr lang="en-US"/>
              <a:t>Universalism</a:t>
            </a:r>
          </a:p>
          <a:p>
            <a:r>
              <a:rPr lang="en-US"/>
              <a:t>Linear-Progressivism</a:t>
            </a:r>
          </a:p>
          <a:p>
            <a:endParaRPr lang="en-US"/>
          </a:p>
          <a:p>
            <a:r>
              <a:rPr lang="en-US"/>
              <a:t>How might these characteristics and the processes associated with them influence our thinking about ethics?</a:t>
            </a:r>
          </a:p>
        </p:txBody>
      </p:sp>
    </p:spTree>
    <p:extLst>
      <p:ext uri="{BB962C8B-B14F-4D97-AF65-F5344CB8AC3E}">
        <p14:creationId xmlns:p14="http://schemas.microsoft.com/office/powerpoint/2010/main" val="3444393234"/>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96B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EFD88C-191F-40C5-91C7-1353F2755D5A}"/>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Modernity - Narrative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5BCB37-A5A3-42EA-9277-2947B2AEE7EC}"/>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dirty="0">
                <a:solidFill>
                  <a:srgbClr val="FFFFFF"/>
                </a:solidFill>
              </a:rPr>
              <a:t>All of these characteristics and processes that are intimately involved in the construction of the “modern” produce a story about what our society is and where that society is going.</a:t>
            </a:r>
          </a:p>
          <a:p>
            <a:pPr marL="0" indent="0">
              <a:buNone/>
            </a:pPr>
            <a:endParaRPr lang="en-US" dirty="0">
              <a:solidFill>
                <a:srgbClr val="FFFFFF"/>
              </a:solidFill>
            </a:endParaRPr>
          </a:p>
          <a:p>
            <a:pPr marL="0" indent="0">
              <a:buNone/>
            </a:pPr>
            <a:r>
              <a:rPr lang="en-US" dirty="0">
                <a:solidFill>
                  <a:srgbClr val="FFFFFF"/>
                </a:solidFill>
              </a:rPr>
              <a:t>This is called a “narrative” – an explanatory story for the shape of our societies</a:t>
            </a:r>
          </a:p>
          <a:p>
            <a:endParaRPr lang="en-US" dirty="0">
              <a:solidFill>
                <a:srgbClr val="FFFFFF"/>
              </a:solidFill>
            </a:endParaRPr>
          </a:p>
        </p:txBody>
      </p:sp>
      <p:pic>
        <p:nvPicPr>
          <p:cNvPr id="6" name="Content Placeholder 5" descr="A picture containing sitting, table, wooden, large&#10;&#10;Description automatically generated">
            <a:extLst>
              <a:ext uri="{FF2B5EF4-FFF2-40B4-BE49-F238E27FC236}">
                <a16:creationId xmlns:a16="http://schemas.microsoft.com/office/drawing/2014/main" id="{DFC57FB5-E59F-4A35-849D-3DD84C5332A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74" r="18220"/>
          <a:stretch/>
        </p:blipFill>
        <p:spPr>
          <a:xfrm>
            <a:off x="5664199" y="10"/>
            <a:ext cx="3479801" cy="6857990"/>
          </a:xfrm>
          <a:prstGeom prst="rect">
            <a:avLst/>
          </a:prstGeom>
        </p:spPr>
      </p:pic>
    </p:spTree>
    <p:extLst>
      <p:ext uri="{BB962C8B-B14F-4D97-AF65-F5344CB8AC3E}">
        <p14:creationId xmlns:p14="http://schemas.microsoft.com/office/powerpoint/2010/main" val="38583892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640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37236-A605-46D3-8275-137EA64729C0}"/>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Modernity - Narrative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408FF0-E05A-4A20-98E9-01F9951D2341}"/>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dirty="0">
                <a:solidFill>
                  <a:srgbClr val="FFFFFF"/>
                </a:solidFill>
              </a:rPr>
              <a:t>These stories attempt to explain aspects of our societies – for example, the narrative of scientific progress explains our attitudes toward science – that science is a good thing that can eventually be harnessed to provide for all human needs.</a:t>
            </a:r>
          </a:p>
          <a:p>
            <a:pPr marL="0" indent="0">
              <a:buNone/>
            </a:pPr>
            <a:endParaRPr lang="en-US" dirty="0">
              <a:solidFill>
                <a:srgbClr val="FFFFFF"/>
              </a:solidFill>
            </a:endParaRPr>
          </a:p>
          <a:p>
            <a:pPr marL="0" indent="0">
              <a:buNone/>
            </a:pPr>
            <a:r>
              <a:rPr lang="en-US" dirty="0">
                <a:solidFill>
                  <a:srgbClr val="FFFFFF"/>
                </a:solidFill>
              </a:rPr>
              <a:t>These narratives about aspects of our society coalesce into broader stories about the nature and purpose of our society and our existence</a:t>
            </a:r>
          </a:p>
          <a:p>
            <a:endParaRPr lang="en-US" dirty="0">
              <a:solidFill>
                <a:srgbClr val="FFFFFF"/>
              </a:solidFill>
            </a:endParaRPr>
          </a:p>
        </p:txBody>
      </p:sp>
      <p:pic>
        <p:nvPicPr>
          <p:cNvPr id="6" name="Content Placeholder 5" descr="A person wearing a costume&#10;&#10;Description automatically generated">
            <a:extLst>
              <a:ext uri="{FF2B5EF4-FFF2-40B4-BE49-F238E27FC236}">
                <a16:creationId xmlns:a16="http://schemas.microsoft.com/office/drawing/2014/main" id="{9F844235-E1C0-4A36-9633-A5985E85EC0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771"/>
          <a:stretch/>
        </p:blipFill>
        <p:spPr>
          <a:xfrm>
            <a:off x="5664199" y="10"/>
            <a:ext cx="3479801" cy="6857990"/>
          </a:xfrm>
          <a:prstGeom prst="rect">
            <a:avLst/>
          </a:prstGeom>
        </p:spPr>
      </p:pic>
    </p:spTree>
    <p:extLst>
      <p:ext uri="{BB962C8B-B14F-4D97-AF65-F5344CB8AC3E}">
        <p14:creationId xmlns:p14="http://schemas.microsoft.com/office/powerpoint/2010/main" val="12917248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E5CC17-C964-4A56-8847-BF27DE717A20}"/>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Modernity - Narrative</a:t>
            </a:r>
          </a:p>
        </p:txBody>
      </p:sp>
      <p:sp>
        <p:nvSpPr>
          <p:cNvPr id="3" name="Content Placeholder 2">
            <a:extLst>
              <a:ext uri="{FF2B5EF4-FFF2-40B4-BE49-F238E27FC236}">
                <a16:creationId xmlns:a16="http://schemas.microsoft.com/office/drawing/2014/main" id="{A27C5D62-C118-4B2E-8821-AE94279FB67B}"/>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dirty="0"/>
              <a:t>These over-arching stories that attempt to explain the entirety of society are called </a:t>
            </a:r>
            <a:r>
              <a:rPr lang="en-US" b="1" dirty="0"/>
              <a:t>meta-narratives</a:t>
            </a:r>
            <a:r>
              <a:rPr lang="en-US" dirty="0"/>
              <a:t>. </a:t>
            </a:r>
          </a:p>
          <a:p>
            <a:pPr marL="0" indent="0">
              <a:buNone/>
            </a:pPr>
            <a:endParaRPr lang="en-US" dirty="0"/>
          </a:p>
          <a:p>
            <a:pPr marL="0" indent="0">
              <a:buNone/>
            </a:pPr>
            <a:r>
              <a:rPr lang="en-US" dirty="0"/>
              <a:t>This term stems from its use in </a:t>
            </a:r>
            <a:r>
              <a:rPr lang="en-US" i="1" dirty="0"/>
              <a:t>The Postmodern Condition: A Report on Knowledge</a:t>
            </a:r>
            <a:r>
              <a:rPr lang="en-US" dirty="0"/>
              <a:t> by Jean-Francois Lyotard in 1979 where it is used to help clarify the difference between “modernity” and “post-modernity”.</a:t>
            </a:r>
          </a:p>
          <a:p>
            <a:endParaRPr lang="en-US" dirty="0"/>
          </a:p>
        </p:txBody>
      </p:sp>
      <p:pic>
        <p:nvPicPr>
          <p:cNvPr id="6" name="Content Placeholder 5" descr="A person looking at the camera&#10;&#10;Description automatically generated">
            <a:extLst>
              <a:ext uri="{FF2B5EF4-FFF2-40B4-BE49-F238E27FC236}">
                <a16:creationId xmlns:a16="http://schemas.microsoft.com/office/drawing/2014/main" id="{1F1E75F0-307D-4EDD-BBF4-DE6CA948673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954" r="15011"/>
          <a:stretch/>
        </p:blipFill>
        <p:spPr>
          <a:xfrm>
            <a:off x="5664199" y="10"/>
            <a:ext cx="3479800" cy="6857990"/>
          </a:xfrm>
          <a:prstGeom prst="rect">
            <a:avLst/>
          </a:prstGeom>
        </p:spPr>
      </p:pic>
    </p:spTree>
    <p:extLst>
      <p:ext uri="{BB962C8B-B14F-4D97-AF65-F5344CB8AC3E}">
        <p14:creationId xmlns:p14="http://schemas.microsoft.com/office/powerpoint/2010/main" val="1798859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 up of a rock&#10;&#10;Description automatically generated">
            <a:extLst>
              <a:ext uri="{FF2B5EF4-FFF2-40B4-BE49-F238E27FC236}">
                <a16:creationId xmlns:a16="http://schemas.microsoft.com/office/drawing/2014/main" id="{BF77FAA9-2792-49DC-9BA1-227EA130D052}"/>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r="-1" b="1290"/>
          <a:stretch/>
        </p:blipFill>
        <p:spPr>
          <a:xfrm>
            <a:off x="20" y="10"/>
            <a:ext cx="9143980" cy="6857990"/>
          </a:xfrm>
          <a:prstGeom prst="rect">
            <a:avLst/>
          </a:prstGeom>
        </p:spPr>
      </p:pic>
      <p:sp>
        <p:nvSpPr>
          <p:cNvPr id="2" name="Title 1">
            <a:extLst>
              <a:ext uri="{FF2B5EF4-FFF2-40B4-BE49-F238E27FC236}">
                <a16:creationId xmlns:a16="http://schemas.microsoft.com/office/drawing/2014/main" id="{A344A737-B7A1-4C4F-8298-0F397334D265}"/>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dirty="0"/>
              <a:t>Modernity - Narrative</a:t>
            </a:r>
          </a:p>
        </p:txBody>
      </p:sp>
      <p:cxnSp>
        <p:nvCxnSpPr>
          <p:cNvPr id="24" name="Straight Connector 2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56E4AC-A8FE-4D05-A250-326726AB1D5B}"/>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dirty="0"/>
              <a:t>This raises a question for our consideration – what is the binding story that brings together the various characteristics and processes of modernity into a cohesive and convincing whole?</a:t>
            </a:r>
            <a:br>
              <a:rPr lang="en-US" dirty="0"/>
            </a:br>
            <a:br>
              <a:rPr lang="en-US" dirty="0"/>
            </a:br>
            <a:br>
              <a:rPr lang="en-US" dirty="0"/>
            </a:br>
            <a:br>
              <a:rPr lang="en-US" dirty="0"/>
            </a:br>
            <a:r>
              <a:rPr lang="en-US" sz="3200" dirty="0"/>
              <a:t>What is the meta-narrative of modernity?</a:t>
            </a:r>
            <a:endParaRPr lang="en-US" dirty="0"/>
          </a:p>
        </p:txBody>
      </p:sp>
    </p:spTree>
    <p:extLst>
      <p:ext uri="{BB962C8B-B14F-4D97-AF65-F5344CB8AC3E}">
        <p14:creationId xmlns:p14="http://schemas.microsoft.com/office/powerpoint/2010/main" val="2384801357"/>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CF83F-DF3B-4EEB-A23B-A516BE2550CC}"/>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Modernity - Narrative</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4C9924-D2D1-4565-B138-C21BBA2D4EA1}"/>
              </a:ext>
            </a:extLst>
          </p:cNvPr>
          <p:cNvSpPr>
            <a:spLocks noGrp="1"/>
          </p:cNvSpPr>
          <p:nvPr>
            <p:ph sz="half" idx="1"/>
          </p:nvPr>
        </p:nvSpPr>
        <p:spPr>
          <a:xfrm>
            <a:off x="768096" y="2286000"/>
            <a:ext cx="2843784" cy="3931920"/>
          </a:xfrm>
        </p:spPr>
        <p:txBody>
          <a:bodyPr vert="horz" lIns="45720" tIns="45720" rIns="45720" bIns="45720" rtlCol="0">
            <a:normAutofit/>
          </a:bodyPr>
          <a:lstStyle/>
          <a:p>
            <a:pPr marL="0" indent="0">
              <a:buNone/>
            </a:pPr>
            <a:r>
              <a:rPr lang="en-US" dirty="0">
                <a:solidFill>
                  <a:srgbClr val="FFFFFF"/>
                </a:solidFill>
              </a:rPr>
              <a:t>The metanarrative that Lyotard sees as having been most important in modernity is a belief that:</a:t>
            </a:r>
            <a:br>
              <a:rPr lang="en-US" dirty="0">
                <a:solidFill>
                  <a:srgbClr val="FFFFFF"/>
                </a:solidFill>
              </a:rPr>
            </a:br>
            <a:endParaRPr lang="en-US" dirty="0">
              <a:solidFill>
                <a:srgbClr val="FFFFFF"/>
              </a:solidFill>
            </a:endParaRPr>
          </a:p>
          <a:p>
            <a:pPr marL="0" indent="0">
              <a:buNone/>
            </a:pPr>
            <a:r>
              <a:rPr lang="en-US" dirty="0">
                <a:solidFill>
                  <a:srgbClr val="FFFFFF"/>
                </a:solidFill>
              </a:rPr>
              <a:t>First, history is inevitably progressing towards social enlightenment</a:t>
            </a:r>
            <a:br>
              <a:rPr lang="en-US" dirty="0">
                <a:solidFill>
                  <a:srgbClr val="FFFFFF"/>
                </a:solidFill>
              </a:rPr>
            </a:br>
            <a:endParaRPr lang="en-US" dirty="0">
              <a:solidFill>
                <a:srgbClr val="FFFFFF"/>
              </a:solidFill>
            </a:endParaRPr>
          </a:p>
          <a:p>
            <a:pPr marL="0" indent="0">
              <a:buNone/>
            </a:pPr>
            <a:r>
              <a:rPr lang="en-US" dirty="0">
                <a:solidFill>
                  <a:srgbClr val="FFFFFF"/>
                </a:solidFill>
              </a:rPr>
              <a:t>Second, knowledge is progressing towards </a:t>
            </a:r>
            <a:r>
              <a:rPr lang="en-US" dirty="0" err="1">
                <a:solidFill>
                  <a:srgbClr val="FFFFFF"/>
                </a:solidFill>
              </a:rPr>
              <a:t>totalisation</a:t>
            </a:r>
            <a:endParaRPr lang="en-US" dirty="0">
              <a:solidFill>
                <a:srgbClr val="FFFFFF"/>
              </a:solidFill>
            </a:endParaRPr>
          </a:p>
          <a:p>
            <a:pPr marL="0" indent="0">
              <a:buNone/>
            </a:pPr>
            <a:endParaRPr lang="en-US" dirty="0">
              <a:solidFill>
                <a:srgbClr val="FFFFFF"/>
              </a:solidFill>
            </a:endParaRPr>
          </a:p>
        </p:txBody>
      </p:sp>
      <p:pic>
        <p:nvPicPr>
          <p:cNvPr id="6" name="Content Placeholder 5" descr="A screenshot of a cell phone&#10;&#10;Description automatically generated">
            <a:extLst>
              <a:ext uri="{FF2B5EF4-FFF2-40B4-BE49-F238E27FC236}">
                <a16:creationId xmlns:a16="http://schemas.microsoft.com/office/drawing/2014/main" id="{37850846-8F18-4DDB-9A60-A1EC8386CD2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75086" y="640080"/>
            <a:ext cx="4085767" cy="5577840"/>
          </a:xfrm>
          <a:prstGeom prst="rect">
            <a:avLst/>
          </a:prstGeom>
        </p:spPr>
      </p:pic>
    </p:spTree>
    <p:extLst>
      <p:ext uri="{BB962C8B-B14F-4D97-AF65-F5344CB8AC3E}">
        <p14:creationId xmlns:p14="http://schemas.microsoft.com/office/powerpoint/2010/main" val="19418629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2AA3D-01E4-469A-93EE-1077CDCD4A3D}"/>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5000" dirty="0">
                <a:solidFill>
                  <a:srgbClr val="FFFFFF"/>
                </a:solidFill>
              </a:rPr>
              <a:t>Modernity - </a:t>
            </a:r>
            <a:r>
              <a:rPr lang="en-US" sz="5000" dirty="0" err="1">
                <a:solidFill>
                  <a:srgbClr val="FFFFFF"/>
                </a:solidFill>
              </a:rPr>
              <a:t>NArrative</a:t>
            </a:r>
            <a:endParaRPr lang="en-US" sz="5000" dirty="0">
              <a:solidFill>
                <a:srgbClr val="FFFFFF"/>
              </a:solidFill>
            </a:endParaRP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EC6037-D899-452D-B347-F1DB6B291626}"/>
              </a:ext>
            </a:extLst>
          </p:cNvPr>
          <p:cNvSpPr>
            <a:spLocks noGrp="1"/>
          </p:cNvSpPr>
          <p:nvPr>
            <p:ph sz="half" idx="1"/>
          </p:nvPr>
        </p:nvSpPr>
        <p:spPr>
          <a:xfrm>
            <a:off x="768096" y="2286000"/>
            <a:ext cx="2843784" cy="3931920"/>
          </a:xfrm>
        </p:spPr>
        <p:txBody>
          <a:bodyPr vert="horz" lIns="45720" tIns="45720" rIns="45720" bIns="45720" rtlCol="0">
            <a:normAutofit/>
          </a:bodyPr>
          <a:lstStyle/>
          <a:p>
            <a:pPr marL="0" indent="0">
              <a:buNone/>
            </a:pPr>
            <a:r>
              <a:rPr lang="en-US" sz="1400" dirty="0">
                <a:solidFill>
                  <a:srgbClr val="FFFFFF"/>
                </a:solidFill>
              </a:rPr>
              <a:t>Lyotard identifies the assumptions within modernity that we have had quite accurately:</a:t>
            </a:r>
            <a:br>
              <a:rPr lang="en-US" sz="1400" dirty="0">
                <a:solidFill>
                  <a:srgbClr val="FFFFFF"/>
                </a:solidFill>
              </a:rPr>
            </a:br>
            <a:br>
              <a:rPr lang="en-US" sz="1400" dirty="0">
                <a:solidFill>
                  <a:srgbClr val="FFFFFF"/>
                </a:solidFill>
              </a:rPr>
            </a:br>
            <a:r>
              <a:rPr lang="en-US" sz="1400" dirty="0">
                <a:solidFill>
                  <a:srgbClr val="FFFFFF"/>
                </a:solidFill>
              </a:rPr>
              <a:t>we tend to assume that the future will be better than the past </a:t>
            </a:r>
            <a:br>
              <a:rPr lang="en-US" sz="1400" dirty="0">
                <a:solidFill>
                  <a:srgbClr val="FFFFFF"/>
                </a:solidFill>
              </a:rPr>
            </a:br>
            <a:br>
              <a:rPr lang="en-US" sz="1400" dirty="0">
                <a:solidFill>
                  <a:srgbClr val="FFFFFF"/>
                </a:solidFill>
              </a:rPr>
            </a:br>
            <a:r>
              <a:rPr lang="en-US" sz="1400" dirty="0">
                <a:solidFill>
                  <a:srgbClr val="FFFFFF"/>
                </a:solidFill>
              </a:rPr>
              <a:t>we tend to have confidence in our ability to control that future</a:t>
            </a:r>
            <a:br>
              <a:rPr lang="en-US" sz="1400" dirty="0">
                <a:solidFill>
                  <a:srgbClr val="FFFFFF"/>
                </a:solidFill>
              </a:rPr>
            </a:br>
            <a:br>
              <a:rPr lang="en-US" sz="1400" dirty="0">
                <a:solidFill>
                  <a:srgbClr val="FFFFFF"/>
                </a:solidFill>
              </a:rPr>
            </a:br>
            <a:r>
              <a:rPr lang="en-US" sz="1400" dirty="0">
                <a:solidFill>
                  <a:srgbClr val="FFFFFF"/>
                </a:solidFill>
              </a:rPr>
              <a:t>we tend to believe in the moral neutrality of things like science</a:t>
            </a:r>
            <a:br>
              <a:rPr lang="en-US" sz="1400" dirty="0">
                <a:solidFill>
                  <a:srgbClr val="FFFFFF"/>
                </a:solidFill>
              </a:rPr>
            </a:br>
            <a:br>
              <a:rPr lang="en-US" sz="1400" dirty="0">
                <a:solidFill>
                  <a:srgbClr val="FFFFFF"/>
                </a:solidFill>
              </a:rPr>
            </a:br>
            <a:r>
              <a:rPr lang="en-US" sz="1400" dirty="0">
                <a:solidFill>
                  <a:srgbClr val="FFFFFF"/>
                </a:solidFill>
              </a:rPr>
              <a:t>we tend to assume the ability and desire of everyone to be like us</a:t>
            </a:r>
          </a:p>
        </p:txBody>
      </p:sp>
      <p:pic>
        <p:nvPicPr>
          <p:cNvPr id="6" name="Content Placeholder 5" descr="A picture containing text, book, fabric&#10;&#10;Description automatically generated">
            <a:extLst>
              <a:ext uri="{FF2B5EF4-FFF2-40B4-BE49-F238E27FC236}">
                <a16:creationId xmlns:a16="http://schemas.microsoft.com/office/drawing/2014/main" id="{7CCF5031-E963-418A-B2E7-7CDE9CF990D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0841" y="640080"/>
            <a:ext cx="3814258" cy="5577840"/>
          </a:xfrm>
          <a:prstGeom prst="rect">
            <a:avLst/>
          </a:prstGeom>
        </p:spPr>
      </p:pic>
    </p:spTree>
    <p:extLst>
      <p:ext uri="{BB962C8B-B14F-4D97-AF65-F5344CB8AC3E}">
        <p14:creationId xmlns:p14="http://schemas.microsoft.com/office/powerpoint/2010/main" val="14041814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5" descr="A close up of a building&#10;&#10;Description automatically generated">
            <a:extLst>
              <a:ext uri="{FF2B5EF4-FFF2-40B4-BE49-F238E27FC236}">
                <a16:creationId xmlns:a16="http://schemas.microsoft.com/office/drawing/2014/main" id="{6F987353-7012-48EE-A8CE-1D01E50D2991}"/>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24481" r="-1" b="19255"/>
          <a:stretch/>
        </p:blipFill>
        <p:spPr>
          <a:xfrm>
            <a:off x="20" y="-1"/>
            <a:ext cx="9141694" cy="6858000"/>
          </a:xfrm>
          <a:prstGeom prst="rect">
            <a:avLst/>
          </a:prstGeom>
        </p:spPr>
      </p:pic>
      <p:sp>
        <p:nvSpPr>
          <p:cNvPr id="2" name="Title 1">
            <a:extLst>
              <a:ext uri="{FF2B5EF4-FFF2-40B4-BE49-F238E27FC236}">
                <a16:creationId xmlns:a16="http://schemas.microsoft.com/office/drawing/2014/main" id="{0D7AD1AA-C740-4073-A7D6-F130F095F2A6}"/>
              </a:ext>
            </a:extLst>
          </p:cNvPr>
          <p:cNvSpPr>
            <a:spLocks noGrp="1"/>
          </p:cNvSpPr>
          <p:nvPr>
            <p:ph type="title"/>
          </p:nvPr>
        </p:nvSpPr>
        <p:spPr>
          <a:xfrm>
            <a:off x="482600" y="643467"/>
            <a:ext cx="2763328" cy="5571066"/>
          </a:xfrm>
        </p:spPr>
        <p:txBody>
          <a:bodyPr vert="horz" lIns="91440" tIns="45720" rIns="91440" bIns="45720" rtlCol="0" anchor="ctr">
            <a:normAutofit/>
          </a:bodyPr>
          <a:lstStyle/>
          <a:p>
            <a:pPr algn="r"/>
            <a:r>
              <a:rPr lang="en-US" sz="5000"/>
              <a:t>Modernity - NArrative</a:t>
            </a:r>
          </a:p>
        </p:txBody>
      </p:sp>
      <p:cxnSp>
        <p:nvCxnSpPr>
          <p:cNvPr id="14" name="Straight Connector 1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7233"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C747FC-2DBF-4250-9FCC-D36F076252AD}"/>
              </a:ext>
            </a:extLst>
          </p:cNvPr>
          <p:cNvSpPr>
            <a:spLocks noGrp="1"/>
          </p:cNvSpPr>
          <p:nvPr>
            <p:ph sz="half" idx="1"/>
          </p:nvPr>
        </p:nvSpPr>
        <p:spPr>
          <a:xfrm>
            <a:off x="3728528" y="643467"/>
            <a:ext cx="4930584" cy="5571066"/>
          </a:xfrm>
        </p:spPr>
        <p:txBody>
          <a:bodyPr vert="horz" lIns="45720" tIns="45720" rIns="45720" bIns="45720" rtlCol="0" anchor="ctr">
            <a:normAutofit/>
          </a:bodyPr>
          <a:lstStyle/>
          <a:p>
            <a:r>
              <a:rPr lang="en-US"/>
              <a:t>These assumptions that underpin the narrative have clear implications for ethical and moral reasoning and have often been used to justify issues of morality on their basis. </a:t>
            </a:r>
          </a:p>
          <a:p>
            <a:r>
              <a:rPr lang="en-US"/>
              <a:t>A clear example is the assumption within the narrative of modernity that the future will be better than the past – that we are, however slowly, moving towards social perfection. </a:t>
            </a:r>
          </a:p>
          <a:p>
            <a:r>
              <a:rPr lang="en-US" dirty="0"/>
              <a:t>This can and has been used to legitimate present moral evils which we could seek to alleviate, on the basis of either their inevitable disappearance (e.g. we don’t have to worry about that because it will naturally go), or their lack of importance given future perfection (e.g. sure you may suffer now, but the future will be fine). </a:t>
            </a:r>
            <a:endParaRPr lang="en-US"/>
          </a:p>
        </p:txBody>
      </p:sp>
    </p:spTree>
    <p:extLst>
      <p:ext uri="{BB962C8B-B14F-4D97-AF65-F5344CB8AC3E}">
        <p14:creationId xmlns:p14="http://schemas.microsoft.com/office/powerpoint/2010/main" val="3724264507"/>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56B5677-6E90-4304-94A6-4D85AAA72B53}"/>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Modernity – Narrative	</a:t>
            </a:r>
          </a:p>
        </p:txBody>
      </p:sp>
      <p:sp>
        <p:nvSpPr>
          <p:cNvPr id="3" name="Content Placeholder 2">
            <a:extLst>
              <a:ext uri="{FF2B5EF4-FFF2-40B4-BE49-F238E27FC236}">
                <a16:creationId xmlns:a16="http://schemas.microsoft.com/office/drawing/2014/main" id="{DE1F9099-E5E0-46AA-A8FD-36DE05E45DD4}"/>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dirty="0"/>
              <a:t>Some of this might seem odd to you – after all many of characteristics identified by Lyotard no longer seem to be applicable to our contemporary society.</a:t>
            </a:r>
            <a:br>
              <a:rPr lang="en-US" dirty="0"/>
            </a:br>
            <a:br>
              <a:rPr lang="en-US" dirty="0"/>
            </a:br>
            <a:r>
              <a:rPr lang="en-US" dirty="0"/>
              <a:t>Does you think that the future is going to be better than the past?</a:t>
            </a:r>
          </a:p>
          <a:p>
            <a:r>
              <a:rPr lang="en-US" dirty="0"/>
              <a:t>Do you have confidence in our ability to control and shape that future?</a:t>
            </a:r>
          </a:p>
          <a:p>
            <a:r>
              <a:rPr lang="en-US" dirty="0"/>
              <a:t>Do you think that society is naturally going to become more equal or more just?</a:t>
            </a:r>
          </a:p>
          <a:p>
            <a:endParaRPr lang="en-US" dirty="0"/>
          </a:p>
        </p:txBody>
      </p:sp>
      <p:pic>
        <p:nvPicPr>
          <p:cNvPr id="6" name="Content Placeholder 5" descr="A close up of a building&#10;&#10;Description automatically generated">
            <a:extLst>
              <a:ext uri="{FF2B5EF4-FFF2-40B4-BE49-F238E27FC236}">
                <a16:creationId xmlns:a16="http://schemas.microsoft.com/office/drawing/2014/main" id="{181CFDD8-E709-42D6-8857-24CECCFBF2E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730" r="16616"/>
          <a:stretch/>
        </p:blipFill>
        <p:spPr>
          <a:xfrm>
            <a:off x="5664199" y="10"/>
            <a:ext cx="3479800" cy="6857990"/>
          </a:xfrm>
          <a:prstGeom prst="rect">
            <a:avLst/>
          </a:prstGeom>
        </p:spPr>
      </p:pic>
    </p:spTree>
    <p:extLst>
      <p:ext uri="{BB962C8B-B14F-4D97-AF65-F5344CB8AC3E}">
        <p14:creationId xmlns:p14="http://schemas.microsoft.com/office/powerpoint/2010/main" val="3743612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80A3A8B-B774-4C6E-9194-317046965D35}"/>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Modernity - Narrative</a:t>
            </a:r>
          </a:p>
        </p:txBody>
      </p:sp>
      <p:sp>
        <p:nvSpPr>
          <p:cNvPr id="3" name="Content Placeholder 2">
            <a:extLst>
              <a:ext uri="{FF2B5EF4-FFF2-40B4-BE49-F238E27FC236}">
                <a16:creationId xmlns:a16="http://schemas.microsoft.com/office/drawing/2014/main" id="{B8A05079-A51B-4460-AC97-E472431992A3}"/>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dirty="0"/>
              <a:t>The characteristic meta-narrative of modernity no longer seems to exert the same pull on our society as perhaps it once did – we have become cynical, jaded, and suspicious of attempts to present our current societies and the societies of the future as innately good. </a:t>
            </a:r>
            <a:br>
              <a:rPr lang="en-US" dirty="0"/>
            </a:br>
            <a:endParaRPr lang="en-US" dirty="0"/>
          </a:p>
          <a:p>
            <a:r>
              <a:rPr lang="en-US" dirty="0"/>
              <a:t>This feeling is the root of our next section, which deals with what comes after modernity – post-modernity. </a:t>
            </a:r>
          </a:p>
        </p:txBody>
      </p:sp>
      <p:pic>
        <p:nvPicPr>
          <p:cNvPr id="6" name="Content Placeholder 5" descr="A close up of a logo&#10;&#10;Description automatically generated">
            <a:extLst>
              <a:ext uri="{FF2B5EF4-FFF2-40B4-BE49-F238E27FC236}">
                <a16:creationId xmlns:a16="http://schemas.microsoft.com/office/drawing/2014/main" id="{8726D15C-42BD-41A9-9FC0-5F937BDD547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480" r="43979"/>
          <a:stretch/>
        </p:blipFill>
        <p:spPr>
          <a:xfrm>
            <a:off x="5664199" y="10"/>
            <a:ext cx="3479800" cy="6857990"/>
          </a:xfrm>
          <a:prstGeom prst="rect">
            <a:avLst/>
          </a:prstGeom>
        </p:spPr>
      </p:pic>
    </p:spTree>
    <p:extLst>
      <p:ext uri="{BB962C8B-B14F-4D97-AF65-F5344CB8AC3E}">
        <p14:creationId xmlns:p14="http://schemas.microsoft.com/office/powerpoint/2010/main" val="37380297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343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A570C1-A9E8-4B0F-963D-9BEA11509800}"/>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Readings</a:t>
            </a:r>
          </a:p>
        </p:txBody>
      </p:sp>
      <p:cxnSp>
        <p:nvCxnSpPr>
          <p:cNvPr id="14" name="Straight Connector 1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1CE1C1-374B-4DA0-BB49-70F6986C977B}"/>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dirty="0">
                <a:solidFill>
                  <a:srgbClr val="FFFFFF"/>
                </a:solidFill>
              </a:rPr>
              <a:t>Mitchell, Timothy. “The Stage of Modernity” in </a:t>
            </a:r>
            <a:r>
              <a:rPr lang="en-US" i="1" dirty="0">
                <a:solidFill>
                  <a:srgbClr val="FFFFFF"/>
                </a:solidFill>
              </a:rPr>
              <a:t>Questions Of Modernity</a:t>
            </a:r>
            <a:r>
              <a:rPr lang="en-US" dirty="0">
                <a:solidFill>
                  <a:srgbClr val="FFFFFF"/>
                </a:solidFill>
              </a:rPr>
              <a:t>. Minneapolis: U of Minnesota, 2000, p. 1-35</a:t>
            </a:r>
          </a:p>
          <a:p>
            <a:endParaRPr lang="en-US" dirty="0">
              <a:solidFill>
                <a:srgbClr val="FFFFFF"/>
              </a:solidFill>
            </a:endParaRPr>
          </a:p>
          <a:p>
            <a:pPr marL="0" indent="0">
              <a:buNone/>
            </a:pPr>
            <a:br>
              <a:rPr lang="en-US" dirty="0">
                <a:solidFill>
                  <a:srgbClr val="FFFFFF"/>
                </a:solidFill>
              </a:rPr>
            </a:br>
            <a:endParaRPr lang="en-US" dirty="0">
              <a:solidFill>
                <a:srgbClr val="FFFFFF"/>
              </a:solidFill>
            </a:endParaRPr>
          </a:p>
        </p:txBody>
      </p:sp>
      <p:pic>
        <p:nvPicPr>
          <p:cNvPr id="5" name="Content Placeholder 5" descr="A large city&#10;&#10;Description automatically generated">
            <a:extLst>
              <a:ext uri="{FF2B5EF4-FFF2-40B4-BE49-F238E27FC236}">
                <a16:creationId xmlns:a16="http://schemas.microsoft.com/office/drawing/2014/main" id="{B8AD3AEA-B894-46AF-8A6A-8482C559A828}"/>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9820" r="51638"/>
          <a:stretch/>
        </p:blipFill>
        <p:spPr>
          <a:xfrm>
            <a:off x="5664199" y="10"/>
            <a:ext cx="3479801" cy="6857990"/>
          </a:xfrm>
          <a:prstGeom prst="rect">
            <a:avLst/>
          </a:prstGeom>
        </p:spPr>
      </p:pic>
    </p:spTree>
    <p:extLst>
      <p:ext uri="{BB962C8B-B14F-4D97-AF65-F5344CB8AC3E}">
        <p14:creationId xmlns:p14="http://schemas.microsoft.com/office/powerpoint/2010/main" val="16385028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37961-56C2-4820-A20D-9FE6AD4AF90E}"/>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Further Reading </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BD7317-4223-4034-841E-15F6DD173190}"/>
              </a:ext>
            </a:extLst>
          </p:cNvPr>
          <p:cNvSpPr>
            <a:spLocks noGrp="1"/>
          </p:cNvSpPr>
          <p:nvPr>
            <p:ph sz="half" idx="1"/>
          </p:nvPr>
        </p:nvSpPr>
        <p:spPr>
          <a:xfrm>
            <a:off x="768096" y="2286000"/>
            <a:ext cx="2843784" cy="3931920"/>
          </a:xfrm>
        </p:spPr>
        <p:txBody>
          <a:bodyPr vert="horz" lIns="45720" tIns="45720" rIns="45720" bIns="45720" rtlCol="0">
            <a:normAutofit/>
          </a:bodyPr>
          <a:lstStyle/>
          <a:p>
            <a:r>
              <a:rPr lang="en-US">
                <a:solidFill>
                  <a:srgbClr val="FFFFFF"/>
                </a:solidFill>
              </a:rPr>
              <a:t>Wagner, Peter. </a:t>
            </a:r>
            <a:r>
              <a:rPr lang="en-US" i="1">
                <a:solidFill>
                  <a:srgbClr val="FFFFFF"/>
                </a:solidFill>
              </a:rPr>
              <a:t>Modernity: Understanding the Present</a:t>
            </a:r>
            <a:r>
              <a:rPr lang="en-US">
                <a:solidFill>
                  <a:srgbClr val="FFFFFF"/>
                </a:solidFill>
              </a:rPr>
              <a:t>. Cambridge: Polity Press, 2012</a:t>
            </a:r>
          </a:p>
          <a:p>
            <a:endParaRPr lang="en-US">
              <a:solidFill>
                <a:srgbClr val="FFFFFF"/>
              </a:solidFill>
            </a:endParaRPr>
          </a:p>
          <a:p>
            <a:endParaRPr lang="en-US">
              <a:solidFill>
                <a:srgbClr val="FFFFFF"/>
              </a:solidFill>
            </a:endParaRPr>
          </a:p>
          <a:p>
            <a:r>
              <a:rPr lang="en-US">
                <a:solidFill>
                  <a:srgbClr val="FFFFFF"/>
                </a:solidFill>
              </a:rPr>
              <a:t>Available on Amazon for &gt;£15</a:t>
            </a:r>
          </a:p>
        </p:txBody>
      </p:sp>
      <p:pic>
        <p:nvPicPr>
          <p:cNvPr id="6" name="Content Placeholder 5" descr="A picture containing people, man, cage, standing&#10;&#10;Description automatically generated">
            <a:extLst>
              <a:ext uri="{FF2B5EF4-FFF2-40B4-BE49-F238E27FC236}">
                <a16:creationId xmlns:a16="http://schemas.microsoft.com/office/drawing/2014/main" id="{92A9A3C3-3B3B-4A6C-B7DF-2B19ACC49F9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33061" y="640080"/>
            <a:ext cx="3569817" cy="5577840"/>
          </a:xfrm>
          <a:prstGeom prst="rect">
            <a:avLst/>
          </a:prstGeom>
        </p:spPr>
      </p:pic>
    </p:spTree>
    <p:extLst>
      <p:ext uri="{BB962C8B-B14F-4D97-AF65-F5344CB8AC3E}">
        <p14:creationId xmlns:p14="http://schemas.microsoft.com/office/powerpoint/2010/main" val="4206657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1790</Words>
  <Application>Microsoft Office PowerPoint</Application>
  <PresentationFormat>On-screen Show (4:3)</PresentationFormat>
  <Paragraphs>145</Paragraphs>
  <Slides>34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Tw Cen MT</vt:lpstr>
      <vt:lpstr>Tw Cen MT Condensed</vt:lpstr>
      <vt:lpstr>Wingdings 3</vt:lpstr>
      <vt:lpstr>Integral</vt:lpstr>
      <vt:lpstr>Cross-Cultural Ethics</vt:lpstr>
      <vt:lpstr>Contemporary Society and Ethics: Modernity</vt:lpstr>
      <vt:lpstr>Contemporary Society</vt:lpstr>
      <vt:lpstr>Contemporary Society</vt:lpstr>
      <vt:lpstr>Contemporary Society</vt:lpstr>
      <vt:lpstr>Contemporary Society</vt:lpstr>
      <vt:lpstr>Modernity</vt:lpstr>
      <vt:lpstr>Modernity</vt:lpstr>
      <vt:lpstr>Modernity</vt:lpstr>
      <vt:lpstr>Modernity</vt:lpstr>
      <vt:lpstr>Modernity</vt:lpstr>
      <vt:lpstr>Modernity</vt:lpstr>
      <vt:lpstr>Characteristics of Modernity</vt:lpstr>
      <vt:lpstr>Characteristics of Modernity</vt:lpstr>
      <vt:lpstr>modernity</vt:lpstr>
      <vt:lpstr>Processes of Modernity - Self</vt:lpstr>
      <vt:lpstr>Processes of Modernity - Self</vt:lpstr>
      <vt:lpstr>Processes of Modernity - Society</vt:lpstr>
      <vt:lpstr>Processes of Modernity - Society</vt:lpstr>
      <vt:lpstr>Processes of Modernity - Economic</vt:lpstr>
      <vt:lpstr>Processes of Modernity - Economic</vt:lpstr>
      <vt:lpstr>Processes of Modernity - Thought</vt:lpstr>
      <vt:lpstr>Processes of Modernity - Thought</vt:lpstr>
      <vt:lpstr>Modernity - Narrative</vt:lpstr>
      <vt:lpstr>Modernity - Narrative</vt:lpstr>
      <vt:lpstr>Modernity - Narrative</vt:lpstr>
      <vt:lpstr>Modernity - Narrative</vt:lpstr>
      <vt:lpstr>Modernity - Narrative</vt:lpstr>
      <vt:lpstr>Modernity - NArrative</vt:lpstr>
      <vt:lpstr>Modernity - NArrative</vt:lpstr>
      <vt:lpstr>Modernity – Narrative </vt:lpstr>
      <vt:lpstr>Modernity - Narrative</vt:lpstr>
      <vt:lpstr>Readings</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Angus Slater</cp:lastModifiedBy>
  <cp:revision>2</cp:revision>
  <dcterms:created xsi:type="dcterms:W3CDTF">2020-05-16T10:08:10Z</dcterms:created>
  <dcterms:modified xsi:type="dcterms:W3CDTF">2023-01-29T09:24:53Z</dcterms:modified>
</cp:coreProperties>
</file>