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C7AF42-5792-411D-9EF1-35687AA25191}" v="1" dt="2026-04-09T14:38:50.2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186" y="7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284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379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229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484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009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2945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893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288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77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164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986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56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sz="6000" b="1" dirty="0">
                <a:solidFill>
                  <a:schemeClr val="tx1"/>
                </a:solidFill>
                <a:latin typeface="Aptos Narrow" panose="020B0004020202020204" pitchFamily="34" charset="0"/>
              </a:rPr>
              <a:t>Sustainable Enterprise: </a:t>
            </a:r>
            <a:r>
              <a:rPr sz="6000" b="1" dirty="0" err="1">
                <a:solidFill>
                  <a:schemeClr val="tx1"/>
                </a:solidFill>
                <a:latin typeface="Aptos Narrow" panose="020B0004020202020204" pitchFamily="34" charset="0"/>
              </a:rPr>
              <a:t>EcoFresh</a:t>
            </a:r>
            <a:r>
              <a:rPr sz="6000" b="1" dirty="0">
                <a:solidFill>
                  <a:schemeClr val="tx1"/>
                </a:solidFill>
                <a:latin typeface="Aptos Narrow" panose="020B0004020202020204" pitchFamily="34" charset="0"/>
              </a:rPr>
              <a:t> Packaging Ltd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759236" y="3824234"/>
            <a:ext cx="8673427" cy="1961712"/>
          </a:xfrm>
        </p:spPr>
        <p:txBody>
          <a:bodyPr>
            <a:normAutofit/>
          </a:bodyPr>
          <a:lstStyle/>
          <a:p>
            <a:r>
              <a:rPr b="1" dirty="0">
                <a:solidFill>
                  <a:schemeClr val="tx1"/>
                </a:solidFill>
                <a:latin typeface="Aptos Narrow" panose="020B0004020202020204" pitchFamily="34" charset="0"/>
              </a:rPr>
              <a:t>This presentation explains a sustainable business plan for </a:t>
            </a:r>
            <a:r>
              <a:rPr b="1" dirty="0" err="1">
                <a:solidFill>
                  <a:schemeClr val="tx1"/>
                </a:solidFill>
                <a:latin typeface="Aptos Narrow" panose="020B0004020202020204" pitchFamily="34" charset="0"/>
              </a:rPr>
              <a:t>EcoFresh</a:t>
            </a:r>
            <a:r>
              <a:rPr b="1" dirty="0">
                <a:solidFill>
                  <a:schemeClr val="tx1"/>
                </a:solidFill>
                <a:latin typeface="Aptos Narrow" panose="020B0004020202020204" pitchFamily="34" charset="0"/>
              </a:rPr>
              <a:t> Packaging Ltd operations.</a:t>
            </a:r>
            <a:endParaRPr lang="en-GB" b="1" dirty="0">
              <a:solidFill>
                <a:schemeClr val="tx1"/>
              </a:solidFill>
              <a:latin typeface="Aptos Narrow" panose="020B00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Aptos Narrow" panose="020B0004020202020204" pitchFamily="34" charset="0"/>
              </a:rPr>
              <a:t>Student </a:t>
            </a:r>
            <a:r>
              <a:rPr lang="en-GB" b="1" dirty="0" err="1">
                <a:solidFill>
                  <a:schemeClr val="tx1"/>
                </a:solidFill>
                <a:latin typeface="Aptos Narrow" panose="020B0004020202020204" pitchFamily="34" charset="0"/>
              </a:rPr>
              <a:t>name:Andrei</a:t>
            </a:r>
            <a:r>
              <a:rPr lang="en-GB" b="1" dirty="0">
                <a:solidFill>
                  <a:schemeClr val="tx1"/>
                </a:solidFill>
                <a:latin typeface="Aptos Narrow" panose="020B0004020202020204" pitchFamily="34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Aptos Narrow" panose="020B0004020202020204" pitchFamily="34" charset="0"/>
              </a:rPr>
              <a:t>Patrasc</a:t>
            </a:r>
            <a:endParaRPr lang="en-GB" b="1" dirty="0">
              <a:solidFill>
                <a:schemeClr val="tx1"/>
              </a:solidFill>
              <a:latin typeface="Aptos Narrow" panose="020B00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Aptos Narrow" panose="020B0004020202020204" pitchFamily="34" charset="0"/>
              </a:rPr>
              <a:t>Student id:2530288</a:t>
            </a:r>
            <a:endParaRPr b="1" dirty="0">
              <a:solidFill>
                <a:schemeClr val="tx1"/>
              </a:solidFill>
              <a:latin typeface="Aptos Narrow" panose="020B00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1AEC8720-9F9E-4991-A56C-3C877628D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6FC9D3DE-EE5E-47CA-87FC-CBFE121115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15F78302-DF59-42A7-93A8-13DB2AE5F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43" name="Freeform 6">
              <a:extLst>
                <a:ext uri="{FF2B5EF4-FFF2-40B4-BE49-F238E27FC236}">
                  <a16:creationId xmlns:a16="http://schemas.microsoft.com/office/drawing/2014/main" id="{BF00806F-B6DC-4958-9FB6-5BFB98A35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44" name="Freeform 7">
              <a:extLst>
                <a:ext uri="{FF2B5EF4-FFF2-40B4-BE49-F238E27FC236}">
                  <a16:creationId xmlns:a16="http://schemas.microsoft.com/office/drawing/2014/main" id="{9B3D04FA-035E-4EA1-8FD8-645822B37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45" name="Freeform 8">
              <a:extLst>
                <a:ext uri="{FF2B5EF4-FFF2-40B4-BE49-F238E27FC236}">
                  <a16:creationId xmlns:a16="http://schemas.microsoft.com/office/drawing/2014/main" id="{5073C624-0F5E-4EF7-A516-22F668EC4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46" name="Freeform 9">
              <a:extLst>
                <a:ext uri="{FF2B5EF4-FFF2-40B4-BE49-F238E27FC236}">
                  <a16:creationId xmlns:a16="http://schemas.microsoft.com/office/drawing/2014/main" id="{855D3D35-FA65-4EAD-8BBA-3572F92C9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47" name="Freeform 10">
              <a:extLst>
                <a:ext uri="{FF2B5EF4-FFF2-40B4-BE49-F238E27FC236}">
                  <a16:creationId xmlns:a16="http://schemas.microsoft.com/office/drawing/2014/main" id="{AAD3EAC0-9C71-461C-9DF2-9198CD378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8043B5E2-73A2-4F55-9C33-3F1203BE2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D206F3AA-5F82-497A-9377-4752C6CB8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50" name="Freeform 13">
              <a:extLst>
                <a:ext uri="{FF2B5EF4-FFF2-40B4-BE49-F238E27FC236}">
                  <a16:creationId xmlns:a16="http://schemas.microsoft.com/office/drawing/2014/main" id="{3BDC3A29-240A-4A90-9EB1-C034BEECF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51" name="Freeform 14">
              <a:extLst>
                <a:ext uri="{FF2B5EF4-FFF2-40B4-BE49-F238E27FC236}">
                  <a16:creationId xmlns:a16="http://schemas.microsoft.com/office/drawing/2014/main" id="{0BBB9EE2-DB8A-47E5-B035-568BF1BC8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71D6DE99-4D86-49C3-853F-B6CBC1EF7B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53" name="Freeform 16">
              <a:extLst>
                <a:ext uri="{FF2B5EF4-FFF2-40B4-BE49-F238E27FC236}">
                  <a16:creationId xmlns:a16="http://schemas.microsoft.com/office/drawing/2014/main" id="{E429F2E4-3CC9-4002-B225-4ED4E8542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54" name="Freeform 17">
              <a:extLst>
                <a:ext uri="{FF2B5EF4-FFF2-40B4-BE49-F238E27FC236}">
                  <a16:creationId xmlns:a16="http://schemas.microsoft.com/office/drawing/2014/main" id="{91D64939-F442-4648-8508-C255BB010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55" name="Freeform 18">
              <a:extLst>
                <a:ext uri="{FF2B5EF4-FFF2-40B4-BE49-F238E27FC236}">
                  <a16:creationId xmlns:a16="http://schemas.microsoft.com/office/drawing/2014/main" id="{FEC920D6-C72C-4AAF-9D4A-E3DB14CB1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56" name="Freeform 19">
              <a:extLst>
                <a:ext uri="{FF2B5EF4-FFF2-40B4-BE49-F238E27FC236}">
                  <a16:creationId xmlns:a16="http://schemas.microsoft.com/office/drawing/2014/main" id="{FC186720-3B9A-49E3-925C-CD3117A1B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57" name="Freeform 20">
              <a:extLst>
                <a:ext uri="{FF2B5EF4-FFF2-40B4-BE49-F238E27FC236}">
                  <a16:creationId xmlns:a16="http://schemas.microsoft.com/office/drawing/2014/main" id="{6A498171-D325-453C-AB63-2DD92B925D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58" name="Freeform 21">
              <a:extLst>
                <a:ext uri="{FF2B5EF4-FFF2-40B4-BE49-F238E27FC236}">
                  <a16:creationId xmlns:a16="http://schemas.microsoft.com/office/drawing/2014/main" id="{2C008D0D-10F4-4CA6-B1A7-367EFB1E51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59" name="Freeform 22">
              <a:extLst>
                <a:ext uri="{FF2B5EF4-FFF2-40B4-BE49-F238E27FC236}">
                  <a16:creationId xmlns:a16="http://schemas.microsoft.com/office/drawing/2014/main" id="{AD021622-1CF4-47F2-9721-82558A06B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60" name="Freeform 23">
              <a:extLst>
                <a:ext uri="{FF2B5EF4-FFF2-40B4-BE49-F238E27FC236}">
                  <a16:creationId xmlns:a16="http://schemas.microsoft.com/office/drawing/2014/main" id="{03C0B8F8-3E67-40CD-AF81-35783736C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61" name="Freeform 24">
              <a:extLst>
                <a:ext uri="{FF2B5EF4-FFF2-40B4-BE49-F238E27FC236}">
                  <a16:creationId xmlns:a16="http://schemas.microsoft.com/office/drawing/2014/main" id="{A6CA7BB0-C646-4235-93D7-E3D862519E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62" name="Freeform 25">
              <a:extLst>
                <a:ext uri="{FF2B5EF4-FFF2-40B4-BE49-F238E27FC236}">
                  <a16:creationId xmlns:a16="http://schemas.microsoft.com/office/drawing/2014/main" id="{E0CB8FBE-17E7-48A1-A248-385A6EC59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000" b="1">
                <a:latin typeface="Aptos Narrow" panose="020B0004020202020204" pitchFamily="34" charset="0"/>
              </a:endParaRPr>
            </a:p>
          </p:txBody>
        </p:sp>
      </p:grpSp>
      <p:sp>
        <p:nvSpPr>
          <p:cNvPr id="64" name="Rectangle 63">
            <a:extLst>
              <a:ext uri="{FF2B5EF4-FFF2-40B4-BE49-F238E27FC236}">
                <a16:creationId xmlns:a16="http://schemas.microsoft.com/office/drawing/2014/main" id="{DD703C27-FC5D-4D45-A79A-781E602E0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047102"/>
            <a:ext cx="5936885" cy="5029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Isosceles Triangle 22">
            <a:extLst>
              <a:ext uri="{FF2B5EF4-FFF2-40B4-BE49-F238E27FC236}">
                <a16:creationId xmlns:a16="http://schemas.microsoft.com/office/drawing/2014/main" id="{2DCA3515-2ECA-4A04-92E6-BF19804EC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02131" y="5546507"/>
            <a:ext cx="315988" cy="27240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15AEABE3-02E1-42CD-8375-3018E794A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634393"/>
            <a:ext cx="5935796" cy="39173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203" y="1037347"/>
            <a:ext cx="5729465" cy="502920"/>
          </a:xfrm>
        </p:spPr>
        <p:txBody>
          <a:bodyPr anchor="ctr">
            <a:normAutofit fontScale="90000"/>
          </a:bodyPr>
          <a:lstStyle/>
          <a:p>
            <a:r>
              <a:rPr lang="en-SG" sz="3600" b="1" dirty="0">
                <a:solidFill>
                  <a:schemeClr val="tx1"/>
                </a:solidFill>
                <a:latin typeface="Aptos Narrow" panose="020B00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7579" y="1977810"/>
            <a:ext cx="5587755" cy="2683606"/>
          </a:xfrm>
        </p:spPr>
        <p:txBody>
          <a:bodyPr>
            <a:normAutofit/>
          </a:bodyPr>
          <a:lstStyle/>
          <a:p>
            <a:pPr algn="just">
              <a:buClr>
                <a:srgbClr val="F39E3C"/>
              </a:buClr>
            </a:pPr>
            <a:r>
              <a:rPr lang="en-US" b="1" dirty="0">
                <a:latin typeface="Aptos Narrow" panose="020B0004020202020204" pitchFamily="34" charset="0"/>
              </a:rPr>
              <a:t>The business plan introduces EcoFresh Packaging Ltd as a sustainable packaging manufacturing company.</a:t>
            </a:r>
          </a:p>
          <a:p>
            <a:pPr algn="just">
              <a:buClr>
                <a:srgbClr val="F39E3C"/>
              </a:buClr>
            </a:pPr>
            <a:r>
              <a:rPr lang="en-US" b="1" dirty="0">
                <a:latin typeface="Aptos Narrow" panose="020B0004020202020204" pitchFamily="34" charset="0"/>
              </a:rPr>
              <a:t>The company produces biodegradable packaging to reduce plastic waste in food industries.</a:t>
            </a:r>
          </a:p>
          <a:p>
            <a:pPr algn="just">
              <a:buClr>
                <a:srgbClr val="F39E3C"/>
              </a:buClr>
            </a:pPr>
            <a:r>
              <a:rPr lang="en-US" b="1" dirty="0">
                <a:latin typeface="Aptos Narrow" panose="020B0004020202020204" pitchFamily="34" charset="0"/>
              </a:rPr>
              <a:t>The business integrates environmental, social, and economic sustainability for long-term organisational growth.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2BA39A47-44BB-497B-8222-8E441D8F7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9862" y="-6706"/>
            <a:ext cx="4642138" cy="68711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DCFFA5-F48A-433C-B7E8-F63A9B9EF47A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714" r="17286" b="3"/>
          <a:stretch>
            <a:fillRect/>
          </a:stretch>
        </p:blipFill>
        <p:spPr>
          <a:xfrm>
            <a:off x="7876652" y="1990369"/>
            <a:ext cx="3990545" cy="2886405"/>
          </a:xfrm>
          <a:prstGeom prst="rect">
            <a:avLst/>
          </a:prstGeom>
        </p:spPr>
      </p:pic>
      <p:pic>
        <p:nvPicPr>
          <p:cNvPr id="5" name="WhatsApp Video 2026-03-28 at 15.58.12">
            <a:hlinkClick r:id="" action="ppaction://media"/>
            <a:extLst>
              <a:ext uri="{FF2B5EF4-FFF2-40B4-BE49-F238E27FC236}">
                <a16:creationId xmlns:a16="http://schemas.microsoft.com/office/drawing/2014/main" id="{ADEBB829-AFA2-1019-665C-3E56587B394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469150" y="4563650"/>
            <a:ext cx="1721137" cy="22145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432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1AEC8720-9F9E-4991-A56C-3C877628D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6FC9D3DE-EE5E-47CA-87FC-CBFE121115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15F78302-DF59-42A7-93A8-13DB2AE5F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43" name="Freeform 6">
              <a:extLst>
                <a:ext uri="{FF2B5EF4-FFF2-40B4-BE49-F238E27FC236}">
                  <a16:creationId xmlns:a16="http://schemas.microsoft.com/office/drawing/2014/main" id="{BF00806F-B6DC-4958-9FB6-5BFB98A35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44" name="Freeform 7">
              <a:extLst>
                <a:ext uri="{FF2B5EF4-FFF2-40B4-BE49-F238E27FC236}">
                  <a16:creationId xmlns:a16="http://schemas.microsoft.com/office/drawing/2014/main" id="{9B3D04FA-035E-4EA1-8FD8-645822B37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45" name="Freeform 8">
              <a:extLst>
                <a:ext uri="{FF2B5EF4-FFF2-40B4-BE49-F238E27FC236}">
                  <a16:creationId xmlns:a16="http://schemas.microsoft.com/office/drawing/2014/main" id="{5073C624-0F5E-4EF7-A516-22F668EC4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46" name="Freeform 9">
              <a:extLst>
                <a:ext uri="{FF2B5EF4-FFF2-40B4-BE49-F238E27FC236}">
                  <a16:creationId xmlns:a16="http://schemas.microsoft.com/office/drawing/2014/main" id="{855D3D35-FA65-4EAD-8BBA-3572F92C9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47" name="Freeform 10">
              <a:extLst>
                <a:ext uri="{FF2B5EF4-FFF2-40B4-BE49-F238E27FC236}">
                  <a16:creationId xmlns:a16="http://schemas.microsoft.com/office/drawing/2014/main" id="{AAD3EAC0-9C71-461C-9DF2-9198CD378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8043B5E2-73A2-4F55-9C33-3F1203BE2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D206F3AA-5F82-497A-9377-4752C6CB8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50" name="Freeform 13">
              <a:extLst>
                <a:ext uri="{FF2B5EF4-FFF2-40B4-BE49-F238E27FC236}">
                  <a16:creationId xmlns:a16="http://schemas.microsoft.com/office/drawing/2014/main" id="{3BDC3A29-240A-4A90-9EB1-C034BEECF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51" name="Freeform 14">
              <a:extLst>
                <a:ext uri="{FF2B5EF4-FFF2-40B4-BE49-F238E27FC236}">
                  <a16:creationId xmlns:a16="http://schemas.microsoft.com/office/drawing/2014/main" id="{0BBB9EE2-DB8A-47E5-B035-568BF1BC8B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71D6DE99-4D86-49C3-853F-B6CBC1EF7B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53" name="Freeform 16">
              <a:extLst>
                <a:ext uri="{FF2B5EF4-FFF2-40B4-BE49-F238E27FC236}">
                  <a16:creationId xmlns:a16="http://schemas.microsoft.com/office/drawing/2014/main" id="{E429F2E4-3CC9-4002-B225-4ED4E8542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54" name="Freeform 17">
              <a:extLst>
                <a:ext uri="{FF2B5EF4-FFF2-40B4-BE49-F238E27FC236}">
                  <a16:creationId xmlns:a16="http://schemas.microsoft.com/office/drawing/2014/main" id="{91D64939-F442-4648-8508-C255BB010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55" name="Freeform 18">
              <a:extLst>
                <a:ext uri="{FF2B5EF4-FFF2-40B4-BE49-F238E27FC236}">
                  <a16:creationId xmlns:a16="http://schemas.microsoft.com/office/drawing/2014/main" id="{FEC920D6-C72C-4AAF-9D4A-E3DB14CB1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56" name="Freeform 19">
              <a:extLst>
                <a:ext uri="{FF2B5EF4-FFF2-40B4-BE49-F238E27FC236}">
                  <a16:creationId xmlns:a16="http://schemas.microsoft.com/office/drawing/2014/main" id="{FC186720-3B9A-49E3-925C-CD3117A1B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57" name="Freeform 20">
              <a:extLst>
                <a:ext uri="{FF2B5EF4-FFF2-40B4-BE49-F238E27FC236}">
                  <a16:creationId xmlns:a16="http://schemas.microsoft.com/office/drawing/2014/main" id="{6A498171-D325-453C-AB63-2DD92B925D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58" name="Freeform 21">
              <a:extLst>
                <a:ext uri="{FF2B5EF4-FFF2-40B4-BE49-F238E27FC236}">
                  <a16:creationId xmlns:a16="http://schemas.microsoft.com/office/drawing/2014/main" id="{2C008D0D-10F4-4CA6-B1A7-367EFB1E51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59" name="Freeform 22">
              <a:extLst>
                <a:ext uri="{FF2B5EF4-FFF2-40B4-BE49-F238E27FC236}">
                  <a16:creationId xmlns:a16="http://schemas.microsoft.com/office/drawing/2014/main" id="{AD021622-1CF4-47F2-9721-82558A06B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60" name="Freeform 23">
              <a:extLst>
                <a:ext uri="{FF2B5EF4-FFF2-40B4-BE49-F238E27FC236}">
                  <a16:creationId xmlns:a16="http://schemas.microsoft.com/office/drawing/2014/main" id="{03C0B8F8-3E67-40CD-AF81-35783736C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61" name="Freeform 24">
              <a:extLst>
                <a:ext uri="{FF2B5EF4-FFF2-40B4-BE49-F238E27FC236}">
                  <a16:creationId xmlns:a16="http://schemas.microsoft.com/office/drawing/2014/main" id="{A6CA7BB0-C646-4235-93D7-E3D862519E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62" name="Freeform 25">
              <a:extLst>
                <a:ext uri="{FF2B5EF4-FFF2-40B4-BE49-F238E27FC236}">
                  <a16:creationId xmlns:a16="http://schemas.microsoft.com/office/drawing/2014/main" id="{E0CB8FBE-17E7-48A1-A248-385A6EC59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b="1">
                <a:latin typeface="Aptos Narrow" panose="020B0004020202020204" pitchFamily="34" charset="0"/>
              </a:endParaRPr>
            </a:p>
          </p:txBody>
        </p:sp>
      </p:grpSp>
      <p:sp>
        <p:nvSpPr>
          <p:cNvPr id="63" name="Rectangle 62">
            <a:extLst>
              <a:ext uri="{FF2B5EF4-FFF2-40B4-BE49-F238E27FC236}">
                <a16:creationId xmlns:a16="http://schemas.microsoft.com/office/drawing/2014/main" id="{DD703C27-FC5D-4D45-A79A-781E602E0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047102"/>
            <a:ext cx="5936885" cy="5029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Isosceles Triangle 22">
            <a:extLst>
              <a:ext uri="{FF2B5EF4-FFF2-40B4-BE49-F238E27FC236}">
                <a16:creationId xmlns:a16="http://schemas.microsoft.com/office/drawing/2014/main" id="{2DCA3515-2ECA-4A04-92E6-BF19804EC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02131" y="5546507"/>
            <a:ext cx="315988" cy="27240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5AEABE3-02E1-42CD-8375-3018E794A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634393"/>
            <a:ext cx="5935796" cy="39173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9484" y="994708"/>
            <a:ext cx="5767566" cy="583777"/>
          </a:xfrm>
        </p:spPr>
        <p:txBody>
          <a:bodyPr anchor="ctr">
            <a:normAutofit fontScale="90000"/>
          </a:bodyPr>
          <a:lstStyle/>
          <a:p>
            <a:r>
              <a:rPr lang="en-SG" sz="3600" b="1" dirty="0">
                <a:solidFill>
                  <a:schemeClr val="tx1"/>
                </a:solidFill>
                <a:latin typeface="Aptos Narrow" panose="020B0004020202020204" pitchFamily="34" charset="0"/>
              </a:rPr>
              <a:t>Business Description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3102" y="1908721"/>
            <a:ext cx="5768442" cy="2683606"/>
          </a:xfrm>
        </p:spPr>
        <p:txBody>
          <a:bodyPr>
            <a:normAutofit/>
          </a:bodyPr>
          <a:lstStyle/>
          <a:p>
            <a:pPr algn="just"/>
            <a:r>
              <a:rPr lang="en-US" b="1" dirty="0">
                <a:latin typeface="Aptos Narrow" panose="020B0004020202020204" pitchFamily="34" charset="0"/>
              </a:rPr>
              <a:t>The company manufactures packaging products using corn starch, recycled paper, and plant </a:t>
            </a:r>
            <a:r>
              <a:rPr lang="en-US" b="1" dirty="0" err="1">
                <a:latin typeface="Aptos Narrow" panose="020B0004020202020204" pitchFamily="34" charset="0"/>
              </a:rPr>
              <a:t>fibres</a:t>
            </a:r>
            <a:r>
              <a:rPr lang="en-US" b="1" dirty="0">
                <a:latin typeface="Aptos Narrow" panose="020B0004020202020204" pitchFamily="34" charset="0"/>
              </a:rPr>
              <a:t>.</a:t>
            </a:r>
          </a:p>
          <a:p>
            <a:pPr algn="just"/>
            <a:r>
              <a:rPr lang="en-US" b="1" dirty="0">
                <a:latin typeface="Aptos Narrow" panose="020B0004020202020204" pitchFamily="34" charset="0"/>
              </a:rPr>
              <a:t>The business targets food, retail, and delivery industries needing sustainable packaging solutions.</a:t>
            </a:r>
          </a:p>
          <a:p>
            <a:pPr algn="just"/>
            <a:r>
              <a:rPr lang="en-US" b="1" dirty="0">
                <a:latin typeface="Aptos Narrow" panose="020B0004020202020204" pitchFamily="34" charset="0"/>
              </a:rPr>
              <a:t>The company aims to provide affordable and environmentally friendly alternatives to plastic packaging.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BA39A47-44BB-497B-8222-8E441D8F7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9862" y="-6706"/>
            <a:ext cx="4642138" cy="68711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A2BEB7-92D2-4612-9563-02EB3040BD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6652" y="1783984"/>
            <a:ext cx="3990545" cy="329917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72F5541-83C4-474C-814E-017FBBDF7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81591E1-3371-400D-A08C-59A7F43B4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5304318D-19FE-423C-8C3C-EBA477A13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483182BD-6442-46D2-84A0-35473F522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EE17BA73-D005-4899-A903-213B1788C9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7A2EBD2-3976-462E-B52D-DF98243DE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191D6D-3F01-4BE1-9093-B45E54A2A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7081D89F-D37A-431E-ADB6-8467FFD7E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36EC3E15-B4D5-49AD-87F6-05B508F7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4399B236-4D82-4CF5-AF6D-1388C14256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EF65A6EB-825C-41F7-8086-8F256A5BC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FF200339-740E-45E6-8B02-1753FF82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69C9C74F-518B-4E37-AECE-3D02DF667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B2DB3AF0-A8E2-4AD8-BC03-5E39812E9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1707A3A-4836-4996-9A37-0CF4F52DE7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60F6B4EF-3E40-41AC-BD1F-AD66EB5EC2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27D19C6B-C259-43FC-BDDD-3CFE6F483E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D04B38D3-0F28-4931-BA79-05772CA0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42282D72-EC78-4271-ABAD-7D7EBEC548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16D5AC42-3E6D-433E-970E-E16BF5EEF0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9C56A003-0DCE-4C03-8AB4-3FE044AED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0A72E737-876B-4F22-883A-2228955942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6F6F4E86-1D78-4F95-9EC8-2FFE426D98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b="1">
                <a:latin typeface="Aptos Narrow" panose="020B0004020202020204" pitchFamily="34" charset="0"/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7AB40DD-E7F7-4E60-B21C-257E3B3D4C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58" r="35513"/>
          <a:stretch>
            <a:fillRect/>
          </a:stretch>
        </p:blipFill>
        <p:spPr>
          <a:xfrm>
            <a:off x="20" y="-1"/>
            <a:ext cx="5246087" cy="6858000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353F6B12-E7BD-41F1-AA63-FB53BA6A0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B67C5394-59D5-44F6-91CE-0DC81F57C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US" b="1">
                <a:solidFill>
                  <a:schemeClr val="tx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36" name="Isosceles Triangle 22">
              <a:extLst>
                <a:ext uri="{FF2B5EF4-FFF2-40B4-BE49-F238E27FC236}">
                  <a16:creationId xmlns:a16="http://schemas.microsoft.com/office/drawing/2014/main" id="{5E10BFBE-0C2E-4B78-8623-DC1430CF0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US" b="1">
                <a:solidFill>
                  <a:schemeClr val="tx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0CCC5EA7-C814-47AE-873D-713C944AE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US" b="1">
                <a:solidFill>
                  <a:schemeClr val="tx1"/>
                </a:solidFill>
                <a:latin typeface="Aptos Narrow" panose="020B0004020202020204" pitchFamily="34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pPr algn="just"/>
            <a:r>
              <a:rPr b="1" dirty="0">
                <a:solidFill>
                  <a:schemeClr val="tx1"/>
                </a:solidFill>
                <a:latin typeface="Aptos Narrow" panose="020B0004020202020204" pitchFamily="34" charset="0"/>
              </a:rPr>
              <a:t>Sustainability in the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79808" y="803186"/>
            <a:ext cx="5320512" cy="5248622"/>
          </a:xfrm>
        </p:spPr>
        <p:txBody>
          <a:bodyPr>
            <a:normAutofit/>
          </a:bodyPr>
          <a:lstStyle/>
          <a:p>
            <a:pPr algn="just"/>
            <a:r>
              <a:rPr sz="2000" b="1" dirty="0">
                <a:latin typeface="Aptos Narrow" panose="020B0004020202020204" pitchFamily="34" charset="0"/>
              </a:rPr>
              <a:t>The company applies environmental sustainability by reducing plastic usage and lowering carbon emissions.</a:t>
            </a:r>
          </a:p>
          <a:p>
            <a:pPr algn="just"/>
            <a:r>
              <a:rPr sz="2000" b="1" dirty="0">
                <a:latin typeface="Aptos Narrow" panose="020B0004020202020204" pitchFamily="34" charset="0"/>
              </a:rPr>
              <a:t>The business ensures economic sustainability through cost-efficient production and long-term profitability strategies.</a:t>
            </a:r>
          </a:p>
          <a:p>
            <a:pPr algn="just"/>
            <a:r>
              <a:rPr sz="2000" b="1" dirty="0">
                <a:latin typeface="Aptos Narrow" panose="020B0004020202020204" pitchFamily="34" charset="0"/>
              </a:rPr>
              <a:t>The company promotes social sustainability by creating jobs and supporting community development initiatives.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3B3AA0-7896-4457-B02B-AA409BA7D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EC866B3-4592-4298-B1F3-3E579C960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002BE095-0860-4EB3-884A-535A5277DD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A000BE8-67AA-4F41-ADA1-6C809DF04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E8EAFF8B-5BA7-46CD-8612-638988030F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BD7BF461-C2B6-432D-A04A-9C8EB9142C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18E4F99C-0E58-4CD6-9CB3-87B760027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5F1937FE-776E-482B-BE9E-AFB2471A0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74B3D8A-D86C-4069-B3FE-000E60FD2A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3F93FE2-323F-477D-A3DA-393433A0A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0A95A404-86E5-4131-BD63-F7EBEEC28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B80321C5-92C9-4B39-ACEE-1D541D7B4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3915972F-296E-4886-B8D4-5AD7EBB0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2C90FA04-324D-4962-8ABC-223C2149BB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FC476AFE-852A-422C-B8F7-A04C20DEB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4E47CF93-DD67-4CF6-AD8A-9093623DD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ECA12512-A8B8-4AF5-BE3B-BA488DFE2C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C877060E-F684-47E6-BFBF-735186A8B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FD2A6588-CB64-4015-990B-62F69DF5C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129F2571-F37D-4C00-BAA1-6FF717CFCD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5986CBCB-A0E3-4C55-9011-552B12394C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92AAFEBB-2769-4824-B628-1B60AF924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471C4CD4-8C68-4756-B8BE-7815E7271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5AE56A5C-2617-4281-BDD0-E628129B3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6270" y="1699589"/>
            <a:ext cx="3668350" cy="3470421"/>
            <a:chOff x="704009" y="1816768"/>
            <a:chExt cx="3668350" cy="3470421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78AF62C7-CA36-4ED0-B3F7-381ADD530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09" y="1816768"/>
              <a:ext cx="3668349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36" name="Isosceles Triangle 22">
              <a:extLst>
                <a:ext uri="{FF2B5EF4-FFF2-40B4-BE49-F238E27FC236}">
                  <a16:creationId xmlns:a16="http://schemas.microsoft.com/office/drawing/2014/main" id="{A1748CE4-4F8E-4D4B-8DB8-4CECE58B5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967DDB76-42AA-473D-B21C-4A89DE00D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endParaRPr lang="en-US" sz="2000" b="1">
                <a:latin typeface="Aptos Narrow" panose="020B0004020202020204" pitchFamily="34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sz="4400" b="1" dirty="0">
                <a:solidFill>
                  <a:schemeClr val="tx1"/>
                </a:solidFill>
                <a:latin typeface="Aptos Narrow" panose="020B0004020202020204" pitchFamily="34" charset="0"/>
              </a:rPr>
              <a:t>Market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F83EB8-A865-4B53-A7B0-88708DCBEF77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925" r="31750" b="-2"/>
          <a:stretch>
            <a:fillRect/>
          </a:stretch>
        </p:blipFill>
        <p:spPr>
          <a:xfrm>
            <a:off x="5274759" y="227"/>
            <a:ext cx="6916936" cy="6858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5A62211C-62E5-4626-B04D-A571D8A41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48" y="809706"/>
            <a:ext cx="5310671" cy="5247677"/>
          </a:xfrm>
          <a:prstGeom prst="rect">
            <a:avLst/>
          </a:prstGeom>
          <a:solidFill>
            <a:srgbClr val="000001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19898" y="1122677"/>
            <a:ext cx="4653006" cy="4609264"/>
          </a:xfrm>
        </p:spPr>
        <p:txBody>
          <a:bodyPr>
            <a:normAutofit/>
          </a:bodyPr>
          <a:lstStyle/>
          <a:p>
            <a:pPr algn="just"/>
            <a:r>
              <a:rPr lang="en-US" sz="2000" b="1">
                <a:solidFill>
                  <a:srgbClr val="FFFFFE"/>
                </a:solidFill>
                <a:latin typeface="Aptos Narrow" panose="020B0004020202020204" pitchFamily="34" charset="0"/>
              </a:rPr>
              <a:t>The market demand for sustainable packaging increases due to environmental concerns and government regulations.</a:t>
            </a:r>
          </a:p>
          <a:p>
            <a:pPr algn="just"/>
            <a:r>
              <a:rPr lang="en-US" sz="2000" b="1">
                <a:solidFill>
                  <a:srgbClr val="FFFFFE"/>
                </a:solidFill>
                <a:latin typeface="Aptos Narrow" panose="020B0004020202020204" pitchFamily="34" charset="0"/>
              </a:rPr>
              <a:t>The business targets restaurants, supermarkets, delivery companies, and small retail stores effectively.</a:t>
            </a:r>
          </a:p>
          <a:p>
            <a:pPr algn="just"/>
            <a:r>
              <a:rPr lang="en-US" sz="2000" b="1">
                <a:solidFill>
                  <a:srgbClr val="FFFFFE"/>
                </a:solidFill>
                <a:latin typeface="Aptos Narrow" panose="020B0004020202020204" pitchFamily="34" charset="0"/>
              </a:rPr>
              <a:t>The company competes with plastic manufacturers and global eco-packaging suppliers in the industry.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F236BD8-E90F-49AA-93EA-050F9BE8F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694B453-D71D-4DAA-9B19-E04007479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8FD4F7CE-78D9-4652-A831-9D54393B1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10114322-50D8-47BF-89F8-C990A405E8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AD8E9916-B403-49D8-968E-11FCD855D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C3436E1-5E98-4AAE-AD1B-BA8FDB09D9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146B668C-746E-4B32-B432-77A8F10332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20C3A883-1B75-4B97-8A6E-822BE8A181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4DD492F-D188-4424-95B5-ADBCF04F5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1BF0E221-9784-4A3E-BC53-0EB0BAEFC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3F07E954-B857-4F5A-8BB3-EC8F42225F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CB44B997-C140-46D3-B62A-D6CDE19FD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36C69018-93E5-4084-AD7F-1A29170B0A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30F60414-DAB0-47E8-8094-C98EC9EEC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50200F4B-AF85-438A-90CE-F26FEABC7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F9A2A926-E178-42EE-B03B-0EAD10A1A8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B03DB7CE-4FF5-4338-AA9C-B2A006417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15E16784-4FE5-4CCC-B164-811A0E484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DD5C7240-D8A2-4171-89A3-8688DD13A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988E4C9C-B622-419F-A666-D702FB060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6F8CE926-389E-47E2-AF6C-E2572A6AF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0FEA4D4-E9D6-44BA-9F5D-7A1BAA3D1A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5CC69257-AD35-419D-9EC7-4FBBBF3DE2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algn="just"/>
              <a:endParaRPr lang="en-US" sz="2000" b="1">
                <a:solidFill>
                  <a:schemeClr val="bg1"/>
                </a:solidFill>
                <a:latin typeface="Aptos Narrow" panose="020B0004020202020204" pitchFamily="34" charset="0"/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159229C4-C48B-4191-9EFD-087111E348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397" r="-1" b="4330"/>
          <a:stretch>
            <a:fillRect/>
          </a:stretch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C4114FE2-78BF-4554-AAED-A3B03DB55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74042" y="1186483"/>
            <a:ext cx="8843596" cy="505416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DCDDFFF-5445-436A-9CE0-45B418B41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9293" y="1776933"/>
            <a:ext cx="8845667" cy="3536419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7181" y="2358391"/>
            <a:ext cx="2714952" cy="2453676"/>
          </a:xfrm>
        </p:spPr>
        <p:txBody>
          <a:bodyPr>
            <a:normAutofit/>
          </a:bodyPr>
          <a:lstStyle/>
          <a:p>
            <a:r>
              <a:rPr sz="4400" b="1" dirty="0">
                <a:solidFill>
                  <a:schemeClr val="bg1"/>
                </a:solidFill>
                <a:latin typeface="Aptos Narrow" panose="020B0004020202020204" pitchFamily="34" charset="0"/>
              </a:rP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2160" y="1862274"/>
            <a:ext cx="5315742" cy="3368347"/>
          </a:xfrm>
        </p:spPr>
        <p:txBody>
          <a:bodyPr>
            <a:normAutofit/>
          </a:bodyPr>
          <a:lstStyle/>
          <a:p>
            <a:pPr algn="just"/>
            <a:r>
              <a:rPr lang="en-US" b="1">
                <a:solidFill>
                  <a:schemeClr val="bg1"/>
                </a:solidFill>
                <a:latin typeface="Aptos Narrow" panose="020B0004020202020204" pitchFamily="34" charset="0"/>
              </a:rPr>
              <a:t>The company offers biodegradable packaging products that meet environmental standards and customer expectations.</a:t>
            </a:r>
          </a:p>
          <a:p>
            <a:pPr algn="just"/>
            <a:r>
              <a:rPr lang="en-US" b="1">
                <a:solidFill>
                  <a:schemeClr val="bg1"/>
                </a:solidFill>
                <a:latin typeface="Aptos Narrow" panose="020B0004020202020204" pitchFamily="34" charset="0"/>
              </a:rPr>
              <a:t>The business applies competitive pricing strategies to attract small businesses and cost-conscious customers.</a:t>
            </a:r>
          </a:p>
          <a:p>
            <a:pPr algn="just"/>
            <a:r>
              <a:rPr lang="en-US" b="1">
                <a:solidFill>
                  <a:schemeClr val="bg1"/>
                </a:solidFill>
                <a:latin typeface="Aptos Narrow" panose="020B0004020202020204" pitchFamily="34" charset="0"/>
              </a:rPr>
              <a:t>The company uses social media marketing and partnerships to promote sustainable brand awareness.</a:t>
            </a:r>
          </a:p>
        </p:txBody>
      </p:sp>
      <p:sp>
        <p:nvSpPr>
          <p:cNvPr id="38" name="Isosceles Triangle 39">
            <a:extLst>
              <a:ext uri="{FF2B5EF4-FFF2-40B4-BE49-F238E27FC236}">
                <a16:creationId xmlns:a16="http://schemas.microsoft.com/office/drawing/2014/main" id="{5E52FAA5-D44F-4995-9B5A-60A4350CA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892384" y="5313353"/>
            <a:ext cx="407233" cy="351063"/>
          </a:xfrm>
          <a:prstGeom prst="triangle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Rectangle 184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6" name="Group 185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87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88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89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90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91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92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93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94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95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96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97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98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199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200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201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202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203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204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205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0" y="4760132"/>
            <a:ext cx="2435595" cy="1777829"/>
          </a:xfrm>
        </p:spPr>
        <p:txBody>
          <a:bodyPr>
            <a:normAutofit fontScale="90000"/>
          </a:bodyPr>
          <a:lstStyle/>
          <a:p>
            <a:r>
              <a:rPr lang="en-SG" b="1" dirty="0">
                <a:solidFill>
                  <a:schemeClr val="bg1"/>
                </a:solidFill>
                <a:latin typeface="Aptos Narrow" panose="020B0004020202020204" pitchFamily="34" charset="0"/>
              </a:rPr>
              <a:t>SWOT and PESTLE Summary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74C2A3-BC79-422B-BA82-C0198488D3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152" b="20991"/>
          <a:stretch>
            <a:fillRect/>
          </a:stretch>
        </p:blipFill>
        <p:spPr>
          <a:xfrm>
            <a:off x="20" y="10"/>
            <a:ext cx="12191980" cy="4599422"/>
          </a:xfrm>
          <a:custGeom>
            <a:avLst/>
            <a:gdLst/>
            <a:ahLst/>
            <a:cxnLst/>
            <a:rect l="l" t="t" r="r" b="b"/>
            <a:pathLst>
              <a:path w="12192000" h="4621300">
                <a:moveTo>
                  <a:pt x="0" y="0"/>
                </a:moveTo>
                <a:lnTo>
                  <a:pt x="12192000" y="0"/>
                </a:lnTo>
                <a:lnTo>
                  <a:pt x="12192000" y="3104412"/>
                </a:lnTo>
                <a:lnTo>
                  <a:pt x="12192000" y="3296537"/>
                </a:lnTo>
                <a:lnTo>
                  <a:pt x="12192000" y="4272355"/>
                </a:lnTo>
                <a:lnTo>
                  <a:pt x="12113803" y="4280638"/>
                </a:lnTo>
                <a:cubicBezTo>
                  <a:pt x="10139508" y="4478587"/>
                  <a:pt x="8237152" y="4571590"/>
                  <a:pt x="6753597" y="4604195"/>
                </a:cubicBezTo>
                <a:cubicBezTo>
                  <a:pt x="4940362" y="4644044"/>
                  <a:pt x="2657278" y="4624714"/>
                  <a:pt x="400746" y="4432852"/>
                </a:cubicBezTo>
                <a:lnTo>
                  <a:pt x="0" y="4395876"/>
                </a:lnTo>
                <a:lnTo>
                  <a:pt x="0" y="3296537"/>
                </a:lnTo>
                <a:lnTo>
                  <a:pt x="0" y="310441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8576" y="4767660"/>
            <a:ext cx="8038038" cy="1770300"/>
          </a:xfrm>
        </p:spPr>
        <p:txBody>
          <a:bodyPr>
            <a:normAutofit/>
          </a:bodyPr>
          <a:lstStyle/>
          <a:p>
            <a:pPr algn="just">
              <a:lnSpc>
                <a:spcPct val="110000"/>
              </a:lnSpc>
              <a:spcBef>
                <a:spcPts val="200"/>
              </a:spcBef>
              <a:spcAft>
                <a:spcPts val="200"/>
              </a:spcAft>
            </a:pPr>
            <a:r>
              <a:rPr lang="en-US" sz="1400" b="1" dirty="0">
                <a:solidFill>
                  <a:schemeClr val="bg1"/>
                </a:solidFill>
                <a:latin typeface="Aptos Narrow" panose="020B0004020202020204" pitchFamily="34" charset="0"/>
              </a:rPr>
              <a:t>The company has strengths in sustainability focus and increasing market demand for eco-friendly packaging.</a:t>
            </a:r>
          </a:p>
          <a:p>
            <a:pPr algn="just">
              <a:lnSpc>
                <a:spcPct val="110000"/>
              </a:lnSpc>
              <a:spcBef>
                <a:spcPts val="200"/>
              </a:spcBef>
              <a:spcAft>
                <a:spcPts val="200"/>
              </a:spcAft>
            </a:pPr>
            <a:r>
              <a:rPr lang="en-US" sz="1400" b="1" dirty="0">
                <a:solidFill>
                  <a:schemeClr val="bg1"/>
                </a:solidFill>
                <a:latin typeface="Aptos Narrow" panose="020B0004020202020204" pitchFamily="34" charset="0"/>
              </a:rPr>
              <a:t>The business faces weaknesses including high initial costs and limited brand recognition in markets.</a:t>
            </a:r>
          </a:p>
          <a:p>
            <a:pPr algn="just">
              <a:lnSpc>
                <a:spcPct val="110000"/>
              </a:lnSpc>
              <a:spcBef>
                <a:spcPts val="200"/>
              </a:spcBef>
              <a:spcAft>
                <a:spcPts val="200"/>
              </a:spcAft>
            </a:pPr>
            <a:r>
              <a:rPr lang="en-US" sz="1400" b="1" dirty="0">
                <a:solidFill>
                  <a:schemeClr val="bg1"/>
                </a:solidFill>
                <a:latin typeface="Aptos Narrow" panose="020B0004020202020204" pitchFamily="34" charset="0"/>
              </a:rPr>
              <a:t>The company benefits from opportunities like government support and growing environmental awareness globally.</a:t>
            </a:r>
          </a:p>
          <a:p>
            <a:pPr algn="just">
              <a:lnSpc>
                <a:spcPct val="110000"/>
              </a:lnSpc>
              <a:spcBef>
                <a:spcPts val="200"/>
              </a:spcBef>
              <a:spcAft>
                <a:spcPts val="200"/>
              </a:spcAft>
            </a:pPr>
            <a:r>
              <a:rPr lang="en-US" sz="1400" b="1" dirty="0">
                <a:solidFill>
                  <a:schemeClr val="bg1"/>
                </a:solidFill>
                <a:latin typeface="Aptos Narrow" panose="020B0004020202020204" pitchFamily="34" charset="0"/>
              </a:rPr>
              <a:t>The business faces threats from low-cost competitors and changing customer price sensitivity levels.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C5918A-1DC5-4CF3-AA27-00AA3088A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786683A-6FD6-4BF7-B3B0-DC397677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274788" y="-15796"/>
            <a:ext cx="7911916" cy="6889592"/>
          </a:xfrm>
          <a:custGeom>
            <a:avLst/>
            <a:gdLst>
              <a:gd name="connsiteX0" fmla="*/ 1144064 w 7911916"/>
              <a:gd name="connsiteY0" fmla="*/ 0 h 6889592"/>
              <a:gd name="connsiteX1" fmla="*/ 7911916 w 7911916"/>
              <a:gd name="connsiteY1" fmla="*/ 0 h 6889592"/>
              <a:gd name="connsiteX2" fmla="*/ 7911916 w 7911916"/>
              <a:gd name="connsiteY2" fmla="*/ 6889592 h 6889592"/>
              <a:gd name="connsiteX3" fmla="*/ 1282780 w 7911916"/>
              <a:gd name="connsiteY3" fmla="*/ 6889592 h 6889592"/>
              <a:gd name="connsiteX4" fmla="*/ 1021588 w 7911916"/>
              <a:gd name="connsiteY4" fmla="*/ 6461391 h 6889592"/>
              <a:gd name="connsiteX5" fmla="*/ 841264 w 7911916"/>
              <a:gd name="connsiteY5" fmla="*/ 370936 h 6889592"/>
              <a:gd name="connsiteX6" fmla="*/ 1119707 w 7911916"/>
              <a:gd name="connsiteY6" fmla="*/ 26053 h 6889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911916" h="6889592">
                <a:moveTo>
                  <a:pt x="1144064" y="0"/>
                </a:moveTo>
                <a:lnTo>
                  <a:pt x="7911916" y="0"/>
                </a:lnTo>
                <a:lnTo>
                  <a:pt x="7911916" y="6889592"/>
                </a:lnTo>
                <a:lnTo>
                  <a:pt x="1282780" y="6889592"/>
                </a:lnTo>
                <a:lnTo>
                  <a:pt x="1021588" y="6461391"/>
                </a:lnTo>
                <a:cubicBezTo>
                  <a:pt x="-73086" y="4533675"/>
                  <a:pt x="-509682" y="2192905"/>
                  <a:pt x="841264" y="370936"/>
                </a:cubicBezTo>
                <a:cubicBezTo>
                  <a:pt x="928899" y="253509"/>
                  <a:pt x="1021859" y="138477"/>
                  <a:pt x="1119707" y="26053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5169E50-59FB-4AEE-B61D-44A882A4C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249750" y="-6726"/>
            <a:ext cx="5931659" cy="6871452"/>
          </a:xfrm>
          <a:custGeom>
            <a:avLst/>
            <a:gdLst>
              <a:gd name="connsiteX0" fmla="*/ 2429503 w 5931659"/>
              <a:gd name="connsiteY0" fmla="*/ 0 h 6871452"/>
              <a:gd name="connsiteX1" fmla="*/ 5931659 w 5931659"/>
              <a:gd name="connsiteY1" fmla="*/ 0 h 6871452"/>
              <a:gd name="connsiteX2" fmla="*/ 5931659 w 5931659"/>
              <a:gd name="connsiteY2" fmla="*/ 6871452 h 6871452"/>
              <a:gd name="connsiteX3" fmla="*/ 1302090 w 5931659"/>
              <a:gd name="connsiteY3" fmla="*/ 6871452 h 6871452"/>
              <a:gd name="connsiteX4" fmla="*/ 1257860 w 5931659"/>
              <a:gd name="connsiteY4" fmla="*/ 6820098 h 6871452"/>
              <a:gd name="connsiteX5" fmla="*/ 456609 w 5931659"/>
              <a:gd name="connsiteY5" fmla="*/ 1965059 h 6871452"/>
              <a:gd name="connsiteX6" fmla="*/ 2356353 w 5931659"/>
              <a:gd name="connsiteY6" fmla="*/ 42030 h 6871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1659" h="6871452">
                <a:moveTo>
                  <a:pt x="2429503" y="0"/>
                </a:moveTo>
                <a:lnTo>
                  <a:pt x="5931659" y="0"/>
                </a:lnTo>
                <a:lnTo>
                  <a:pt x="5931659" y="6871452"/>
                </a:lnTo>
                <a:lnTo>
                  <a:pt x="1302090" y="6871452"/>
                </a:lnTo>
                <a:lnTo>
                  <a:pt x="1257860" y="6820098"/>
                </a:lnTo>
                <a:cubicBezTo>
                  <a:pt x="121068" y="5395213"/>
                  <a:pt x="-469022" y="3541076"/>
                  <a:pt x="456609" y="1965059"/>
                </a:cubicBezTo>
                <a:cubicBezTo>
                  <a:pt x="919425" y="1178905"/>
                  <a:pt x="1583566" y="524859"/>
                  <a:pt x="2356353" y="42030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17C30F0-5A38-4B60-B632-3AF7C2780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33528" y="-3116"/>
            <a:ext cx="6766974" cy="6864232"/>
          </a:xfrm>
          <a:custGeom>
            <a:avLst/>
            <a:gdLst>
              <a:gd name="connsiteX0" fmla="*/ 2135088 w 6766974"/>
              <a:gd name="connsiteY0" fmla="*/ 0 h 6864232"/>
              <a:gd name="connsiteX1" fmla="*/ 6766974 w 6766974"/>
              <a:gd name="connsiteY1" fmla="*/ 0 h 6864232"/>
              <a:gd name="connsiteX2" fmla="*/ 6766974 w 6766974"/>
              <a:gd name="connsiteY2" fmla="*/ 6864232 h 6864232"/>
              <a:gd name="connsiteX3" fmla="*/ 1128977 w 6766974"/>
              <a:gd name="connsiteY3" fmla="*/ 6864232 h 6864232"/>
              <a:gd name="connsiteX4" fmla="*/ 1004776 w 6766974"/>
              <a:gd name="connsiteY4" fmla="*/ 6687663 h 6864232"/>
              <a:gd name="connsiteX5" fmla="*/ 709736 w 6766974"/>
              <a:gd name="connsiteY5" fmla="*/ 1521351 h 6864232"/>
              <a:gd name="connsiteX6" fmla="*/ 1896284 w 6766974"/>
              <a:gd name="connsiteY6" fmla="*/ 197391 h 6864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766974" h="6864232">
                <a:moveTo>
                  <a:pt x="2135088" y="0"/>
                </a:moveTo>
                <a:lnTo>
                  <a:pt x="6766974" y="0"/>
                </a:lnTo>
                <a:lnTo>
                  <a:pt x="6766974" y="6864232"/>
                </a:lnTo>
                <a:lnTo>
                  <a:pt x="1128977" y="6864232"/>
                </a:lnTo>
                <a:lnTo>
                  <a:pt x="1004776" y="6687663"/>
                </a:lnTo>
                <a:cubicBezTo>
                  <a:pt x="-54053" y="5122098"/>
                  <a:pt x="-463081" y="3202457"/>
                  <a:pt x="709736" y="1521351"/>
                </a:cubicBezTo>
                <a:cubicBezTo>
                  <a:pt x="1045443" y="1039181"/>
                  <a:pt x="1446565" y="592246"/>
                  <a:pt x="1896284" y="197391"/>
                </a:cubicBezTo>
                <a:close/>
              </a:path>
            </a:pathLst>
          </a:custGeom>
          <a:noFill/>
          <a:ln w="9525" cap="flat">
            <a:solidFill>
              <a:schemeClr val="tx1">
                <a:alpha val="1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00CBA5-3F2B-4AAC-9F86-99AFECC19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36" y="0"/>
            <a:ext cx="5238864" cy="6858000"/>
          </a:xfrm>
          <a:custGeom>
            <a:avLst/>
            <a:gdLst>
              <a:gd name="connsiteX0" fmla="*/ 2829115 w 5238864"/>
              <a:gd name="connsiteY0" fmla="*/ 0 h 6864726"/>
              <a:gd name="connsiteX1" fmla="*/ 5238864 w 5238864"/>
              <a:gd name="connsiteY1" fmla="*/ 0 h 6864726"/>
              <a:gd name="connsiteX2" fmla="*/ 5238864 w 5238864"/>
              <a:gd name="connsiteY2" fmla="*/ 6864726 h 6864726"/>
              <a:gd name="connsiteX3" fmla="*/ 1518091 w 5238864"/>
              <a:gd name="connsiteY3" fmla="*/ 6864726 h 6864726"/>
              <a:gd name="connsiteX4" fmla="*/ 1435414 w 5238864"/>
              <a:gd name="connsiteY4" fmla="*/ 6778879 h 6864726"/>
              <a:gd name="connsiteX5" fmla="*/ 406006 w 5238864"/>
              <a:gd name="connsiteY5" fmla="*/ 2093910 h 6864726"/>
              <a:gd name="connsiteX6" fmla="*/ 2559142 w 5238864"/>
              <a:gd name="connsiteY6" fmla="*/ 124487 h 6864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38864" h="6864726">
                <a:moveTo>
                  <a:pt x="2829115" y="0"/>
                </a:moveTo>
                <a:lnTo>
                  <a:pt x="5238864" y="0"/>
                </a:lnTo>
                <a:lnTo>
                  <a:pt x="5238864" y="6864726"/>
                </a:lnTo>
                <a:lnTo>
                  <a:pt x="1518091" y="6864726"/>
                </a:lnTo>
                <a:lnTo>
                  <a:pt x="1435414" y="6778879"/>
                </a:lnTo>
                <a:cubicBezTo>
                  <a:pt x="226066" y="5476104"/>
                  <a:pt x="-499346" y="3635393"/>
                  <a:pt x="406006" y="2093910"/>
                </a:cubicBezTo>
                <a:cubicBezTo>
                  <a:pt x="907547" y="1241972"/>
                  <a:pt x="1674986" y="564513"/>
                  <a:pt x="2559142" y="12448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4928" y="1134142"/>
            <a:ext cx="3456122" cy="4589717"/>
          </a:xfrm>
        </p:spPr>
        <p:txBody>
          <a:bodyPr>
            <a:normAutofit/>
          </a:bodyPr>
          <a:lstStyle/>
          <a:p>
            <a:r>
              <a:rPr lang="en-SG" sz="4800" b="1" dirty="0">
                <a:solidFill>
                  <a:schemeClr val="tx1"/>
                </a:solidFill>
                <a:latin typeface="Aptos Narrow" panose="020B0004020202020204" pitchFamily="34" charset="0"/>
              </a:rPr>
              <a:t>Financials and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8577" y="803186"/>
            <a:ext cx="5427137" cy="5248622"/>
          </a:xfrm>
        </p:spPr>
        <p:txBody>
          <a:bodyPr>
            <a:normAutofit/>
          </a:bodyPr>
          <a:lstStyle/>
          <a:p>
            <a:pPr algn="just"/>
            <a:r>
              <a:rPr lang="en-US" sz="2000" b="1" dirty="0">
                <a:latin typeface="Aptos Narrow" panose="020B0004020202020204" pitchFamily="34" charset="0"/>
              </a:rPr>
              <a:t>The business generates monthly revenue and achieves profit through effective cost management strategies.</a:t>
            </a:r>
          </a:p>
          <a:p>
            <a:pPr algn="just"/>
            <a:r>
              <a:rPr lang="en-US" sz="2000" b="1" dirty="0">
                <a:latin typeface="Aptos Narrow" panose="020B0004020202020204" pitchFamily="34" charset="0"/>
              </a:rPr>
              <a:t>The company plans financial growth through increasing customers and expanding market presence gradually.</a:t>
            </a:r>
          </a:p>
          <a:p>
            <a:pPr algn="just"/>
            <a:r>
              <a:rPr lang="en-US" sz="2000" b="1" dirty="0">
                <a:latin typeface="Aptos Narrow" panose="020B0004020202020204" pitchFamily="34" charset="0"/>
              </a:rPr>
              <a:t>The business demonstrates strong potential for sustainable growth and positive environmental impact.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D75627FE-0AC5-4349-AC08-45A58BEC9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F87AAF7B-2090-475D-9C3E-FDC03DD87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F2DCEC33-4B31-44BC-99CB-9E4845DC4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>
                <a:latin typeface="Aptos Narrow" panose="020B0004020202020204" pitchFamily="34" charset="0"/>
              </a:endParaRPr>
            </a:p>
          </p:txBody>
        </p:sp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204E0A10-D288-4B22-87A1-737B0A37D1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9A3E042E-4911-425A-84BB-04BF90D0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3A49226D-3129-4C5A-9641-3D03BEEA79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9CC3C315-B515-4DD8-AC22-9D8417B37F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1A961828-F78F-4D56-A98E-037806C637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739D4F9D-3728-42C1-8302-452D51321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B4D9647E-354D-4CA8-B4A7-39172E5EA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A3EC74E0-5222-4ACC-BCEC-1AA189D3B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C0AE72B4-084D-42E6-ABED-5FD4650D4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C9D1F5DD-8D50-4098-8D2B-10E2847527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D48F3941-C3C7-4589-AA46-067F6BB2D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C16BBE9A-4BE3-4401-82C5-8041DB14E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06180330-CCD3-4D14-A652-D60C2825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616C90F6-4133-43A5-B47C-7750FE28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D7C03F90-E828-4414-8A53-92069FFB6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6ADDE443-75AA-4F32-A2EE-272C4347C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ACD281C1-1D59-453F-A33A-D83E39EB0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61" name="Freeform 23">
              <a:extLst>
                <a:ext uri="{FF2B5EF4-FFF2-40B4-BE49-F238E27FC236}">
                  <a16:creationId xmlns:a16="http://schemas.microsoft.com/office/drawing/2014/main" id="{60217FAC-29FE-4D6B-9BB4-FF41AA756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62" name="Freeform 24">
              <a:extLst>
                <a:ext uri="{FF2B5EF4-FFF2-40B4-BE49-F238E27FC236}">
                  <a16:creationId xmlns:a16="http://schemas.microsoft.com/office/drawing/2014/main" id="{0D3CC33A-6E36-4A72-9965-8E20FB05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  <p:sp>
          <p:nvSpPr>
            <p:cNvPr id="63" name="Freeform 25">
              <a:extLst>
                <a:ext uri="{FF2B5EF4-FFF2-40B4-BE49-F238E27FC236}">
                  <a16:creationId xmlns:a16="http://schemas.microsoft.com/office/drawing/2014/main" id="{F128F04E-05CD-4035-A32B-6E9ABAB9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>
                <a:latin typeface="Aptos Narrow" panose="020B0004020202020204" pitchFamily="34" charset="0"/>
              </a:endParaRPr>
            </a:p>
          </p:txBody>
        </p:sp>
      </p:grpSp>
      <p:sp>
        <p:nvSpPr>
          <p:cNvPr id="65" name="Rectangle 64">
            <a:extLst>
              <a:ext uri="{FF2B5EF4-FFF2-40B4-BE49-F238E27FC236}">
                <a16:creationId xmlns:a16="http://schemas.microsoft.com/office/drawing/2014/main" id="{BC2574CF-1D35-4994-87BD-5A3378E1A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7883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1079DA-21AC-4F5C-A572-BA890A25A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459" y="960120"/>
            <a:ext cx="3865695" cy="4171278"/>
          </a:xfrm>
        </p:spPr>
        <p:txBody>
          <a:bodyPr>
            <a:normAutofit/>
          </a:bodyPr>
          <a:lstStyle/>
          <a:p>
            <a:r>
              <a:rPr lang="en-US" sz="4400" b="1" dirty="0">
                <a:solidFill>
                  <a:schemeClr val="tx1"/>
                </a:solidFill>
                <a:latin typeface="Aptos Narrow" panose="020B0004020202020204" pitchFamily="34" charset="0"/>
              </a:rPr>
              <a:t>References</a:t>
            </a:r>
            <a:endParaRPr lang="bn-BD" sz="4400" b="1" dirty="0">
              <a:solidFill>
                <a:schemeClr val="tx1"/>
              </a:solidFill>
              <a:latin typeface="Aptos Narrow" panose="020B0004020202020204" pitchFamily="34" charset="0"/>
            </a:endParaRPr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68B6AB33-DFE6-4FE4-94FE-C9E25424A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0407B-04E2-47C0-96BE-F9EBD48C3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164" y="960120"/>
            <a:ext cx="5511800" cy="4171278"/>
          </a:xfrm>
        </p:spPr>
        <p:txBody>
          <a:bodyPr>
            <a:normAutofit/>
          </a:bodyPr>
          <a:lstStyle/>
          <a:p>
            <a:pPr algn="just">
              <a:lnSpc>
                <a:spcPct val="11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sz="1400" b="1" dirty="0" err="1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Alamsyah</a:t>
            </a:r>
            <a:r>
              <a:rPr lang="en-GB" sz="1400" b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D.P., Othman, N.A. and </a:t>
            </a:r>
            <a:r>
              <a:rPr lang="en-GB" sz="1400" b="1" dirty="0" err="1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Indriana</a:t>
            </a:r>
            <a:r>
              <a:rPr lang="en-GB" sz="1400" b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2021. Consumer awareness towards eco-friendly product through green advertising: Environmentally friendly strategy. In: </a:t>
            </a:r>
            <a:r>
              <a:rPr lang="en-GB" sz="1400" b="1" i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IOP Conference Series: Earth and Environmental Science</a:t>
            </a:r>
            <a:r>
              <a:rPr lang="en-GB" sz="1400" b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Vol. 824, No. 1, p.012043. IOP Publishing.</a:t>
            </a:r>
            <a:endParaRPr lang="en-US" sz="1400" b="1" dirty="0">
              <a:effectLst/>
              <a:latin typeface="Aptos Narrow" panose="020B000402020202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algn="just">
              <a:lnSpc>
                <a:spcPct val="11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sz="1400" b="1" dirty="0" err="1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Ashiwaju</a:t>
            </a:r>
            <a:r>
              <a:rPr lang="en-GB" sz="1400" b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B.I., </a:t>
            </a:r>
            <a:r>
              <a:rPr lang="en-GB" sz="1400" b="1" dirty="0" err="1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Orikpete</a:t>
            </a:r>
            <a:r>
              <a:rPr lang="en-GB" sz="1400" b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O.F., Fawole, A.A., Alade, E.Y. and Odogwu, C., 2023. A step toward sustainability: A review of biodegradable packaging in the pharmaceutical industry. </a:t>
            </a:r>
            <a:r>
              <a:rPr lang="en-GB" sz="1400" b="1" i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Matrix Science Pharma</a:t>
            </a:r>
            <a:r>
              <a:rPr lang="en-GB" sz="1400" b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7(3), pp.73–84.</a:t>
            </a:r>
            <a:endParaRPr lang="en-US" sz="1400" b="1" dirty="0">
              <a:effectLst/>
              <a:latin typeface="Aptos Narrow" panose="020B000402020202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algn="just">
              <a:lnSpc>
                <a:spcPct val="11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sz="1400" b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Boz, Z., Korhonen, V. and Koelsch Sand, C., 2020. Consumer considerations for the implementation of sustainable packaging: A review. </a:t>
            </a:r>
            <a:r>
              <a:rPr lang="en-GB" sz="1400" b="1" i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Sustainability</a:t>
            </a:r>
            <a:r>
              <a:rPr lang="en-GB" sz="1400" b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12(6), p.2192.</a:t>
            </a:r>
            <a:endParaRPr lang="en-US" sz="1400" b="1" dirty="0">
              <a:effectLst/>
              <a:latin typeface="Aptos Narrow" panose="020B000402020202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algn="just">
              <a:lnSpc>
                <a:spcPct val="11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sz="1400" b="1" dirty="0" err="1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Chofreh</a:t>
            </a:r>
            <a:r>
              <a:rPr lang="en-GB" sz="1400" b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A.G., Gholamzadeh, A., 2018. Sustainable enterprise resource planning systems implementation: A framework development. </a:t>
            </a:r>
            <a:r>
              <a:rPr lang="en-GB" sz="1400" b="1" i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Journal of Cleaner Production</a:t>
            </a:r>
            <a:r>
              <a:rPr lang="en-GB" sz="1400" b="1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, 198, pp.1345–1355.</a:t>
            </a:r>
            <a:endParaRPr lang="bn-BD" sz="1400" b="1" dirty="0">
              <a:latin typeface="Aptos Narrow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3726684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10B6F4"/>
      </a:accent1>
      <a:accent2>
        <a:srgbClr val="3C78C3"/>
      </a:accent2>
      <a:accent3>
        <a:srgbClr val="9F52D0"/>
      </a:accent3>
      <a:accent4>
        <a:srgbClr val="D64198"/>
      </a:accent4>
      <a:accent5>
        <a:srgbClr val="DA2228"/>
      </a:accent5>
      <a:accent6>
        <a:srgbClr val="F18318"/>
      </a:accent6>
      <a:hlink>
        <a:srgbClr val="38DDEC"/>
      </a:hlink>
      <a:folHlink>
        <a:srgbClr val="A8DEE8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C0CB9708-C445-4049-9D7F-4C8684E69AF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30</TotalTime>
  <Words>543</Words>
  <Application>Microsoft Office PowerPoint</Application>
  <PresentationFormat>Widescreen</PresentationFormat>
  <Paragraphs>38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 Narrow</vt:lpstr>
      <vt:lpstr>Calibri Light</vt:lpstr>
      <vt:lpstr>Rockwell</vt:lpstr>
      <vt:lpstr>Wingdings</vt:lpstr>
      <vt:lpstr>Atlas</vt:lpstr>
      <vt:lpstr>Sustainable Enterprise: EcoFresh Packaging Ltd</vt:lpstr>
      <vt:lpstr>Introduction</vt:lpstr>
      <vt:lpstr>Business Description</vt:lpstr>
      <vt:lpstr>Sustainability in the Business</vt:lpstr>
      <vt:lpstr>Market Analysis</vt:lpstr>
      <vt:lpstr>Marketing Strategy</vt:lpstr>
      <vt:lpstr>SWOT and PESTLE Summary</vt:lpstr>
      <vt:lpstr>Financials and 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Enterprise: EcoFresh Packaging Ltd</dc:title>
  <dc:subject/>
  <dc:creator>balan bianca</dc:creator>
  <cp:keywords/>
  <dc:description>generated using python-pptx</dc:description>
  <cp:lastModifiedBy>Lidia Antonache (2025569)</cp:lastModifiedBy>
  <cp:revision>1</cp:revision>
  <dcterms:created xsi:type="dcterms:W3CDTF">2013-01-27T09:14:16Z</dcterms:created>
  <dcterms:modified xsi:type="dcterms:W3CDTF">2026-04-09T14:42:06Z</dcterms:modified>
  <cp:category/>
</cp:coreProperties>
</file>