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403" r:id="rId3"/>
    <p:sldId id="387" r:id="rId4"/>
    <p:sldId id="394" r:id="rId5"/>
    <p:sldId id="395" r:id="rId6"/>
    <p:sldId id="396" r:id="rId7"/>
    <p:sldId id="404" r:id="rId8"/>
    <p:sldId id="402" r:id="rId9"/>
    <p:sldId id="398" r:id="rId10"/>
    <p:sldId id="399" r:id="rId11"/>
    <p:sldId id="40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69A566-D02A-43F3-B9B2-48ABB9858541}" v="885" dt="2026-07-19T18:43:59.1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59" d="100"/>
          <a:sy n="59" d="100"/>
        </p:scale>
        <p:origin x="940"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Saidur Rahman (2515004)" userId="9f89a460-176a-4952-83a9-65b7786e5931" providerId="ADAL" clId="{3EE1B839-236A-4337-9D69-0E53D861C3EB}"/>
    <pc:docChg chg="undo custSel addSld delSld modSld">
      <pc:chgData name="Md Saidur Rahman (2515004)" userId="9f89a460-176a-4952-83a9-65b7786e5931" providerId="ADAL" clId="{3EE1B839-236A-4337-9D69-0E53D861C3EB}" dt="2026-07-19T18:43:59.159" v="7420" actId="313"/>
      <pc:docMkLst>
        <pc:docMk/>
      </pc:docMkLst>
      <pc:sldChg chg="modSp">
        <pc:chgData name="Md Saidur Rahman (2515004)" userId="9f89a460-176a-4952-83a9-65b7786e5931" providerId="ADAL" clId="{3EE1B839-236A-4337-9D69-0E53D861C3EB}" dt="2026-06-28T11:23:01.595" v="1001" actId="113"/>
        <pc:sldMkLst>
          <pc:docMk/>
          <pc:sldMk cId="0" sldId="364"/>
        </pc:sldMkLst>
        <pc:spChg chg="mod">
          <ac:chgData name="Md Saidur Rahman (2515004)" userId="9f89a460-176a-4952-83a9-65b7786e5931" providerId="ADAL" clId="{3EE1B839-236A-4337-9D69-0E53D861C3EB}" dt="2026-06-28T11:23:01.595" v="1001" actId="113"/>
          <ac:spMkLst>
            <pc:docMk/>
            <pc:sldMk cId="0" sldId="364"/>
            <ac:spMk id="6148" creationId="{CE5AE962-C88D-3F0C-B15E-30348E09C8AE}"/>
          </ac:spMkLst>
        </pc:spChg>
      </pc:sldChg>
      <pc:sldChg chg="modSp">
        <pc:chgData name="Md Saidur Rahman (2515004)" userId="9f89a460-176a-4952-83a9-65b7786e5931" providerId="ADAL" clId="{3EE1B839-236A-4337-9D69-0E53D861C3EB}" dt="2026-07-19T18:39:42.744" v="7360" actId="404"/>
        <pc:sldMkLst>
          <pc:docMk/>
          <pc:sldMk cId="0" sldId="387"/>
        </pc:sldMkLst>
        <pc:spChg chg="mod">
          <ac:chgData name="Md Saidur Rahman (2515004)" userId="9f89a460-176a-4952-83a9-65b7786e5931" providerId="ADAL" clId="{3EE1B839-236A-4337-9D69-0E53D861C3EB}" dt="2026-07-19T18:39:42.744" v="7360" actId="404"/>
          <ac:spMkLst>
            <pc:docMk/>
            <pc:sldMk cId="0" sldId="387"/>
            <ac:spMk id="2" creationId="{A2FCF950-4012-15F0-B279-1361A6BD7D3F}"/>
          </ac:spMkLst>
        </pc:spChg>
      </pc:sldChg>
      <pc:sldChg chg="modSp mod">
        <pc:chgData name="Md Saidur Rahman (2515004)" userId="9f89a460-176a-4952-83a9-65b7786e5931" providerId="ADAL" clId="{3EE1B839-236A-4337-9D69-0E53D861C3EB}" dt="2026-07-19T18:40:17.990" v="7365" actId="1076"/>
        <pc:sldMkLst>
          <pc:docMk/>
          <pc:sldMk cId="0" sldId="394"/>
        </pc:sldMkLst>
        <pc:spChg chg="mod">
          <ac:chgData name="Md Saidur Rahman (2515004)" userId="9f89a460-176a-4952-83a9-65b7786e5931" providerId="ADAL" clId="{3EE1B839-236A-4337-9D69-0E53D861C3EB}" dt="2026-07-19T18:40:07.054" v="7362" actId="1076"/>
          <ac:spMkLst>
            <pc:docMk/>
            <pc:sldMk cId="0" sldId="394"/>
            <ac:spMk id="5" creationId="{028FA0CD-6774-EDEB-7901-7CC84D67FB82}"/>
          </ac:spMkLst>
        </pc:spChg>
        <pc:spChg chg="mod">
          <ac:chgData name="Md Saidur Rahman (2515004)" userId="9f89a460-176a-4952-83a9-65b7786e5931" providerId="ADAL" clId="{3EE1B839-236A-4337-9D69-0E53D861C3EB}" dt="2026-07-19T18:40:17.990" v="7365" actId="1076"/>
          <ac:spMkLst>
            <pc:docMk/>
            <pc:sldMk cId="0" sldId="394"/>
            <ac:spMk id="9218" creationId="{1C5FB738-49DC-34AE-A0B2-E0926CAB7A9B}"/>
          </ac:spMkLst>
        </pc:spChg>
      </pc:sldChg>
      <pc:sldChg chg="modSp mod">
        <pc:chgData name="Md Saidur Rahman (2515004)" userId="9f89a460-176a-4952-83a9-65b7786e5931" providerId="ADAL" clId="{3EE1B839-236A-4337-9D69-0E53D861C3EB}" dt="2026-07-19T18:42:56.258" v="7382" actId="255"/>
        <pc:sldMkLst>
          <pc:docMk/>
          <pc:sldMk cId="0" sldId="395"/>
        </pc:sldMkLst>
        <pc:spChg chg="mod">
          <ac:chgData name="Md Saidur Rahman (2515004)" userId="9f89a460-176a-4952-83a9-65b7786e5931" providerId="ADAL" clId="{3EE1B839-236A-4337-9D69-0E53D861C3EB}" dt="2026-07-05T12:11:12.165" v="6289"/>
          <ac:spMkLst>
            <pc:docMk/>
            <pc:sldMk cId="0" sldId="395"/>
            <ac:spMk id="2" creationId="{1FE8F138-5F23-B989-7BFD-71F5C33065F6}"/>
          </ac:spMkLst>
        </pc:spChg>
        <pc:spChg chg="mod">
          <ac:chgData name="Md Saidur Rahman (2515004)" userId="9f89a460-176a-4952-83a9-65b7786e5931" providerId="ADAL" clId="{3EE1B839-236A-4337-9D69-0E53D861C3EB}" dt="2026-07-19T18:42:56.258" v="7382" actId="255"/>
          <ac:spMkLst>
            <pc:docMk/>
            <pc:sldMk cId="0" sldId="395"/>
            <ac:spMk id="10" creationId="{E32E3400-4CF7-D76F-91E6-1E97593C4D9A}"/>
          </ac:spMkLst>
        </pc:spChg>
      </pc:sldChg>
      <pc:sldChg chg="addSp delSp modSp mod">
        <pc:chgData name="Md Saidur Rahman (2515004)" userId="9f89a460-176a-4952-83a9-65b7786e5931" providerId="ADAL" clId="{3EE1B839-236A-4337-9D69-0E53D861C3EB}" dt="2026-07-19T18:42:41.878" v="7381" actId="403"/>
        <pc:sldMkLst>
          <pc:docMk/>
          <pc:sldMk cId="1663974967" sldId="396"/>
        </pc:sldMkLst>
        <pc:spChg chg="mod">
          <ac:chgData name="Md Saidur Rahman (2515004)" userId="9f89a460-176a-4952-83a9-65b7786e5931" providerId="ADAL" clId="{3EE1B839-236A-4337-9D69-0E53D861C3EB}" dt="2026-07-19T18:42:41.878" v="7381" actId="403"/>
          <ac:spMkLst>
            <pc:docMk/>
            <pc:sldMk cId="1663974967" sldId="396"/>
            <ac:spMk id="2" creationId="{F7A33847-0493-6DAA-A30C-328C54DCD8B6}"/>
          </ac:spMkLst>
        </pc:spChg>
        <pc:spChg chg="mod">
          <ac:chgData name="Md Saidur Rahman (2515004)" userId="9f89a460-176a-4952-83a9-65b7786e5931" providerId="ADAL" clId="{3EE1B839-236A-4337-9D69-0E53D861C3EB}" dt="2026-07-19T18:42:32.279" v="7379" actId="1076"/>
          <ac:spMkLst>
            <pc:docMk/>
            <pc:sldMk cId="1663974967" sldId="396"/>
            <ac:spMk id="3" creationId="{857BFAFA-1A27-74B0-A7A9-13BBFEBEE86C}"/>
          </ac:spMkLst>
        </pc:spChg>
      </pc:sldChg>
      <pc:sldChg chg="modSp">
        <pc:chgData name="Md Saidur Rahman (2515004)" userId="9f89a460-176a-4952-83a9-65b7786e5931" providerId="ADAL" clId="{3EE1B839-236A-4337-9D69-0E53D861C3EB}" dt="2026-07-19T18:41:04.558" v="7370" actId="113"/>
        <pc:sldMkLst>
          <pc:docMk/>
          <pc:sldMk cId="0" sldId="398"/>
        </pc:sldMkLst>
        <pc:spChg chg="mod">
          <ac:chgData name="Md Saidur Rahman (2515004)" userId="9f89a460-176a-4952-83a9-65b7786e5931" providerId="ADAL" clId="{3EE1B839-236A-4337-9D69-0E53D861C3EB}" dt="2026-07-19T18:41:04.558" v="7370" actId="113"/>
          <ac:spMkLst>
            <pc:docMk/>
            <pc:sldMk cId="0" sldId="398"/>
            <ac:spMk id="12291" creationId="{DA8DF68F-34C4-285F-B4A1-B6E08AE08A8B}"/>
          </ac:spMkLst>
        </pc:spChg>
      </pc:sldChg>
      <pc:sldChg chg="addSp delSp modSp">
        <pc:chgData name="Md Saidur Rahman (2515004)" userId="9f89a460-176a-4952-83a9-65b7786e5931" providerId="ADAL" clId="{3EE1B839-236A-4337-9D69-0E53D861C3EB}" dt="2026-07-19T18:37:49.439" v="7355" actId="404"/>
        <pc:sldMkLst>
          <pc:docMk/>
          <pc:sldMk cId="0" sldId="399"/>
        </pc:sldMkLst>
        <pc:spChg chg="add mod">
          <ac:chgData name="Md Saidur Rahman (2515004)" userId="9f89a460-176a-4952-83a9-65b7786e5931" providerId="ADAL" clId="{3EE1B839-236A-4337-9D69-0E53D861C3EB}" dt="2026-07-19T18:37:49.439" v="7355" actId="404"/>
          <ac:spMkLst>
            <pc:docMk/>
            <pc:sldMk cId="0" sldId="399"/>
            <ac:spMk id="2" creationId="{4FCEA836-0F7C-9BD6-C117-D78CBD0D48CB}"/>
          </ac:spMkLst>
        </pc:spChg>
        <pc:spChg chg="mod">
          <ac:chgData name="Md Saidur Rahman (2515004)" userId="9f89a460-176a-4952-83a9-65b7786e5931" providerId="ADAL" clId="{3EE1B839-236A-4337-9D69-0E53D861C3EB}" dt="2026-07-19T17:59:12.904" v="6954" actId="1076"/>
          <ac:spMkLst>
            <pc:docMk/>
            <pc:sldMk cId="0" sldId="399"/>
            <ac:spMk id="12290" creationId="{0BAAAF84-50A1-E0F8-EF89-8F44E2FA1ACC}"/>
          </ac:spMkLst>
        </pc:spChg>
        <pc:spChg chg="del mod">
          <ac:chgData name="Md Saidur Rahman (2515004)" userId="9f89a460-176a-4952-83a9-65b7786e5931" providerId="ADAL" clId="{3EE1B839-236A-4337-9D69-0E53D861C3EB}" dt="2026-07-19T18:35:43.769" v="7350" actId="21"/>
          <ac:spMkLst>
            <pc:docMk/>
            <pc:sldMk cId="0" sldId="399"/>
            <ac:spMk id="12291" creationId="{DA8DF68F-34C4-285F-B4A1-B6E08AE08A8B}"/>
          </ac:spMkLst>
        </pc:spChg>
      </pc:sldChg>
      <pc:sldChg chg="modSp">
        <pc:chgData name="Md Saidur Rahman (2515004)" userId="9f89a460-176a-4952-83a9-65b7786e5931" providerId="ADAL" clId="{3EE1B839-236A-4337-9D69-0E53D861C3EB}" dt="2026-07-19T18:34:21.703" v="7340"/>
        <pc:sldMkLst>
          <pc:docMk/>
          <pc:sldMk cId="0" sldId="400"/>
        </pc:sldMkLst>
        <pc:spChg chg="mod">
          <ac:chgData name="Md Saidur Rahman (2515004)" userId="9f89a460-176a-4952-83a9-65b7786e5931" providerId="ADAL" clId="{3EE1B839-236A-4337-9D69-0E53D861C3EB}" dt="2026-07-19T18:31:15.091" v="7233" actId="1076"/>
          <ac:spMkLst>
            <pc:docMk/>
            <pc:sldMk cId="0" sldId="400"/>
            <ac:spMk id="13314" creationId="{3D80977B-0105-4BDE-DF54-D9B0E773C891}"/>
          </ac:spMkLst>
        </pc:spChg>
        <pc:spChg chg="mod">
          <ac:chgData name="Md Saidur Rahman (2515004)" userId="9f89a460-176a-4952-83a9-65b7786e5931" providerId="ADAL" clId="{3EE1B839-236A-4337-9D69-0E53D861C3EB}" dt="2026-07-19T18:34:21.703" v="7340"/>
          <ac:spMkLst>
            <pc:docMk/>
            <pc:sldMk cId="0" sldId="400"/>
            <ac:spMk id="13315" creationId="{50070DAB-396E-DF77-4036-1E44F9E2CD8C}"/>
          </ac:spMkLst>
        </pc:spChg>
      </pc:sldChg>
      <pc:sldChg chg="modSp mod">
        <pc:chgData name="Md Saidur Rahman (2515004)" userId="9f89a460-176a-4952-83a9-65b7786e5931" providerId="ADAL" clId="{3EE1B839-236A-4337-9D69-0E53D861C3EB}" dt="2026-07-19T18:42:03.836" v="7376" actId="403"/>
        <pc:sldMkLst>
          <pc:docMk/>
          <pc:sldMk cId="1557286457" sldId="402"/>
        </pc:sldMkLst>
        <pc:spChg chg="mod">
          <ac:chgData name="Md Saidur Rahman (2515004)" userId="9f89a460-176a-4952-83a9-65b7786e5931" providerId="ADAL" clId="{3EE1B839-236A-4337-9D69-0E53D861C3EB}" dt="2026-07-19T18:42:03.836" v="7376" actId="403"/>
          <ac:spMkLst>
            <pc:docMk/>
            <pc:sldMk cId="1557286457" sldId="402"/>
            <ac:spMk id="2" creationId="{C2E158EF-D71F-2BDF-B057-3B59AB77B65C}"/>
          </ac:spMkLst>
        </pc:spChg>
        <pc:spChg chg="mod">
          <ac:chgData name="Md Saidur Rahman (2515004)" userId="9f89a460-176a-4952-83a9-65b7786e5931" providerId="ADAL" clId="{3EE1B839-236A-4337-9D69-0E53D861C3EB}" dt="2026-07-19T18:41:44.932" v="7373" actId="1076"/>
          <ac:spMkLst>
            <pc:docMk/>
            <pc:sldMk cId="1557286457" sldId="402"/>
            <ac:spMk id="3" creationId="{D269A12E-089F-65A6-1AAB-F01DB5F08F07}"/>
          </ac:spMkLst>
        </pc:spChg>
      </pc:sldChg>
      <pc:sldChg chg="modSp new mod">
        <pc:chgData name="Md Saidur Rahman (2515004)" userId="9f89a460-176a-4952-83a9-65b7786e5931" providerId="ADAL" clId="{3EE1B839-236A-4337-9D69-0E53D861C3EB}" dt="2026-07-19T18:43:59.159" v="7420" actId="313"/>
        <pc:sldMkLst>
          <pc:docMk/>
          <pc:sldMk cId="1819836598" sldId="403"/>
        </pc:sldMkLst>
        <pc:spChg chg="mod">
          <ac:chgData name="Md Saidur Rahman (2515004)" userId="9f89a460-176a-4952-83a9-65b7786e5931" providerId="ADAL" clId="{3EE1B839-236A-4337-9D69-0E53D861C3EB}" dt="2026-07-05T12:09:46.126" v="6251" actId="1076"/>
          <ac:spMkLst>
            <pc:docMk/>
            <pc:sldMk cId="1819836598" sldId="403"/>
            <ac:spMk id="2" creationId="{CEACA687-1369-C292-DE5B-01C0F7EEF7F7}"/>
          </ac:spMkLst>
        </pc:spChg>
        <pc:spChg chg="mod">
          <ac:chgData name="Md Saidur Rahman (2515004)" userId="9f89a460-176a-4952-83a9-65b7786e5931" providerId="ADAL" clId="{3EE1B839-236A-4337-9D69-0E53D861C3EB}" dt="2026-07-19T18:43:59.159" v="7420" actId="313"/>
          <ac:spMkLst>
            <pc:docMk/>
            <pc:sldMk cId="1819836598" sldId="403"/>
            <ac:spMk id="3" creationId="{AA92A6A6-0017-0F05-C665-BC388EB75950}"/>
          </ac:spMkLst>
        </pc:spChg>
      </pc:sldChg>
      <pc:sldChg chg="addSp delSp modSp new mod">
        <pc:chgData name="Md Saidur Rahman (2515004)" userId="9f89a460-176a-4952-83a9-65b7786e5931" providerId="ADAL" clId="{3EE1B839-236A-4337-9D69-0E53D861C3EB}" dt="2026-07-19T18:39:16.922" v="7359" actId="14100"/>
        <pc:sldMkLst>
          <pc:docMk/>
          <pc:sldMk cId="2459488054" sldId="404"/>
        </pc:sldMkLst>
        <pc:spChg chg="add del">
          <ac:chgData name="Md Saidur Rahman (2515004)" userId="9f89a460-176a-4952-83a9-65b7786e5931" providerId="ADAL" clId="{3EE1B839-236A-4337-9D69-0E53D861C3EB}" dt="2026-07-19T18:29:45.324" v="7223" actId="26606"/>
          <ac:spMkLst>
            <pc:docMk/>
            <pc:sldMk cId="2459488054" sldId="404"/>
            <ac:spMk id="2" creationId="{A0E958FC-90BF-9879-11FC-A6FEC69ACB7E}"/>
          </ac:spMkLst>
        </pc:spChg>
        <pc:spChg chg="del">
          <ac:chgData name="Md Saidur Rahman (2515004)" userId="9f89a460-176a-4952-83a9-65b7786e5931" providerId="ADAL" clId="{3EE1B839-236A-4337-9D69-0E53D861C3EB}" dt="2026-07-19T18:29:38.337" v="7220"/>
          <ac:spMkLst>
            <pc:docMk/>
            <pc:sldMk cId="2459488054" sldId="404"/>
            <ac:spMk id="3" creationId="{3C24EE75-9B0D-D6A9-7060-538311767D0A}"/>
          </ac:spMkLst>
        </pc:spChg>
        <pc:spChg chg="mod modVis">
          <ac:chgData name="Md Saidur Rahman (2515004)" userId="9f89a460-176a-4952-83a9-65b7786e5931" providerId="ADAL" clId="{3EE1B839-236A-4337-9D69-0E53D861C3EB}" dt="2026-07-19T18:29:45.324" v="7223" actId="26606"/>
          <ac:spMkLst>
            <pc:docMk/>
            <pc:sldMk cId="2459488054" sldId="404"/>
            <ac:spMk id="4" creationId="{91876ACD-38B9-0873-60C6-40C25449223A}"/>
          </ac:spMkLst>
        </pc:spChg>
        <pc:spChg chg="mod modVis">
          <ac:chgData name="Md Saidur Rahman (2515004)" userId="9f89a460-176a-4952-83a9-65b7786e5931" providerId="ADAL" clId="{3EE1B839-236A-4337-9D69-0E53D861C3EB}" dt="2026-07-19T18:29:45.324" v="7223" actId="26606"/>
          <ac:spMkLst>
            <pc:docMk/>
            <pc:sldMk cId="2459488054" sldId="404"/>
            <ac:spMk id="5" creationId="{294A9430-9214-B56C-62BF-AB24ED6534F9}"/>
          </ac:spMkLst>
        </pc:spChg>
        <pc:picChg chg="add mod">
          <ac:chgData name="Md Saidur Rahman (2515004)" userId="9f89a460-176a-4952-83a9-65b7786e5931" providerId="ADAL" clId="{3EE1B839-236A-4337-9D69-0E53D861C3EB}" dt="2026-07-19T18:39:16.922" v="7359" actId="14100"/>
          <ac:picMkLst>
            <pc:docMk/>
            <pc:sldMk cId="2459488054" sldId="404"/>
            <ac:picMk id="6" creationId="{487DB653-339E-C87A-D982-A5859A17FC32}"/>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scienceinsights.org/why-is-teamwork-important-in-healthcare/" TargetMode="External"/><Relationship Id="rId2" Type="http://schemas.openxmlformats.org/officeDocument/2006/relationships/hyperlink" Target="https://www.indeed.com/career-advice/career-development/teamwork-important" TargetMode="External"/><Relationship Id="rId1" Type="http://schemas.openxmlformats.org/officeDocument/2006/relationships/slideLayout" Target="../slideLayouts/slideLayout2.xml"/><Relationship Id="rId5" Type="http://schemas.openxmlformats.org/officeDocument/2006/relationships/hyperlink" Target="https://psycnet.apa.org/doi/10.1037/h0022100" TargetMode="External"/><Relationship Id="rId4" Type="http://schemas.openxmlformats.org/officeDocument/2006/relationships/hyperlink" Target="https://www.slidegrand.com/templates/tuckman-team-development-model-powerpoint-template-desig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Md Saidur Rahman</a:t>
            </a:r>
          </a:p>
          <a:p>
            <a:r>
              <a:rPr lang="en-GB" altLang="en-US" u="sng" dirty="0"/>
              <a:t>Student ID: </a:t>
            </a:r>
            <a:r>
              <a:rPr lang="en-GB" altLang="en-US" b="1" dirty="0"/>
              <a:t>2515004</a:t>
            </a:r>
            <a:endParaRPr lang="en-GB" altLang="en-US" b="1" i="1" dirty="0"/>
          </a:p>
          <a:p>
            <a:r>
              <a:rPr lang="en-GB" altLang="en-US" u="sng" dirty="0"/>
              <a:t>Lecturer’s Name</a:t>
            </a:r>
            <a:r>
              <a:rPr lang="en-GB" altLang="en-US" b="1" i="1" dirty="0"/>
              <a:t>: Natalia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CA687-1369-C292-DE5B-01C0F7EEF7F7}"/>
              </a:ext>
            </a:extLst>
          </p:cNvPr>
          <p:cNvSpPr>
            <a:spLocks noGrp="1"/>
          </p:cNvSpPr>
          <p:nvPr>
            <p:ph type="title"/>
          </p:nvPr>
        </p:nvSpPr>
        <p:spPr>
          <a:xfrm>
            <a:off x="609600" y="2669495"/>
            <a:ext cx="10972800" cy="1143000"/>
          </a:xfrm>
        </p:spPr>
        <p:txBody>
          <a:bodyPr/>
          <a:lstStyle/>
          <a:p>
            <a:r>
              <a:rPr lang="en-GB" dirty="0"/>
              <a:t>Teamwork in Health and Social Care</a:t>
            </a:r>
          </a:p>
        </p:txBody>
      </p:sp>
      <p:sp>
        <p:nvSpPr>
          <p:cNvPr id="3" name="Content Placeholder 2">
            <a:extLst>
              <a:ext uri="{FF2B5EF4-FFF2-40B4-BE49-F238E27FC236}">
                <a16:creationId xmlns:a16="http://schemas.microsoft.com/office/drawing/2014/main" id="{AA92A6A6-0017-0F05-C665-BC388EB75950}"/>
              </a:ext>
            </a:extLst>
          </p:cNvPr>
          <p:cNvSpPr>
            <a:spLocks noGrp="1"/>
          </p:cNvSpPr>
          <p:nvPr>
            <p:ph idx="1"/>
          </p:nvPr>
        </p:nvSpPr>
        <p:spPr/>
        <p:txBody>
          <a:bodyPr/>
          <a:lstStyle/>
          <a:p>
            <a:endParaRPr lang="en-GB" dirty="0"/>
          </a:p>
          <a:p>
            <a:endParaRPr lang="en-GB" dirty="0"/>
          </a:p>
          <a:p>
            <a:endParaRPr lang="en-GB" dirty="0"/>
          </a:p>
          <a:p>
            <a:pPr marL="0" indent="0">
              <a:buNone/>
            </a:pPr>
            <a:endParaRPr lang="en-GB" dirty="0"/>
          </a:p>
          <a:p>
            <a:pPr marL="0" indent="0">
              <a:buNone/>
            </a:pPr>
            <a:endParaRPr lang="en-GB" sz="1800" dirty="0"/>
          </a:p>
          <a:p>
            <a:pPr marL="0" indent="0">
              <a:buNone/>
            </a:pPr>
            <a:endParaRPr lang="en-GB" sz="1800" dirty="0"/>
          </a:p>
          <a:p>
            <a:pPr marL="0" indent="0">
              <a:buNone/>
            </a:pPr>
            <a:endParaRPr lang="en-GB" sz="1800" dirty="0"/>
          </a:p>
          <a:p>
            <a:pPr marL="0" indent="0">
              <a:buNone/>
            </a:pPr>
            <a:r>
              <a:rPr lang="en-GB" sz="1800" dirty="0"/>
              <a:t>Copilot was used to </a:t>
            </a:r>
            <a:r>
              <a:rPr lang="en-GB" sz="1800"/>
              <a:t>check grammar</a:t>
            </a:r>
            <a:endParaRPr lang="en-GB" sz="1800" dirty="0"/>
          </a:p>
        </p:txBody>
      </p:sp>
      <p:sp>
        <p:nvSpPr>
          <p:cNvPr id="4" name="Date Placeholder 3">
            <a:extLst>
              <a:ext uri="{FF2B5EF4-FFF2-40B4-BE49-F238E27FC236}">
                <a16:creationId xmlns:a16="http://schemas.microsoft.com/office/drawing/2014/main" id="{20C3EE85-CABA-93E5-D8B1-2FD2BDF091F9}"/>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256762F1-F1A5-558D-8E08-B1D4D9B71351}"/>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819836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19/07/2026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872343" y="1273630"/>
            <a:ext cx="8229600" cy="4136570"/>
          </a:xfrm>
        </p:spPr>
        <p:txBody>
          <a:bodyPr/>
          <a:lstStyle/>
          <a:p>
            <a:pPr marL="0" indent="0">
              <a:buNone/>
              <a:defRPr/>
            </a:pPr>
            <a:endParaRPr lang="en-GB" sz="2800" b="1" i="1" dirty="0"/>
          </a:p>
          <a:p>
            <a:pPr>
              <a:defRPr/>
            </a:pPr>
            <a:r>
              <a:rPr lang="en-GB" altLang="en-US" sz="2000" dirty="0"/>
              <a:t>Teamwork</a:t>
            </a:r>
          </a:p>
          <a:p>
            <a:pPr>
              <a:defRPr/>
            </a:pPr>
            <a:r>
              <a:rPr lang="en-GB" altLang="en-US" sz="2000" dirty="0"/>
              <a:t>Why is it important </a:t>
            </a:r>
          </a:p>
          <a:p>
            <a:pPr>
              <a:defRPr/>
            </a:pPr>
            <a:r>
              <a:rPr lang="en-GB" altLang="en-US" sz="2000" dirty="0"/>
              <a:t>Model of teamwork</a:t>
            </a:r>
          </a:p>
          <a:p>
            <a:pPr>
              <a:defRPr/>
            </a:pPr>
            <a:r>
              <a:rPr lang="en-GB" altLang="en-US" sz="2000" dirty="0"/>
              <a:t>How I can apply in practice </a:t>
            </a:r>
          </a:p>
          <a:p>
            <a:pPr>
              <a:defRPr/>
            </a:pPr>
            <a:r>
              <a:rPr lang="en-GB" altLang="en-US" sz="2000" dirty="0"/>
              <a:t>How it supports my future career</a:t>
            </a:r>
          </a:p>
          <a:p>
            <a:pPr>
              <a:defRPr/>
            </a:pPr>
            <a:r>
              <a:rPr lang="en-GB" altLang="en-US" sz="2000" dirty="0"/>
              <a:t>Summary </a:t>
            </a:r>
          </a:p>
          <a:p>
            <a:pPr marL="0" indent="0">
              <a:buNone/>
              <a:defRPr/>
            </a:pPr>
            <a:endParaRPr lang="en-GB" b="1" dirty="0"/>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1889751" y="338149"/>
            <a:ext cx="8412497" cy="1068480"/>
          </a:xfrm>
        </p:spPr>
        <p:txBody>
          <a:bodyPr/>
          <a:lstStyle/>
          <a:p>
            <a:r>
              <a:rPr lang="en-GB" altLang="en-US" sz="3600" b="1" dirty="0"/>
              <a:t>Teamwork</a:t>
            </a:r>
            <a:endParaRPr lang="en-GB" altLang="en-US" sz="3600" dirty="0"/>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628347" y="2376653"/>
            <a:ext cx="11342915" cy="2477601"/>
          </a:xfrm>
          <a:prstGeom prst="rect">
            <a:avLst/>
          </a:prstGeom>
          <a:noFill/>
        </p:spPr>
        <p:txBody>
          <a:bodyPr wrap="square">
            <a:spAutoFit/>
          </a:bodyPr>
          <a:lstStyle/>
          <a:p>
            <a:r>
              <a:rPr lang="en-GB" sz="2000" dirty="0"/>
              <a:t>My chosen skill is teamwork :</a:t>
            </a:r>
          </a:p>
          <a:p>
            <a:pPr marL="742950" lvl="1" indent="-285750">
              <a:buFont typeface="Arial" panose="020B0604020202020204" pitchFamily="34" charset="0"/>
              <a:buChar char="•"/>
            </a:pPr>
            <a:r>
              <a:rPr lang="en-GB" sz="2000" dirty="0"/>
              <a:t>Teamwork means when a group of people working towards a shared goal to achieve best similar outcomes</a:t>
            </a:r>
          </a:p>
          <a:p>
            <a:pPr marL="742950" lvl="1" indent="-285750">
              <a:buFont typeface="Arial" panose="020B0604020202020204" pitchFamily="34" charset="0"/>
              <a:buChar char="•"/>
            </a:pPr>
            <a:r>
              <a:rPr lang="en-GB" sz="2000" dirty="0"/>
              <a:t>It involves continuous collaboration, sharing workload and by communicating</a:t>
            </a:r>
          </a:p>
          <a:p>
            <a:pPr marL="742950" lvl="1" indent="-285750">
              <a:buFont typeface="Arial" panose="020B0604020202020204" pitchFamily="34" charset="0"/>
              <a:buChar char="•"/>
            </a:pPr>
            <a:r>
              <a:rPr lang="en-GB" sz="2000" dirty="0"/>
              <a:t>It can be developed by active listening, explaining shared goal clearly, encourage to share ideas, strong communication and continuous feedback</a:t>
            </a:r>
          </a:p>
          <a:p>
            <a:pPr lvl="1" algn="r"/>
            <a:r>
              <a:rPr lang="en-GB" sz="2400" dirty="0"/>
              <a:t>(Herrity, 2026)</a:t>
            </a:r>
          </a:p>
          <a:p>
            <a:endParaRPr lang="en-GB" sz="1100" b="1"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274799" y="-237641"/>
            <a:ext cx="9206974" cy="1412472"/>
          </a:xfrm>
        </p:spPr>
        <p:txBody>
          <a:bodyPr/>
          <a:lstStyle/>
          <a:p>
            <a:r>
              <a:rPr lang="en-GB" sz="2800" b="1" dirty="0"/>
              <a:t>Importance of Teamwork in professional practice (Scienceinsights, 2026)</a:t>
            </a:r>
            <a:br>
              <a:rPr lang="en-GB" sz="2800" b="1" dirty="0"/>
            </a:b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925286" y="834663"/>
            <a:ext cx="10657114" cy="6063198"/>
          </a:xfrm>
          <a:prstGeom prst="rect">
            <a:avLst/>
          </a:prstGeom>
          <a:noFill/>
        </p:spPr>
        <p:txBody>
          <a:bodyPr wrap="square">
            <a:spAutoFit/>
          </a:bodyPr>
          <a:lstStyle/>
          <a:p>
            <a:r>
              <a:rPr lang="en-GB" sz="2000" dirty="0"/>
              <a:t>In Health and social  care patients lives and wellbeing are directly affected by teamwork. A simple communication error can create a huge risk in patients lives.</a:t>
            </a:r>
          </a:p>
          <a:p>
            <a:pPr marL="800100" lvl="1" indent="-342900">
              <a:buFont typeface="Arial" panose="020B0604020202020204" pitchFamily="34" charset="0"/>
              <a:buChar char="•"/>
            </a:pPr>
            <a:r>
              <a:rPr lang="en-GB" sz="2000" dirty="0"/>
              <a:t>Teamwork breaks isolated tasks and allows capturing mistakes</a:t>
            </a:r>
          </a:p>
          <a:p>
            <a:pPr marL="800100" lvl="1" indent="-342900">
              <a:buFont typeface="Arial" panose="020B0604020202020204" pitchFamily="34" charset="0"/>
              <a:buChar char="•"/>
            </a:pPr>
            <a:r>
              <a:rPr lang="en-GB" sz="2000" dirty="0"/>
              <a:t>Reduce risk of adverse event while working as unit.</a:t>
            </a:r>
          </a:p>
          <a:p>
            <a:pPr marL="800100" lvl="1" indent="-342900">
              <a:buFont typeface="Arial" panose="020B0604020202020204" pitchFamily="34" charset="0"/>
              <a:buChar char="•"/>
            </a:pPr>
            <a:r>
              <a:rPr lang="en-GB" sz="2000" dirty="0"/>
              <a:t>Multidisciplinary treatment and continuity across different department.</a:t>
            </a:r>
          </a:p>
          <a:p>
            <a:endParaRPr lang="en-GB" sz="2000" i="1" dirty="0"/>
          </a:p>
          <a:p>
            <a:r>
              <a:rPr lang="en-GB" sz="2000" dirty="0"/>
              <a:t>Benefits of Teamwork:</a:t>
            </a:r>
          </a:p>
          <a:p>
            <a:pPr marL="342900" indent="-342900">
              <a:buFont typeface="Arial" panose="020B0604020202020204" pitchFamily="34" charset="0"/>
              <a:buChar char="•"/>
            </a:pPr>
            <a:r>
              <a:rPr lang="en-GB" sz="2000" dirty="0"/>
              <a:t>Coordinated care improve patient’s safety by eliminating the risk of error.  </a:t>
            </a:r>
          </a:p>
          <a:p>
            <a:pPr marL="342900" indent="-342900">
              <a:buFont typeface="Arial" panose="020B0604020202020204" pitchFamily="34" charset="0"/>
              <a:buChar char="•"/>
            </a:pPr>
            <a:r>
              <a:rPr lang="en-GB" sz="2000" dirty="0"/>
              <a:t>It is fun working, reduce stress, more creativity, more personal growth, more relationship – Building</a:t>
            </a:r>
          </a:p>
          <a:p>
            <a:pPr marL="342900" indent="-342900">
              <a:buFont typeface="Arial" panose="020B0604020202020204" pitchFamily="34" charset="0"/>
              <a:buChar char="•"/>
            </a:pPr>
            <a:r>
              <a:rPr lang="en-GB" sz="2000" dirty="0"/>
              <a:t>Task being done on time and more targets are achieved within the timeline which helps the organisation grow.</a:t>
            </a:r>
          </a:p>
          <a:p>
            <a:r>
              <a:rPr lang="en-GB" sz="2000" dirty="0"/>
              <a:t>Example;</a:t>
            </a:r>
          </a:p>
          <a:p>
            <a:pPr marL="342900" indent="-342900">
              <a:buFont typeface="Arial" panose="020B0604020202020204" pitchFamily="34" charset="0"/>
              <a:buChar char="•"/>
            </a:pPr>
            <a:r>
              <a:rPr lang="en-GB" sz="2000" dirty="0"/>
              <a:t>Improve communication between professionals.</a:t>
            </a:r>
          </a:p>
          <a:p>
            <a:pPr marL="342900" indent="-342900">
              <a:buFont typeface="Arial" panose="020B0604020202020204" pitchFamily="34" charset="0"/>
              <a:buChar char="•"/>
            </a:pPr>
            <a:r>
              <a:rPr lang="en-GB" sz="2000" dirty="0"/>
              <a:t>Reduce duplication of work </a:t>
            </a:r>
          </a:p>
          <a:p>
            <a:pPr marL="342900" indent="-342900">
              <a:buFont typeface="Arial" panose="020B0604020202020204" pitchFamily="34" charset="0"/>
              <a:buChar char="•"/>
            </a:pPr>
            <a:r>
              <a:rPr lang="en-GB" sz="2000" dirty="0"/>
              <a:t>Enhances patient-centred care.</a:t>
            </a:r>
          </a:p>
          <a:p>
            <a:endParaRPr lang="en-GB" sz="2400" dirty="0"/>
          </a:p>
          <a:p>
            <a:endParaRPr lang="en-GB" sz="2400" dirty="0">
              <a:highlight>
                <a:srgbClr val="FFFF00"/>
              </a:highlight>
            </a:endParaRPr>
          </a:p>
          <a:p>
            <a:pPr algn="r"/>
            <a:endParaRPr lang="en-GB"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393372" y="468086"/>
            <a:ext cx="8229600" cy="1143000"/>
          </a:xfrm>
        </p:spPr>
        <p:txBody>
          <a:bodyPr/>
          <a:lstStyle/>
          <a:p>
            <a:r>
              <a:rPr lang="en-GB" sz="3200" b="1" dirty="0"/>
              <a:t>Tuckman’s Model linked to Teamwork</a:t>
            </a:r>
            <a:br>
              <a:rPr lang="en-GB" sz="3200" b="1" dirty="0"/>
            </a:br>
            <a:r>
              <a:rPr lang="en-GB" sz="3200" b="1" dirty="0"/>
              <a:t>(Tuckman, 1965)</a:t>
            </a:r>
            <a:br>
              <a:rPr lang="en-GB" sz="2800" i="1" dirty="0"/>
            </a:br>
            <a:endParaRPr lang="en-GB" sz="2800" b="1" dirty="0"/>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334433" y="2067383"/>
            <a:ext cx="11332028" cy="4484230"/>
          </a:xfrm>
        </p:spPr>
        <p:txBody>
          <a:bodyPr/>
          <a:lstStyle/>
          <a:p>
            <a:pPr marL="0" indent="0">
              <a:buNone/>
            </a:pPr>
            <a:r>
              <a:rPr lang="en-GB" sz="2000" dirty="0"/>
              <a:t>Tuckman’s teamwork Model is a theory developed by Bruce Tuckman that elucidate how team advance together and became productive gradually.</a:t>
            </a:r>
          </a:p>
          <a:p>
            <a:pPr marL="0" indent="0">
              <a:buNone/>
            </a:pPr>
            <a:r>
              <a:rPr lang="en-GB" sz="2000" dirty="0"/>
              <a:t>The key stages of this model are:</a:t>
            </a:r>
          </a:p>
          <a:p>
            <a:pPr marL="457200" indent="-457200">
              <a:buAutoNum type="arabicPeriod"/>
            </a:pPr>
            <a:r>
              <a:rPr lang="en-GB" sz="2000" dirty="0"/>
              <a:t>Forming, 2. Storming, 3. Norming, 4. Performing, 5. Adjourning. </a:t>
            </a:r>
          </a:p>
          <a:p>
            <a:pPr marL="0" indent="0">
              <a:buNone/>
            </a:pPr>
            <a:r>
              <a:rPr lang="en-GB" sz="2000" dirty="0"/>
              <a:t>This model help in health and social care in the ways below:</a:t>
            </a:r>
          </a:p>
          <a:p>
            <a:pPr lvl="1"/>
            <a:r>
              <a:rPr lang="en-GB" sz="2000" dirty="0"/>
              <a:t>Multidisciplinary team </a:t>
            </a:r>
          </a:p>
          <a:p>
            <a:pPr lvl="1"/>
            <a:r>
              <a:rPr lang="en-GB" sz="2000" dirty="0"/>
              <a:t>Better communication between all departments. E.g. support worker, social worker, doctors and therapist.</a:t>
            </a:r>
          </a:p>
          <a:p>
            <a:pPr lvl="1"/>
            <a:r>
              <a:rPr lang="en-GB" sz="2000" dirty="0"/>
              <a:t>Enhance collaboration, decision making and better outcome for service users.</a:t>
            </a:r>
          </a:p>
          <a:p>
            <a:pPr marL="0" indent="0" algn="r">
              <a:buNone/>
            </a:pPr>
            <a:endParaRPr lang="en-GB" sz="2400" i="1" dirty="0"/>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Tuckmans Team Development Model PowerPoint Template - SlideModel">
            <a:extLst>
              <a:ext uri="{FF2B5EF4-FFF2-40B4-BE49-F238E27FC236}">
                <a16:creationId xmlns:a16="http://schemas.microsoft.com/office/drawing/2014/main" id="{487DB653-339E-C87A-D982-A5859A17FC32}"/>
              </a:ext>
            </a:extLst>
          </p:cNvPr>
          <p:cNvPicPr>
            <a:picLocks noGrp="1" noChangeAspect="1"/>
          </p:cNvPicPr>
          <p:nvPr>
            <p:ph idx="1"/>
          </p:nvPr>
        </p:nvPicPr>
        <p:blipFill>
          <a:blip r:embed="rId2"/>
          <a:stretch>
            <a:fillRect/>
          </a:stretch>
        </p:blipFill>
        <p:spPr>
          <a:xfrm>
            <a:off x="174978" y="0"/>
            <a:ext cx="12017022" cy="5184322"/>
          </a:xfrm>
          <a:prstGeom prst="rect">
            <a:avLst/>
          </a:prstGeom>
          <a:noFill/>
        </p:spPr>
      </p:pic>
      <p:sp>
        <p:nvSpPr>
          <p:cNvPr id="4" name="Date Placeholder 3" hidden="1">
            <a:extLst>
              <a:ext uri="{FF2B5EF4-FFF2-40B4-BE49-F238E27FC236}">
                <a16:creationId xmlns:a16="http://schemas.microsoft.com/office/drawing/2014/main" id="{91876ACD-38B9-0873-60C6-40C25449223A}"/>
              </a:ext>
            </a:extLst>
          </p:cNvPr>
          <p:cNvSpPr>
            <a:spLocks noGrp="1"/>
          </p:cNvSpPr>
          <p:nvPr>
            <p:ph type="dt" sz="half" idx="10"/>
          </p:nvPr>
        </p:nvSpPr>
        <p:spPr/>
        <p:txBody>
          <a:bodyPr/>
          <a:lstStyle/>
          <a:p>
            <a:pPr>
              <a:spcAft>
                <a:spcPts val="600"/>
              </a:spcAft>
              <a:defRPr/>
            </a:pPr>
            <a:fld id="{30226994-B490-4403-8CE4-43D4FD570BBD}" type="datetime1">
              <a:rPr lang="en-GB" altLang="en-US" smtClean="0"/>
              <a:pPr>
                <a:spcAft>
                  <a:spcPts val="600"/>
                </a:spcAft>
                <a:defRPr/>
              </a:pPr>
              <a:t>19/07/2026</a:t>
            </a:fld>
            <a:endParaRPr lang="en-GB" altLang="en-US"/>
          </a:p>
        </p:txBody>
      </p:sp>
      <p:sp>
        <p:nvSpPr>
          <p:cNvPr id="5" name="Slide Number Placeholder 4" hidden="1">
            <a:extLst>
              <a:ext uri="{FF2B5EF4-FFF2-40B4-BE49-F238E27FC236}">
                <a16:creationId xmlns:a16="http://schemas.microsoft.com/office/drawing/2014/main" id="{294A9430-9214-B56C-62BF-AB24ED6534F9}"/>
              </a:ext>
            </a:extLst>
          </p:cNvPr>
          <p:cNvSpPr>
            <a:spLocks noGrp="1"/>
          </p:cNvSpPr>
          <p:nvPr>
            <p:ph type="sldNum" sz="quarter" idx="12"/>
          </p:nvPr>
        </p:nvSpPr>
        <p:spPr/>
        <p:txBody>
          <a:bodyPr/>
          <a:lstStyle/>
          <a:p>
            <a:pPr>
              <a:spcAft>
                <a:spcPts val="600"/>
              </a:spcAft>
              <a:defRPr/>
            </a:pPr>
            <a:fld id="{9AFB928A-D6AD-4F2A-B2DD-923741E90643}"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2459488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629833" y="114299"/>
            <a:ext cx="8229600" cy="1633972"/>
          </a:xfrm>
        </p:spPr>
        <p:txBody>
          <a:bodyPr/>
          <a:lstStyle/>
          <a:p>
            <a:r>
              <a:rPr lang="en-GB" sz="32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553633" y="1889448"/>
            <a:ext cx="8600757" cy="4968552"/>
          </a:xfrm>
        </p:spPr>
        <p:txBody>
          <a:bodyPr/>
          <a:lstStyle/>
          <a:p>
            <a:pPr marL="0" indent="0">
              <a:buNone/>
            </a:pPr>
            <a:r>
              <a:rPr lang="en-GB" sz="2000" dirty="0"/>
              <a:t>As a senior support worker, I am responsible for making care plan, activity plan, progress  report and risk assessment. To complete I need to communicate with social worker, doctors, therapist and previous key worker so that together we can produce holistic care plan.</a:t>
            </a:r>
            <a:endParaRPr lang="en-GB" sz="2000" b="1" dirty="0"/>
          </a:p>
          <a:p>
            <a:pPr marL="0" indent="0">
              <a:buNone/>
            </a:pPr>
            <a:r>
              <a:rPr lang="en-GB" sz="2400" b="1" dirty="0"/>
              <a:t>The practical situation where I will be applying this skill:</a:t>
            </a:r>
          </a:p>
          <a:p>
            <a:pPr lvl="1"/>
            <a:r>
              <a:rPr lang="en-GB" sz="2000" dirty="0"/>
              <a:t>I will use this skill to create complex care plan, avoid medical errors and minimise stress.</a:t>
            </a:r>
          </a:p>
          <a:p>
            <a:pPr lvl="1"/>
            <a:r>
              <a:rPr lang="en-GB" sz="2000" dirty="0"/>
              <a:t>This skills helps working with the team and achieve quality service.</a:t>
            </a:r>
          </a:p>
          <a:p>
            <a:pPr lvl="1"/>
            <a:r>
              <a:rPr lang="en-GB" sz="2000" dirty="0"/>
              <a:t>A comprehensive care plan that allows service user receive quality care.</a:t>
            </a:r>
            <a:endParaRPr lang="en-GB" sz="2000" i="1"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696686" y="1361694"/>
            <a:ext cx="11310257" cy="4473049"/>
          </a:xfrm>
        </p:spPr>
        <p:txBody>
          <a:bodyPr/>
          <a:lstStyle/>
          <a:p>
            <a:pPr marL="0" indent="0">
              <a:buNone/>
            </a:pPr>
            <a:r>
              <a:rPr lang="en-GB" sz="2400" b="1" dirty="0"/>
              <a:t>Why is this skill important for:</a:t>
            </a:r>
          </a:p>
          <a:p>
            <a:pPr lvl="1"/>
            <a:r>
              <a:rPr lang="en-GB" sz="2000" dirty="0"/>
              <a:t>As a senior support worker, I am required work with many other departments which makes this skill essential for my job role. </a:t>
            </a:r>
          </a:p>
          <a:p>
            <a:pPr lvl="1"/>
            <a:r>
              <a:rPr lang="en-GB" sz="2000" dirty="0"/>
              <a:t>My intention to progress toward being manager to service manager where I will be needed work with many other departments and in larger group </a:t>
            </a:r>
          </a:p>
          <a:p>
            <a:pPr marL="0" indent="0">
              <a:buNone/>
            </a:pPr>
            <a:r>
              <a:rPr lang="en-GB" sz="2400" b="1" dirty="0"/>
              <a:t>Reflect briefly on:</a:t>
            </a:r>
          </a:p>
          <a:p>
            <a:pPr marL="400050" lvl="1" indent="0">
              <a:buNone/>
            </a:pPr>
            <a:r>
              <a:rPr lang="en-GB" sz="2000" dirty="0"/>
              <a:t>During the preparation of a monitoring workbook, I was responsible for overseeing the report. However, due to the complexity of the workbook, it became clear that it was too much work for one person to complete effectively. As the submission deadline approached, I delegated sections of the workbook to different team members according to their strengths. This collaborative approach enabled us to complete the workbook efficiently and submit it on time</a:t>
            </a:r>
          </a:p>
          <a:p>
            <a:pPr marL="0" indent="0">
              <a:buNone/>
            </a:pPr>
            <a:endParaRPr lang="en-GB"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2563585" y="136072"/>
            <a:ext cx="6172200" cy="857250"/>
          </a:xfrm>
        </p:spPr>
        <p:txBody>
          <a:bodyPr/>
          <a:lstStyle/>
          <a:p>
            <a:r>
              <a:rPr lang="en-GB" altLang="en-US" b="1" dirty="0"/>
              <a:t>Conclusion</a:t>
            </a:r>
            <a:endParaRPr lang="en-GB" altLang="en-US" b="1" i="1" dirty="0">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
        <p:nvSpPr>
          <p:cNvPr id="2" name="Content Placeholder 1">
            <a:extLst>
              <a:ext uri="{FF2B5EF4-FFF2-40B4-BE49-F238E27FC236}">
                <a16:creationId xmlns:a16="http://schemas.microsoft.com/office/drawing/2014/main" id="{4FCEA836-0F7C-9BD6-C117-D78CBD0D48CB}"/>
              </a:ext>
            </a:extLst>
          </p:cNvPr>
          <p:cNvSpPr>
            <a:spLocks noGrp="1"/>
          </p:cNvSpPr>
          <p:nvPr>
            <p:ph idx="1"/>
          </p:nvPr>
        </p:nvSpPr>
        <p:spPr/>
        <p:txBody>
          <a:bodyPr/>
          <a:lstStyle/>
          <a:p>
            <a:pPr marL="0" indent="0">
              <a:buNone/>
            </a:pPr>
            <a:r>
              <a:rPr lang="en-GB" sz="2000" dirty="0"/>
              <a:t>In conclusion, teamwork is a fundamental professional skill within health and social care as it promotes effective communication, collaboration, and coordinated care among multidisciplinary professionals. Effective teamwork contributes to improved patient safety, enhanced quality of care, and better outcomes for service users by reducing errors and ensuring that decisions are made collectively. The application of Tuckman's (1965) Team Development Model demonstrates how teams progress through different stages to achieve high levels of performance and effectiveness. In my role as a Senior Support Worker, teamwork enables me to work collaboratively with healthcare professionals to develop comprehensive care plans and provide person-centred support. Furthermore, strengthening this skill will support my future career development by preparing me for leadership and management roles, where successful collaboration and team coordination are essential for achieving organisational objectives and delivering high-quality care.</a:t>
            </a:r>
          </a:p>
          <a:p>
            <a:pPr marL="0" indent="0">
              <a:buNone/>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517071" y="0"/>
            <a:ext cx="10972800" cy="1143000"/>
          </a:xfrm>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332014" y="1143000"/>
            <a:ext cx="11157857" cy="3265712"/>
          </a:xfrm>
        </p:spPr>
        <p:txBody>
          <a:bodyPr/>
          <a:lstStyle/>
          <a:p>
            <a:pPr marL="0" indent="0">
              <a:buNone/>
            </a:pPr>
            <a:r>
              <a:rPr lang="en-GB" altLang="en-US" sz="2400" dirty="0"/>
              <a:t>Herrity J (2026)</a:t>
            </a:r>
            <a:r>
              <a:rPr lang="en-GB" altLang="en-US" sz="2400" i="1" dirty="0"/>
              <a:t> 12 Reasons Why Teamwork is Important in The Workplace. </a:t>
            </a:r>
            <a:r>
              <a:rPr lang="en-GB" altLang="en-US" sz="2400" dirty="0"/>
              <a:t>Available at: </a:t>
            </a:r>
            <a:r>
              <a:rPr lang="en-GB" sz="2400" dirty="0">
                <a:hlinkClick r:id="rId2"/>
              </a:rPr>
              <a:t>12 Reasons Why Teamwork Is Important in the Workplace | Indeed.com</a:t>
            </a:r>
            <a:r>
              <a:rPr lang="en-GB" sz="2400" dirty="0"/>
              <a:t> (Accessed: 05/07/2026)</a:t>
            </a:r>
          </a:p>
          <a:p>
            <a:pPr marL="0" indent="0">
              <a:buNone/>
            </a:pPr>
            <a:r>
              <a:rPr lang="en-GB" sz="2400" dirty="0"/>
              <a:t>Scienceinsights (2026) </a:t>
            </a:r>
            <a:r>
              <a:rPr lang="en-GB" sz="2400" i="1" dirty="0"/>
              <a:t>Why Teamwork is Important in Healthcare. </a:t>
            </a:r>
            <a:r>
              <a:rPr lang="en-GB" sz="2400" dirty="0"/>
              <a:t>Available at: </a:t>
            </a:r>
            <a:r>
              <a:rPr lang="en-GB" sz="2400" dirty="0">
                <a:hlinkClick r:id="rId3"/>
              </a:rPr>
              <a:t>Why Is Teamwork Important in Healthcare? – </a:t>
            </a:r>
            <a:r>
              <a:rPr lang="en-GB" sz="2400" dirty="0" err="1">
                <a:hlinkClick r:id="rId3"/>
              </a:rPr>
              <a:t>ScienceInsights</a:t>
            </a:r>
            <a:r>
              <a:rPr lang="en-GB" sz="2400" dirty="0"/>
              <a:t> (Accessed: 05/07/2026)</a:t>
            </a:r>
          </a:p>
          <a:p>
            <a:pPr marL="0" indent="0">
              <a:buNone/>
            </a:pPr>
            <a:r>
              <a:rPr lang="en-GB" sz="2400" dirty="0" err="1"/>
              <a:t>SlideGrand</a:t>
            </a:r>
            <a:r>
              <a:rPr lang="en-GB" sz="2400" dirty="0"/>
              <a:t> (2026) </a:t>
            </a:r>
            <a:r>
              <a:rPr lang="en-GB" sz="2400" i="1" dirty="0"/>
              <a:t>Tuckman’s Team Development Model PowerPoint Template Designs. </a:t>
            </a:r>
            <a:r>
              <a:rPr lang="en-GB" sz="2400" dirty="0"/>
              <a:t>Available at: </a:t>
            </a:r>
            <a:r>
              <a:rPr lang="en-GB" sz="2400" dirty="0">
                <a:hlinkClick r:id="rId4"/>
              </a:rPr>
              <a:t>Tuckman’s Team Development Model PowerPoint Template Designs - </a:t>
            </a:r>
            <a:r>
              <a:rPr lang="en-GB" sz="2400" dirty="0" err="1">
                <a:hlinkClick r:id="rId4"/>
              </a:rPr>
              <a:t>SlideGrand</a:t>
            </a:r>
            <a:endParaRPr lang="en-GB" sz="2400" dirty="0"/>
          </a:p>
          <a:p>
            <a:pPr marL="0" indent="0">
              <a:buNone/>
            </a:pPr>
            <a:r>
              <a:rPr lang="en-GB" sz="2400" dirty="0"/>
              <a:t>Tuckman, B. W. (1965). Developmental sequence in small groups. </a:t>
            </a:r>
            <a:r>
              <a:rPr lang="en-GB" sz="2400" i="1" dirty="0"/>
              <a:t>Psychological Bulletin, 63</a:t>
            </a:r>
            <a:r>
              <a:rPr lang="en-GB" sz="2400" dirty="0"/>
              <a:t>(6), 384–399. </a:t>
            </a:r>
            <a:r>
              <a:rPr lang="en-GB" sz="2400" dirty="0">
                <a:hlinkClick r:id="rId5"/>
              </a:rPr>
              <a:t>https://doi.org/10.1037/h0022100</a:t>
            </a:r>
            <a:endParaRPr lang="en-GB" altLang="en-US" sz="1600" i="1"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924</Words>
  <Application>Microsoft Office PowerPoint</Application>
  <PresentationFormat>Widescreen</PresentationFormat>
  <Paragraphs>93</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Myriad Pro</vt:lpstr>
      <vt:lpstr>20140311PresentationUWTSDTemplate</vt:lpstr>
      <vt:lpstr>PowerPoint Presentation</vt:lpstr>
      <vt:lpstr>Teamwork in Health and Social Care</vt:lpstr>
      <vt:lpstr>Introduction</vt:lpstr>
      <vt:lpstr>Teamwork</vt:lpstr>
      <vt:lpstr>Importance of Teamwork in professional practice (Scienceinsights, 2026) </vt:lpstr>
      <vt:lpstr>Tuckman’s Model linked to Teamwork (Tuckman, 1965) </vt:lpstr>
      <vt:lpstr>PowerPoint Presentation</vt:lpstr>
      <vt:lpstr>Applying this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Md Saidur Rahman (2515004)</cp:lastModifiedBy>
  <cp:revision>26</cp:revision>
  <dcterms:created xsi:type="dcterms:W3CDTF">2025-02-21T18:28:54Z</dcterms:created>
  <dcterms:modified xsi:type="dcterms:W3CDTF">2026-07-19T18:44:02Z</dcterms:modified>
</cp:coreProperties>
</file>