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43"/>
  </p:notesMasterIdLst>
  <p:sldIdLst>
    <p:sldId id="256" r:id="rId2"/>
    <p:sldId id="271" r:id="rId3"/>
    <p:sldId id="357" r:id="rId4"/>
    <p:sldId id="272" r:id="rId5"/>
    <p:sldId id="257" r:id="rId6"/>
    <p:sldId id="258" r:id="rId7"/>
    <p:sldId id="260" r:id="rId8"/>
    <p:sldId id="261" r:id="rId9"/>
    <p:sldId id="273" r:id="rId10"/>
    <p:sldId id="267" r:id="rId11"/>
    <p:sldId id="268" r:id="rId12"/>
    <p:sldId id="269" r:id="rId13"/>
    <p:sldId id="263" r:id="rId14"/>
    <p:sldId id="266" r:id="rId15"/>
    <p:sldId id="264" r:id="rId16"/>
    <p:sldId id="274" r:id="rId17"/>
    <p:sldId id="259" r:id="rId18"/>
    <p:sldId id="278" r:id="rId19"/>
    <p:sldId id="279" r:id="rId20"/>
    <p:sldId id="280" r:id="rId21"/>
    <p:sldId id="265" r:id="rId22"/>
    <p:sldId id="281" r:id="rId23"/>
    <p:sldId id="288" r:id="rId24"/>
    <p:sldId id="282" r:id="rId25"/>
    <p:sldId id="289" r:id="rId26"/>
    <p:sldId id="283" r:id="rId27"/>
    <p:sldId id="284" r:id="rId28"/>
    <p:sldId id="285" r:id="rId29"/>
    <p:sldId id="275" r:id="rId30"/>
    <p:sldId id="276" r:id="rId31"/>
    <p:sldId id="323" r:id="rId32"/>
    <p:sldId id="324" r:id="rId33"/>
    <p:sldId id="325" r:id="rId34"/>
    <p:sldId id="326" r:id="rId35"/>
    <p:sldId id="328" r:id="rId36"/>
    <p:sldId id="329" r:id="rId37"/>
    <p:sldId id="330" r:id="rId38"/>
    <p:sldId id="286" r:id="rId39"/>
    <p:sldId id="331" r:id="rId40"/>
    <p:sldId id="332" r:id="rId41"/>
    <p:sldId id="33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27"/>
  </p:normalViewPr>
  <p:slideViewPr>
    <p:cSldViewPr snapToGrid="0" snapToObjects="1">
      <p:cViewPr varScale="1">
        <p:scale>
          <a:sx n="112" d="100"/>
          <a:sy n="112"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E24737-0929-40C8-90EA-984E2C3C961B}"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F709E678-1C9B-46A9-8CB4-305D894A8E89}">
      <dgm:prSet/>
      <dgm:spPr/>
      <dgm:t>
        <a:bodyPr/>
        <a:lstStyle/>
        <a:p>
          <a:r>
            <a:rPr lang="en-US" b="1"/>
            <a:t>Interviewing is a form of questioning characterized by the fact that it employs verbal questioning as its principal technique of data collection. </a:t>
          </a:r>
          <a:endParaRPr lang="en-US"/>
        </a:p>
      </dgm:t>
    </dgm:pt>
    <dgm:pt modelId="{2880FDA7-42D5-4864-B8C0-9909EA3DCF09}" type="parTrans" cxnId="{1FCF79CD-275E-4978-B8EF-BA7B8D0A97BA}">
      <dgm:prSet/>
      <dgm:spPr/>
      <dgm:t>
        <a:bodyPr/>
        <a:lstStyle/>
        <a:p>
          <a:endParaRPr lang="en-US"/>
        </a:p>
      </dgm:t>
    </dgm:pt>
    <dgm:pt modelId="{035B8494-2D40-40CB-BAC3-B1654B481DE7}" type="sibTrans" cxnId="{1FCF79CD-275E-4978-B8EF-BA7B8D0A97BA}">
      <dgm:prSet/>
      <dgm:spPr/>
      <dgm:t>
        <a:bodyPr/>
        <a:lstStyle/>
        <a:p>
          <a:endParaRPr lang="en-US"/>
        </a:p>
      </dgm:t>
    </dgm:pt>
    <dgm:pt modelId="{E4914913-9BE6-43D8-B590-8892023D5939}">
      <dgm:prSet/>
      <dgm:spPr/>
      <dgm:t>
        <a:bodyPr/>
        <a:lstStyle/>
        <a:p>
          <a:r>
            <a:rPr lang="en-US" b="1"/>
            <a:t>Interviews are employed by people in everyday life, but as a scientific tool of social research, or better as a method of data collection, interviewing is different with regard to its preparation, construction, and execution in that it is prepared and executed in a systematic way.  </a:t>
          </a:r>
          <a:endParaRPr lang="en-US"/>
        </a:p>
      </dgm:t>
    </dgm:pt>
    <dgm:pt modelId="{E1489CEB-45BC-4BE4-9F17-3C28AAF51037}" type="parTrans" cxnId="{5BF33A8F-8148-443F-AFD1-5871B5355D24}">
      <dgm:prSet/>
      <dgm:spPr/>
      <dgm:t>
        <a:bodyPr/>
        <a:lstStyle/>
        <a:p>
          <a:endParaRPr lang="en-US"/>
        </a:p>
      </dgm:t>
    </dgm:pt>
    <dgm:pt modelId="{7E1A5453-9BEC-4675-B792-2CD96AAC1A79}" type="sibTrans" cxnId="{5BF33A8F-8148-443F-AFD1-5871B5355D24}">
      <dgm:prSet/>
      <dgm:spPr/>
      <dgm:t>
        <a:bodyPr/>
        <a:lstStyle/>
        <a:p>
          <a:endParaRPr lang="en-US"/>
        </a:p>
      </dgm:t>
    </dgm:pt>
    <dgm:pt modelId="{532154C9-52F6-4B63-8502-93C6CD415A27}">
      <dgm:prSet/>
      <dgm:spPr/>
      <dgm:t>
        <a:bodyPr/>
        <a:lstStyle/>
        <a:p>
          <a:r>
            <a:rPr lang="en-US" b="1" dirty="0"/>
            <a:t>Interviews basically consist of asking questions, listening to individuals and recording their responses. </a:t>
          </a:r>
          <a:endParaRPr lang="en-US" dirty="0"/>
        </a:p>
      </dgm:t>
    </dgm:pt>
    <dgm:pt modelId="{ECAF8457-8717-4B36-B9E1-C7945AB23975}" type="parTrans" cxnId="{D8226836-8F65-44F6-8358-3423C65C9647}">
      <dgm:prSet/>
      <dgm:spPr/>
      <dgm:t>
        <a:bodyPr/>
        <a:lstStyle/>
        <a:p>
          <a:endParaRPr lang="en-US"/>
        </a:p>
      </dgm:t>
    </dgm:pt>
    <dgm:pt modelId="{92619462-9544-4C2D-AD01-5791349170BB}" type="sibTrans" cxnId="{D8226836-8F65-44F6-8358-3423C65C9647}">
      <dgm:prSet/>
      <dgm:spPr/>
      <dgm:t>
        <a:bodyPr/>
        <a:lstStyle/>
        <a:p>
          <a:endParaRPr lang="en-US"/>
        </a:p>
      </dgm:t>
    </dgm:pt>
    <dgm:pt modelId="{E8080280-B407-7B4D-8F80-77E8C58ECF9A}" type="pres">
      <dgm:prSet presAssocID="{F2E24737-0929-40C8-90EA-984E2C3C961B}" presName="vert0" presStyleCnt="0">
        <dgm:presLayoutVars>
          <dgm:dir/>
          <dgm:animOne val="branch"/>
          <dgm:animLvl val="lvl"/>
        </dgm:presLayoutVars>
      </dgm:prSet>
      <dgm:spPr/>
    </dgm:pt>
    <dgm:pt modelId="{9BF38ECF-CB39-D949-9E2F-9CA77DA15B88}" type="pres">
      <dgm:prSet presAssocID="{F709E678-1C9B-46A9-8CB4-305D894A8E89}" presName="thickLine" presStyleLbl="alignNode1" presStyleIdx="0" presStyleCnt="3"/>
      <dgm:spPr/>
    </dgm:pt>
    <dgm:pt modelId="{ACBC6834-7729-6342-81F9-DAD675163693}" type="pres">
      <dgm:prSet presAssocID="{F709E678-1C9B-46A9-8CB4-305D894A8E89}" presName="horz1" presStyleCnt="0"/>
      <dgm:spPr/>
    </dgm:pt>
    <dgm:pt modelId="{5A1CE70B-39EE-7C4D-BB9F-7C5C0497C9E0}" type="pres">
      <dgm:prSet presAssocID="{F709E678-1C9B-46A9-8CB4-305D894A8E89}" presName="tx1" presStyleLbl="revTx" presStyleIdx="0" presStyleCnt="3"/>
      <dgm:spPr/>
    </dgm:pt>
    <dgm:pt modelId="{43AE2F63-F3CD-A94B-9EEF-004349AB4955}" type="pres">
      <dgm:prSet presAssocID="{F709E678-1C9B-46A9-8CB4-305D894A8E89}" presName="vert1" presStyleCnt="0"/>
      <dgm:spPr/>
    </dgm:pt>
    <dgm:pt modelId="{CE9226E1-ED71-9041-8D73-F0A82E37A309}" type="pres">
      <dgm:prSet presAssocID="{E4914913-9BE6-43D8-B590-8892023D5939}" presName="thickLine" presStyleLbl="alignNode1" presStyleIdx="1" presStyleCnt="3"/>
      <dgm:spPr/>
    </dgm:pt>
    <dgm:pt modelId="{169F0FBE-E4F6-7A4E-964B-BC64918DABF6}" type="pres">
      <dgm:prSet presAssocID="{E4914913-9BE6-43D8-B590-8892023D5939}" presName="horz1" presStyleCnt="0"/>
      <dgm:spPr/>
    </dgm:pt>
    <dgm:pt modelId="{7986A8E6-7350-AE42-9207-02D1117F74A7}" type="pres">
      <dgm:prSet presAssocID="{E4914913-9BE6-43D8-B590-8892023D5939}" presName="tx1" presStyleLbl="revTx" presStyleIdx="1" presStyleCnt="3"/>
      <dgm:spPr/>
    </dgm:pt>
    <dgm:pt modelId="{DEFBDF5F-4E91-0D4E-9A3C-736360A7043F}" type="pres">
      <dgm:prSet presAssocID="{E4914913-9BE6-43D8-B590-8892023D5939}" presName="vert1" presStyleCnt="0"/>
      <dgm:spPr/>
    </dgm:pt>
    <dgm:pt modelId="{475874EA-3303-7C48-8D3D-2AEE9294E0CE}" type="pres">
      <dgm:prSet presAssocID="{532154C9-52F6-4B63-8502-93C6CD415A27}" presName="thickLine" presStyleLbl="alignNode1" presStyleIdx="2" presStyleCnt="3"/>
      <dgm:spPr/>
    </dgm:pt>
    <dgm:pt modelId="{10583A39-675A-264A-A43D-B8D74EBE008B}" type="pres">
      <dgm:prSet presAssocID="{532154C9-52F6-4B63-8502-93C6CD415A27}" presName="horz1" presStyleCnt="0"/>
      <dgm:spPr/>
    </dgm:pt>
    <dgm:pt modelId="{C59AD5A8-3C99-5841-B856-5743FB82F44E}" type="pres">
      <dgm:prSet presAssocID="{532154C9-52F6-4B63-8502-93C6CD415A27}" presName="tx1" presStyleLbl="revTx" presStyleIdx="2" presStyleCnt="3"/>
      <dgm:spPr/>
    </dgm:pt>
    <dgm:pt modelId="{AD7DC43E-63E0-A740-8840-4EEA90A3A731}" type="pres">
      <dgm:prSet presAssocID="{532154C9-52F6-4B63-8502-93C6CD415A27}" presName="vert1" presStyleCnt="0"/>
      <dgm:spPr/>
    </dgm:pt>
  </dgm:ptLst>
  <dgm:cxnLst>
    <dgm:cxn modelId="{FFF6AD06-E283-F246-86B0-0A05C79D580A}" type="presOf" srcId="{F2E24737-0929-40C8-90EA-984E2C3C961B}" destId="{E8080280-B407-7B4D-8F80-77E8C58ECF9A}" srcOrd="0" destOrd="0" presId="urn:microsoft.com/office/officeart/2008/layout/LinedList"/>
    <dgm:cxn modelId="{25E45A0B-71F6-3747-ABFD-1F0DD7D3F958}" type="presOf" srcId="{F709E678-1C9B-46A9-8CB4-305D894A8E89}" destId="{5A1CE70B-39EE-7C4D-BB9F-7C5C0497C9E0}" srcOrd="0" destOrd="0" presId="urn:microsoft.com/office/officeart/2008/layout/LinedList"/>
    <dgm:cxn modelId="{D8226836-8F65-44F6-8358-3423C65C9647}" srcId="{F2E24737-0929-40C8-90EA-984E2C3C961B}" destId="{532154C9-52F6-4B63-8502-93C6CD415A27}" srcOrd="2" destOrd="0" parTransId="{ECAF8457-8717-4B36-B9E1-C7945AB23975}" sibTransId="{92619462-9544-4C2D-AD01-5791349170BB}"/>
    <dgm:cxn modelId="{9EDF7A85-02AF-1849-952C-810DCF933217}" type="presOf" srcId="{E4914913-9BE6-43D8-B590-8892023D5939}" destId="{7986A8E6-7350-AE42-9207-02D1117F74A7}" srcOrd="0" destOrd="0" presId="urn:microsoft.com/office/officeart/2008/layout/LinedList"/>
    <dgm:cxn modelId="{5BF33A8F-8148-443F-AFD1-5871B5355D24}" srcId="{F2E24737-0929-40C8-90EA-984E2C3C961B}" destId="{E4914913-9BE6-43D8-B590-8892023D5939}" srcOrd="1" destOrd="0" parTransId="{E1489CEB-45BC-4BE4-9F17-3C28AAF51037}" sibTransId="{7E1A5453-9BEC-4675-B792-2CD96AAC1A79}"/>
    <dgm:cxn modelId="{39E594C6-BD95-734E-B416-B8A771D87A1D}" type="presOf" srcId="{532154C9-52F6-4B63-8502-93C6CD415A27}" destId="{C59AD5A8-3C99-5841-B856-5743FB82F44E}" srcOrd="0" destOrd="0" presId="urn:microsoft.com/office/officeart/2008/layout/LinedList"/>
    <dgm:cxn modelId="{1FCF79CD-275E-4978-B8EF-BA7B8D0A97BA}" srcId="{F2E24737-0929-40C8-90EA-984E2C3C961B}" destId="{F709E678-1C9B-46A9-8CB4-305D894A8E89}" srcOrd="0" destOrd="0" parTransId="{2880FDA7-42D5-4864-B8C0-9909EA3DCF09}" sibTransId="{035B8494-2D40-40CB-BAC3-B1654B481DE7}"/>
    <dgm:cxn modelId="{D3C12C2A-C82D-8948-A065-9E3BFAA87B8A}" type="presParOf" srcId="{E8080280-B407-7B4D-8F80-77E8C58ECF9A}" destId="{9BF38ECF-CB39-D949-9E2F-9CA77DA15B88}" srcOrd="0" destOrd="0" presId="urn:microsoft.com/office/officeart/2008/layout/LinedList"/>
    <dgm:cxn modelId="{CEB67324-3916-0D41-B7C1-10ABF05B3DA1}" type="presParOf" srcId="{E8080280-B407-7B4D-8F80-77E8C58ECF9A}" destId="{ACBC6834-7729-6342-81F9-DAD675163693}" srcOrd="1" destOrd="0" presId="urn:microsoft.com/office/officeart/2008/layout/LinedList"/>
    <dgm:cxn modelId="{2504A0CB-6E3F-D94E-970F-5348163C54F0}" type="presParOf" srcId="{ACBC6834-7729-6342-81F9-DAD675163693}" destId="{5A1CE70B-39EE-7C4D-BB9F-7C5C0497C9E0}" srcOrd="0" destOrd="0" presId="urn:microsoft.com/office/officeart/2008/layout/LinedList"/>
    <dgm:cxn modelId="{9564AB5C-433C-714F-A8B5-849823C9E56D}" type="presParOf" srcId="{ACBC6834-7729-6342-81F9-DAD675163693}" destId="{43AE2F63-F3CD-A94B-9EEF-004349AB4955}" srcOrd="1" destOrd="0" presId="urn:microsoft.com/office/officeart/2008/layout/LinedList"/>
    <dgm:cxn modelId="{167ECE90-7C25-A34A-A916-8870DE8F5A1B}" type="presParOf" srcId="{E8080280-B407-7B4D-8F80-77E8C58ECF9A}" destId="{CE9226E1-ED71-9041-8D73-F0A82E37A309}" srcOrd="2" destOrd="0" presId="urn:microsoft.com/office/officeart/2008/layout/LinedList"/>
    <dgm:cxn modelId="{4794B388-DB03-4A48-A449-439491374E44}" type="presParOf" srcId="{E8080280-B407-7B4D-8F80-77E8C58ECF9A}" destId="{169F0FBE-E4F6-7A4E-964B-BC64918DABF6}" srcOrd="3" destOrd="0" presId="urn:microsoft.com/office/officeart/2008/layout/LinedList"/>
    <dgm:cxn modelId="{A2B54630-DE6A-4741-A5B4-BFF0084C3C03}" type="presParOf" srcId="{169F0FBE-E4F6-7A4E-964B-BC64918DABF6}" destId="{7986A8E6-7350-AE42-9207-02D1117F74A7}" srcOrd="0" destOrd="0" presId="urn:microsoft.com/office/officeart/2008/layout/LinedList"/>
    <dgm:cxn modelId="{BD958060-D413-8E4F-AFC6-C7E0DA9549E2}" type="presParOf" srcId="{169F0FBE-E4F6-7A4E-964B-BC64918DABF6}" destId="{DEFBDF5F-4E91-0D4E-9A3C-736360A7043F}" srcOrd="1" destOrd="0" presId="urn:microsoft.com/office/officeart/2008/layout/LinedList"/>
    <dgm:cxn modelId="{3EF3A62D-C2E0-C444-9D82-4907F926586A}" type="presParOf" srcId="{E8080280-B407-7B4D-8F80-77E8C58ECF9A}" destId="{475874EA-3303-7C48-8D3D-2AEE9294E0CE}" srcOrd="4" destOrd="0" presId="urn:microsoft.com/office/officeart/2008/layout/LinedList"/>
    <dgm:cxn modelId="{4220B241-1810-6044-8DC5-E0A04A785E7C}" type="presParOf" srcId="{E8080280-B407-7B4D-8F80-77E8C58ECF9A}" destId="{10583A39-675A-264A-A43D-B8D74EBE008B}" srcOrd="5" destOrd="0" presId="urn:microsoft.com/office/officeart/2008/layout/LinedList"/>
    <dgm:cxn modelId="{74960075-6D67-CF4E-8F0F-7369BA339746}" type="presParOf" srcId="{10583A39-675A-264A-A43D-B8D74EBE008B}" destId="{C59AD5A8-3C99-5841-B856-5743FB82F44E}" srcOrd="0" destOrd="0" presId="urn:microsoft.com/office/officeart/2008/layout/LinedList"/>
    <dgm:cxn modelId="{CECEDDA2-F3B2-A34B-B355-55C5542EE983}" type="presParOf" srcId="{10583A39-675A-264A-A43D-B8D74EBE008B}" destId="{AD7DC43E-63E0-A740-8840-4EEA90A3A7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6AFFF-0577-495B-A7B3-8EED8E8515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29C11D-5644-4147-BE0E-C26AD7D6B4A0}">
      <dgm:prSet/>
      <dgm:spPr/>
      <dgm:t>
        <a:bodyPr/>
        <a:lstStyle/>
        <a:p>
          <a:r>
            <a:rPr lang="en-US" i="1"/>
            <a:t>‘a stranger wanting to do academic research into online communities is often viewed as an unwelcome arbitrary intrusion’</a:t>
          </a:r>
          <a:r>
            <a:rPr lang="en-US"/>
            <a:t> (Paccagnella, 1997:3)</a:t>
          </a:r>
        </a:p>
      </dgm:t>
    </dgm:pt>
    <dgm:pt modelId="{8562C71B-CC46-4D71-8708-36A3DFFE5A92}" type="parTrans" cxnId="{DAA3504E-B987-4D13-AC9B-C43156BCE6D5}">
      <dgm:prSet/>
      <dgm:spPr/>
      <dgm:t>
        <a:bodyPr/>
        <a:lstStyle/>
        <a:p>
          <a:endParaRPr lang="en-US"/>
        </a:p>
      </dgm:t>
    </dgm:pt>
    <dgm:pt modelId="{744701D7-B0E4-4B1C-9303-2D4F5BEFFE75}" type="sibTrans" cxnId="{DAA3504E-B987-4D13-AC9B-C43156BCE6D5}">
      <dgm:prSet/>
      <dgm:spPr/>
      <dgm:t>
        <a:bodyPr/>
        <a:lstStyle/>
        <a:p>
          <a:endParaRPr lang="en-US"/>
        </a:p>
      </dgm:t>
    </dgm:pt>
    <dgm:pt modelId="{FA70772F-7568-48BA-80A1-6E01ECD993D7}">
      <dgm:prSet/>
      <dgm:spPr/>
      <dgm:t>
        <a:bodyPr/>
        <a:lstStyle/>
        <a:p>
          <a:r>
            <a:rPr lang="en-US"/>
            <a:t>In this case ‘insider status’ facilitated entry and ‘success’ of method. </a:t>
          </a:r>
        </a:p>
      </dgm:t>
    </dgm:pt>
    <dgm:pt modelId="{DF231B6B-3D85-4444-B224-46A1710EA7F5}" type="parTrans" cxnId="{A80E4615-F98C-4DBE-A14B-1429F7FA0F55}">
      <dgm:prSet/>
      <dgm:spPr/>
      <dgm:t>
        <a:bodyPr/>
        <a:lstStyle/>
        <a:p>
          <a:endParaRPr lang="en-US"/>
        </a:p>
      </dgm:t>
    </dgm:pt>
    <dgm:pt modelId="{948207C7-209C-44AD-982D-9A63134AD124}" type="sibTrans" cxnId="{A80E4615-F98C-4DBE-A14B-1429F7FA0F55}">
      <dgm:prSet/>
      <dgm:spPr/>
      <dgm:t>
        <a:bodyPr/>
        <a:lstStyle/>
        <a:p>
          <a:endParaRPr lang="en-US"/>
        </a:p>
      </dgm:t>
    </dgm:pt>
    <dgm:pt modelId="{BDC79B67-5170-4461-A7BB-A1633678B034}">
      <dgm:prSet/>
      <dgm:spPr/>
      <dgm:t>
        <a:bodyPr/>
        <a:lstStyle/>
        <a:p>
          <a:r>
            <a:rPr lang="en-US"/>
            <a:t>Did not encounter the  </a:t>
          </a:r>
          <a:r>
            <a:rPr lang="en-US" i="1"/>
            <a:t>‘aura of suspicion surrounding stranger to stranger communication in cyberspace’</a:t>
          </a:r>
          <a:r>
            <a:rPr lang="en-US"/>
            <a:t>(Smith, 1997:40)</a:t>
          </a:r>
        </a:p>
      </dgm:t>
    </dgm:pt>
    <dgm:pt modelId="{36A0ED27-3FE2-471F-88D7-3C9E975B8723}" type="parTrans" cxnId="{9967EBC7-5EE1-4D84-8F25-2E99384EA444}">
      <dgm:prSet/>
      <dgm:spPr/>
      <dgm:t>
        <a:bodyPr/>
        <a:lstStyle/>
        <a:p>
          <a:endParaRPr lang="en-US"/>
        </a:p>
      </dgm:t>
    </dgm:pt>
    <dgm:pt modelId="{9C7A90D3-36F8-44E6-98FD-3BA96CE46821}" type="sibTrans" cxnId="{9967EBC7-5EE1-4D84-8F25-2E99384EA444}">
      <dgm:prSet/>
      <dgm:spPr/>
      <dgm:t>
        <a:bodyPr/>
        <a:lstStyle/>
        <a:p>
          <a:endParaRPr lang="en-US"/>
        </a:p>
      </dgm:t>
    </dgm:pt>
    <dgm:pt modelId="{CC8B5607-5F0B-4A1F-BA4A-51B251216CCB}" type="pres">
      <dgm:prSet presAssocID="{0EF6AFFF-0577-495B-A7B3-8EED8E8515D1}" presName="root" presStyleCnt="0">
        <dgm:presLayoutVars>
          <dgm:dir/>
          <dgm:resizeHandles val="exact"/>
        </dgm:presLayoutVars>
      </dgm:prSet>
      <dgm:spPr/>
    </dgm:pt>
    <dgm:pt modelId="{71E0FEB1-A5C3-43FE-A311-9B2A66C57D06}" type="pres">
      <dgm:prSet presAssocID="{0529C11D-5644-4147-BE0E-C26AD7D6B4A0}" presName="compNode" presStyleCnt="0"/>
      <dgm:spPr/>
    </dgm:pt>
    <dgm:pt modelId="{A4AF1F50-BDBF-4A14-BA09-82FB625DE238}" type="pres">
      <dgm:prSet presAssocID="{0529C11D-5644-4147-BE0E-C26AD7D6B4A0}" presName="bgRect" presStyleLbl="bgShp" presStyleIdx="0" presStyleCnt="3"/>
      <dgm:spPr/>
    </dgm:pt>
    <dgm:pt modelId="{6C73576D-AD6A-46F2-B3D2-E970D9307ED8}" type="pres">
      <dgm:prSet presAssocID="{0529C11D-5644-4147-BE0E-C26AD7D6B4A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408CDB9-6D69-4A34-A0E8-7A78577F5C20}" type="pres">
      <dgm:prSet presAssocID="{0529C11D-5644-4147-BE0E-C26AD7D6B4A0}" presName="spaceRect" presStyleCnt="0"/>
      <dgm:spPr/>
    </dgm:pt>
    <dgm:pt modelId="{9D3D6EE3-FCB9-445C-AF26-4D5D140769CE}" type="pres">
      <dgm:prSet presAssocID="{0529C11D-5644-4147-BE0E-C26AD7D6B4A0}" presName="parTx" presStyleLbl="revTx" presStyleIdx="0" presStyleCnt="3">
        <dgm:presLayoutVars>
          <dgm:chMax val="0"/>
          <dgm:chPref val="0"/>
        </dgm:presLayoutVars>
      </dgm:prSet>
      <dgm:spPr/>
    </dgm:pt>
    <dgm:pt modelId="{B39F9308-684E-416E-AAE9-F9CEAE49B61D}" type="pres">
      <dgm:prSet presAssocID="{744701D7-B0E4-4B1C-9303-2D4F5BEFFE75}" presName="sibTrans" presStyleCnt="0"/>
      <dgm:spPr/>
    </dgm:pt>
    <dgm:pt modelId="{777AC066-12F3-4142-B8EA-F115B624270D}" type="pres">
      <dgm:prSet presAssocID="{FA70772F-7568-48BA-80A1-6E01ECD993D7}" presName="compNode" presStyleCnt="0"/>
      <dgm:spPr/>
    </dgm:pt>
    <dgm:pt modelId="{36F83E59-1B22-4C5D-84C8-EB116E4BF7E1}" type="pres">
      <dgm:prSet presAssocID="{FA70772F-7568-48BA-80A1-6E01ECD993D7}" presName="bgRect" presStyleLbl="bgShp" presStyleIdx="1" presStyleCnt="3"/>
      <dgm:spPr/>
    </dgm:pt>
    <dgm:pt modelId="{4EA0C87D-8F70-461A-BE94-810FC2050B80}" type="pres">
      <dgm:prSet presAssocID="{FA70772F-7568-48BA-80A1-6E01ECD993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EA8E0C18-CEF0-48A0-A6DE-42EA981FA7FE}" type="pres">
      <dgm:prSet presAssocID="{FA70772F-7568-48BA-80A1-6E01ECD993D7}" presName="spaceRect" presStyleCnt="0"/>
      <dgm:spPr/>
    </dgm:pt>
    <dgm:pt modelId="{F44D6FA8-D36A-4997-AEF4-0831DAF3B9F2}" type="pres">
      <dgm:prSet presAssocID="{FA70772F-7568-48BA-80A1-6E01ECD993D7}" presName="parTx" presStyleLbl="revTx" presStyleIdx="1" presStyleCnt="3">
        <dgm:presLayoutVars>
          <dgm:chMax val="0"/>
          <dgm:chPref val="0"/>
        </dgm:presLayoutVars>
      </dgm:prSet>
      <dgm:spPr/>
    </dgm:pt>
    <dgm:pt modelId="{C3CA5643-F793-4971-95A0-D7536714554B}" type="pres">
      <dgm:prSet presAssocID="{948207C7-209C-44AD-982D-9A63134AD124}" presName="sibTrans" presStyleCnt="0"/>
      <dgm:spPr/>
    </dgm:pt>
    <dgm:pt modelId="{8CF373D8-5358-4908-887E-EB51B12D8E5D}" type="pres">
      <dgm:prSet presAssocID="{BDC79B67-5170-4461-A7BB-A1633678B034}" presName="compNode" presStyleCnt="0"/>
      <dgm:spPr/>
    </dgm:pt>
    <dgm:pt modelId="{3635F922-58C5-424F-B08B-27D03DA90A9F}" type="pres">
      <dgm:prSet presAssocID="{BDC79B67-5170-4461-A7BB-A1633678B034}" presName="bgRect" presStyleLbl="bgShp" presStyleIdx="2" presStyleCnt="3"/>
      <dgm:spPr/>
    </dgm:pt>
    <dgm:pt modelId="{58BBA304-290B-468B-AFE8-89F2AF2ACBFB}" type="pres">
      <dgm:prSet presAssocID="{BDC79B67-5170-4461-A7BB-A1633678B0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DD94DAE8-D546-46DF-9271-29D77CA468B0}" type="pres">
      <dgm:prSet presAssocID="{BDC79B67-5170-4461-A7BB-A1633678B034}" presName="spaceRect" presStyleCnt="0"/>
      <dgm:spPr/>
    </dgm:pt>
    <dgm:pt modelId="{B4347553-C486-473A-A73A-C2FB8509D2AA}" type="pres">
      <dgm:prSet presAssocID="{BDC79B67-5170-4461-A7BB-A1633678B034}" presName="parTx" presStyleLbl="revTx" presStyleIdx="2" presStyleCnt="3">
        <dgm:presLayoutVars>
          <dgm:chMax val="0"/>
          <dgm:chPref val="0"/>
        </dgm:presLayoutVars>
      </dgm:prSet>
      <dgm:spPr/>
    </dgm:pt>
  </dgm:ptLst>
  <dgm:cxnLst>
    <dgm:cxn modelId="{A80E4615-F98C-4DBE-A14B-1429F7FA0F55}" srcId="{0EF6AFFF-0577-495B-A7B3-8EED8E8515D1}" destId="{FA70772F-7568-48BA-80A1-6E01ECD993D7}" srcOrd="1" destOrd="0" parTransId="{DF231B6B-3D85-4444-B224-46A1710EA7F5}" sibTransId="{948207C7-209C-44AD-982D-9A63134AD124}"/>
    <dgm:cxn modelId="{3800B436-EC34-4216-AE18-7866A4DB9691}" type="presOf" srcId="{FA70772F-7568-48BA-80A1-6E01ECD993D7}" destId="{F44D6FA8-D36A-4997-AEF4-0831DAF3B9F2}" srcOrd="0" destOrd="0" presId="urn:microsoft.com/office/officeart/2018/2/layout/IconVerticalSolidList"/>
    <dgm:cxn modelId="{DAA3504E-B987-4D13-AC9B-C43156BCE6D5}" srcId="{0EF6AFFF-0577-495B-A7B3-8EED8E8515D1}" destId="{0529C11D-5644-4147-BE0E-C26AD7D6B4A0}" srcOrd="0" destOrd="0" parTransId="{8562C71B-CC46-4D71-8708-36A3DFFE5A92}" sibTransId="{744701D7-B0E4-4B1C-9303-2D4F5BEFFE75}"/>
    <dgm:cxn modelId="{DAE5856F-84C3-4357-8155-054D441F691E}" type="presOf" srcId="{BDC79B67-5170-4461-A7BB-A1633678B034}" destId="{B4347553-C486-473A-A73A-C2FB8509D2AA}" srcOrd="0" destOrd="0" presId="urn:microsoft.com/office/officeart/2018/2/layout/IconVerticalSolidList"/>
    <dgm:cxn modelId="{D360178B-F0CF-4D09-B3F8-F2209FD06B2F}" type="presOf" srcId="{0EF6AFFF-0577-495B-A7B3-8EED8E8515D1}" destId="{CC8B5607-5F0B-4A1F-BA4A-51B251216CCB}" srcOrd="0" destOrd="0" presId="urn:microsoft.com/office/officeart/2018/2/layout/IconVerticalSolidList"/>
    <dgm:cxn modelId="{9967EBC7-5EE1-4D84-8F25-2E99384EA444}" srcId="{0EF6AFFF-0577-495B-A7B3-8EED8E8515D1}" destId="{BDC79B67-5170-4461-A7BB-A1633678B034}" srcOrd="2" destOrd="0" parTransId="{36A0ED27-3FE2-471F-88D7-3C9E975B8723}" sibTransId="{9C7A90D3-36F8-44E6-98FD-3BA96CE46821}"/>
    <dgm:cxn modelId="{5081BCDE-608C-4F21-80A3-712013C10194}" type="presOf" srcId="{0529C11D-5644-4147-BE0E-C26AD7D6B4A0}" destId="{9D3D6EE3-FCB9-445C-AF26-4D5D140769CE}" srcOrd="0" destOrd="0" presId="urn:microsoft.com/office/officeart/2018/2/layout/IconVerticalSolidList"/>
    <dgm:cxn modelId="{8FA62A63-FB7B-4EF4-ADB5-B7FE0C528A94}" type="presParOf" srcId="{CC8B5607-5F0B-4A1F-BA4A-51B251216CCB}" destId="{71E0FEB1-A5C3-43FE-A311-9B2A66C57D06}" srcOrd="0" destOrd="0" presId="urn:microsoft.com/office/officeart/2018/2/layout/IconVerticalSolidList"/>
    <dgm:cxn modelId="{B7BD6816-B421-4D95-98AD-03B8044A8A88}" type="presParOf" srcId="{71E0FEB1-A5C3-43FE-A311-9B2A66C57D06}" destId="{A4AF1F50-BDBF-4A14-BA09-82FB625DE238}" srcOrd="0" destOrd="0" presId="urn:microsoft.com/office/officeart/2018/2/layout/IconVerticalSolidList"/>
    <dgm:cxn modelId="{42A471B9-5CE3-4C24-B4BD-B2B66729B585}" type="presParOf" srcId="{71E0FEB1-A5C3-43FE-A311-9B2A66C57D06}" destId="{6C73576D-AD6A-46F2-B3D2-E970D9307ED8}" srcOrd="1" destOrd="0" presId="urn:microsoft.com/office/officeart/2018/2/layout/IconVerticalSolidList"/>
    <dgm:cxn modelId="{88C17DD9-379D-49BB-8CA4-D9F975BBA5DF}" type="presParOf" srcId="{71E0FEB1-A5C3-43FE-A311-9B2A66C57D06}" destId="{B408CDB9-6D69-4A34-A0E8-7A78577F5C20}" srcOrd="2" destOrd="0" presId="urn:microsoft.com/office/officeart/2018/2/layout/IconVerticalSolidList"/>
    <dgm:cxn modelId="{DC4A6529-CF0C-4D76-9BA5-F35C35D8E22F}" type="presParOf" srcId="{71E0FEB1-A5C3-43FE-A311-9B2A66C57D06}" destId="{9D3D6EE3-FCB9-445C-AF26-4D5D140769CE}" srcOrd="3" destOrd="0" presId="urn:microsoft.com/office/officeart/2018/2/layout/IconVerticalSolidList"/>
    <dgm:cxn modelId="{93A20C35-DEA7-44BB-9FE7-D8CEB893D6AE}" type="presParOf" srcId="{CC8B5607-5F0B-4A1F-BA4A-51B251216CCB}" destId="{B39F9308-684E-416E-AAE9-F9CEAE49B61D}" srcOrd="1" destOrd="0" presId="urn:microsoft.com/office/officeart/2018/2/layout/IconVerticalSolidList"/>
    <dgm:cxn modelId="{F3C9C94C-62B0-402A-9BE5-42398DFDE413}" type="presParOf" srcId="{CC8B5607-5F0B-4A1F-BA4A-51B251216CCB}" destId="{777AC066-12F3-4142-B8EA-F115B624270D}" srcOrd="2" destOrd="0" presId="urn:microsoft.com/office/officeart/2018/2/layout/IconVerticalSolidList"/>
    <dgm:cxn modelId="{501196CF-5DB4-4351-9758-32DEB65A6833}" type="presParOf" srcId="{777AC066-12F3-4142-B8EA-F115B624270D}" destId="{36F83E59-1B22-4C5D-84C8-EB116E4BF7E1}" srcOrd="0" destOrd="0" presId="urn:microsoft.com/office/officeart/2018/2/layout/IconVerticalSolidList"/>
    <dgm:cxn modelId="{DBBFCA4D-826F-443F-BB53-199F14F83DB4}" type="presParOf" srcId="{777AC066-12F3-4142-B8EA-F115B624270D}" destId="{4EA0C87D-8F70-461A-BE94-810FC2050B80}" srcOrd="1" destOrd="0" presId="urn:microsoft.com/office/officeart/2018/2/layout/IconVerticalSolidList"/>
    <dgm:cxn modelId="{7A773A38-E4E6-4400-A0AE-29682EF9FA10}" type="presParOf" srcId="{777AC066-12F3-4142-B8EA-F115B624270D}" destId="{EA8E0C18-CEF0-48A0-A6DE-42EA981FA7FE}" srcOrd="2" destOrd="0" presId="urn:microsoft.com/office/officeart/2018/2/layout/IconVerticalSolidList"/>
    <dgm:cxn modelId="{1DD613FB-FE51-4AB9-B4B8-CF7515D41EB0}" type="presParOf" srcId="{777AC066-12F3-4142-B8EA-F115B624270D}" destId="{F44D6FA8-D36A-4997-AEF4-0831DAF3B9F2}" srcOrd="3" destOrd="0" presId="urn:microsoft.com/office/officeart/2018/2/layout/IconVerticalSolidList"/>
    <dgm:cxn modelId="{6D76FD2C-EF34-4D0F-B085-F7B5531C4659}" type="presParOf" srcId="{CC8B5607-5F0B-4A1F-BA4A-51B251216CCB}" destId="{C3CA5643-F793-4971-95A0-D7536714554B}" srcOrd="3" destOrd="0" presId="urn:microsoft.com/office/officeart/2018/2/layout/IconVerticalSolidList"/>
    <dgm:cxn modelId="{F051A45D-37EF-4303-B0CE-D2AE259E53D1}" type="presParOf" srcId="{CC8B5607-5F0B-4A1F-BA4A-51B251216CCB}" destId="{8CF373D8-5358-4908-887E-EB51B12D8E5D}" srcOrd="4" destOrd="0" presId="urn:microsoft.com/office/officeart/2018/2/layout/IconVerticalSolidList"/>
    <dgm:cxn modelId="{2754208A-AB7A-4D71-8445-1B09205DCFE5}" type="presParOf" srcId="{8CF373D8-5358-4908-887E-EB51B12D8E5D}" destId="{3635F922-58C5-424F-B08B-27D03DA90A9F}" srcOrd="0" destOrd="0" presId="urn:microsoft.com/office/officeart/2018/2/layout/IconVerticalSolidList"/>
    <dgm:cxn modelId="{6A24D098-FB23-4931-AB09-775C68DC72E0}" type="presParOf" srcId="{8CF373D8-5358-4908-887E-EB51B12D8E5D}" destId="{58BBA304-290B-468B-AFE8-89F2AF2ACBFB}" srcOrd="1" destOrd="0" presId="urn:microsoft.com/office/officeart/2018/2/layout/IconVerticalSolidList"/>
    <dgm:cxn modelId="{41639064-BE46-40D2-8B74-6788824FD006}" type="presParOf" srcId="{8CF373D8-5358-4908-887E-EB51B12D8E5D}" destId="{DD94DAE8-D546-46DF-9271-29D77CA468B0}" srcOrd="2" destOrd="0" presId="urn:microsoft.com/office/officeart/2018/2/layout/IconVerticalSolidList"/>
    <dgm:cxn modelId="{1AAF92B9-D624-4889-9FCA-14B2FDB248F0}" type="presParOf" srcId="{8CF373D8-5358-4908-887E-EB51B12D8E5D}" destId="{B4347553-C486-473A-A73A-C2FB8509D2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38ECF-CB39-D949-9E2F-9CA77DA15B88}">
      <dsp:nvSpPr>
        <dsp:cNvPr id="0" name=""/>
        <dsp:cNvSpPr/>
      </dsp:nvSpPr>
      <dsp:spPr>
        <a:xfrm>
          <a:off x="0" y="1893"/>
          <a:ext cx="105064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1CE70B-39EE-7C4D-BB9F-7C5C0497C9E0}">
      <dsp:nvSpPr>
        <dsp:cNvPr id="0" name=""/>
        <dsp:cNvSpPr/>
      </dsp:nvSpPr>
      <dsp:spPr>
        <a:xfrm>
          <a:off x="0" y="1893"/>
          <a:ext cx="10506456" cy="1291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Interviewing is a form of questioning characterized by the fact that it employs verbal questioning as its principal technique of data collection. </a:t>
          </a:r>
          <a:endParaRPr lang="en-US" sz="2000" kern="1200"/>
        </a:p>
      </dsp:txBody>
      <dsp:txXfrm>
        <a:off x="0" y="1893"/>
        <a:ext cx="10506456" cy="1291053"/>
      </dsp:txXfrm>
    </dsp:sp>
    <dsp:sp modelId="{CE9226E1-ED71-9041-8D73-F0A82E37A309}">
      <dsp:nvSpPr>
        <dsp:cNvPr id="0" name=""/>
        <dsp:cNvSpPr/>
      </dsp:nvSpPr>
      <dsp:spPr>
        <a:xfrm>
          <a:off x="0" y="1292947"/>
          <a:ext cx="105064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6A8E6-7350-AE42-9207-02D1117F74A7}">
      <dsp:nvSpPr>
        <dsp:cNvPr id="0" name=""/>
        <dsp:cNvSpPr/>
      </dsp:nvSpPr>
      <dsp:spPr>
        <a:xfrm>
          <a:off x="0" y="1292947"/>
          <a:ext cx="10506456" cy="1291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Interviews are employed by people in everyday life, but as a scientific tool of social research, or better as a method of data collection, interviewing is different with regard to its preparation, construction, and execution in that it is prepared and executed in a systematic way.  </a:t>
          </a:r>
          <a:endParaRPr lang="en-US" sz="2000" kern="1200"/>
        </a:p>
      </dsp:txBody>
      <dsp:txXfrm>
        <a:off x="0" y="1292947"/>
        <a:ext cx="10506456" cy="1291053"/>
      </dsp:txXfrm>
    </dsp:sp>
    <dsp:sp modelId="{475874EA-3303-7C48-8D3D-2AEE9294E0CE}">
      <dsp:nvSpPr>
        <dsp:cNvPr id="0" name=""/>
        <dsp:cNvSpPr/>
      </dsp:nvSpPr>
      <dsp:spPr>
        <a:xfrm>
          <a:off x="0" y="2584000"/>
          <a:ext cx="105064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AD5A8-3C99-5841-B856-5743FB82F44E}">
      <dsp:nvSpPr>
        <dsp:cNvPr id="0" name=""/>
        <dsp:cNvSpPr/>
      </dsp:nvSpPr>
      <dsp:spPr>
        <a:xfrm>
          <a:off x="0" y="2584000"/>
          <a:ext cx="10506456" cy="1291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Interviews basically consist of asking questions, listening to individuals and recording their responses. </a:t>
          </a:r>
          <a:endParaRPr lang="en-US" sz="2000" kern="1200" dirty="0"/>
        </a:p>
      </dsp:txBody>
      <dsp:txXfrm>
        <a:off x="0" y="2584000"/>
        <a:ext cx="10506456" cy="1291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F1F50-BDBF-4A14-BA09-82FB625DE238}">
      <dsp:nvSpPr>
        <dsp:cNvPr id="0" name=""/>
        <dsp:cNvSpPr/>
      </dsp:nvSpPr>
      <dsp:spPr>
        <a:xfrm>
          <a:off x="0" y="559"/>
          <a:ext cx="10506456" cy="1309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73576D-AD6A-46F2-B3D2-E970D9307ED8}">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3D6EE3-FCB9-445C-AF26-4D5D140769CE}">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US" sz="2400" i="1" kern="1200"/>
            <a:t>‘a stranger wanting to do academic research into online communities is often viewed as an unwelcome arbitrary intrusion’</a:t>
          </a:r>
          <a:r>
            <a:rPr lang="en-US" sz="2400" kern="1200"/>
            <a:t> (Paccagnella, 1997:3)</a:t>
          </a:r>
        </a:p>
      </dsp:txBody>
      <dsp:txXfrm>
        <a:off x="1512662" y="559"/>
        <a:ext cx="8993793" cy="1309664"/>
      </dsp:txXfrm>
    </dsp:sp>
    <dsp:sp modelId="{36F83E59-1B22-4C5D-84C8-EB116E4BF7E1}">
      <dsp:nvSpPr>
        <dsp:cNvPr id="0" name=""/>
        <dsp:cNvSpPr/>
      </dsp:nvSpPr>
      <dsp:spPr>
        <a:xfrm>
          <a:off x="0" y="1637640"/>
          <a:ext cx="10506456" cy="1309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0C87D-8F70-461A-BE94-810FC2050B80}">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4D6FA8-D36A-4997-AEF4-0831DAF3B9F2}">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US" sz="2400" kern="1200"/>
            <a:t>In this case ‘insider status’ facilitated entry and ‘success’ of method. </a:t>
          </a:r>
        </a:p>
      </dsp:txBody>
      <dsp:txXfrm>
        <a:off x="1512662" y="1637640"/>
        <a:ext cx="8993793" cy="1309664"/>
      </dsp:txXfrm>
    </dsp:sp>
    <dsp:sp modelId="{3635F922-58C5-424F-B08B-27D03DA90A9F}">
      <dsp:nvSpPr>
        <dsp:cNvPr id="0" name=""/>
        <dsp:cNvSpPr/>
      </dsp:nvSpPr>
      <dsp:spPr>
        <a:xfrm>
          <a:off x="0" y="3274721"/>
          <a:ext cx="10506456" cy="1309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BA304-290B-468B-AFE8-89F2AF2ACBFB}">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347553-C486-473A-A73A-C2FB8509D2AA}">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US" sz="2400" kern="1200"/>
            <a:t>Did not encounter the  </a:t>
          </a:r>
          <a:r>
            <a:rPr lang="en-US" sz="2400" i="1" kern="1200"/>
            <a:t>‘aura of suspicion surrounding stranger to stranger communication in cyberspace’</a:t>
          </a:r>
          <a:r>
            <a:rPr lang="en-US" sz="2400" kern="1200"/>
            <a:t>(Smith, 1997:40)</a:t>
          </a:r>
        </a:p>
      </dsp:txBody>
      <dsp:txXfrm>
        <a:off x="1512662" y="3274721"/>
        <a:ext cx="8993793" cy="13096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03E2CB-3E48-AE43-A50F-837871853C82}" type="datetimeFigureOut">
              <a:rPr lang="en-US" smtClean="0"/>
              <a:t>3/19/20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560510-334C-F042-B4FE-6968CC233EB7}" type="slidenum">
              <a:rPr lang="en-US" smtClean="0"/>
              <a:t>‹#›</a:t>
            </a:fld>
            <a:endParaRPr lang="en-US"/>
          </a:p>
        </p:txBody>
      </p:sp>
    </p:spTree>
    <p:extLst>
      <p:ext uri="{BB962C8B-B14F-4D97-AF65-F5344CB8AC3E}">
        <p14:creationId xmlns:p14="http://schemas.microsoft.com/office/powerpoint/2010/main" val="4224276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A26FAC1-7BAB-5240-8ABB-5B86D969721C}"/>
              </a:ext>
            </a:extLst>
          </p:cNvPr>
          <p:cNvSpPr>
            <a:spLocks noGrp="1" noChangeArrowheads="1"/>
          </p:cNvSpPr>
          <p:nvPr>
            <p:ph type="sldNum" sz="quarter" idx="5"/>
          </p:nvPr>
        </p:nvSpPr>
        <p:spPr>
          <a:ln/>
        </p:spPr>
        <p:txBody>
          <a:bodyPr/>
          <a:lstStyle/>
          <a:p>
            <a:fld id="{B670C98C-9460-0D4F-A121-BDC51574DCB5}" type="slidenum">
              <a:rPr lang="en-GB" altLang="en-US"/>
              <a:pPr/>
              <a:t>29</a:t>
            </a:fld>
            <a:endParaRPr lang="en-GB" altLang="en-US"/>
          </a:p>
        </p:txBody>
      </p:sp>
      <p:sp>
        <p:nvSpPr>
          <p:cNvPr id="34818" name="Rectangle 2">
            <a:extLst>
              <a:ext uri="{FF2B5EF4-FFF2-40B4-BE49-F238E27FC236}">
                <a16:creationId xmlns:a16="http://schemas.microsoft.com/office/drawing/2014/main" id="{F1B70FA8-B0C5-FD4D-B22A-B371862197A1}"/>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4C145545-C5BC-7443-9BF9-EAE17254EBB7}"/>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12180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D8627E7-85E4-E743-8425-385CF1301FFA}"/>
              </a:ext>
            </a:extLst>
          </p:cNvPr>
          <p:cNvSpPr>
            <a:spLocks noGrp="1" noChangeArrowheads="1"/>
          </p:cNvSpPr>
          <p:nvPr>
            <p:ph type="sldNum" sz="quarter" idx="5"/>
          </p:nvPr>
        </p:nvSpPr>
        <p:spPr>
          <a:ln/>
        </p:spPr>
        <p:txBody>
          <a:bodyPr/>
          <a:lstStyle/>
          <a:p>
            <a:fld id="{15B2158D-616A-C94A-B81C-5F5F3A2A4D88}" type="slidenum">
              <a:rPr lang="en-GB" altLang="en-US"/>
              <a:pPr/>
              <a:t>30</a:t>
            </a:fld>
            <a:endParaRPr lang="en-GB" altLang="en-US"/>
          </a:p>
        </p:txBody>
      </p:sp>
      <p:sp>
        <p:nvSpPr>
          <p:cNvPr id="36866" name="Rectangle 2">
            <a:extLst>
              <a:ext uri="{FF2B5EF4-FFF2-40B4-BE49-F238E27FC236}">
                <a16:creationId xmlns:a16="http://schemas.microsoft.com/office/drawing/2014/main" id="{7A5AE149-BA5D-B04F-A4F7-E2A28929FEDE}"/>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B0940910-5B05-5A4D-9D8B-27E5BB7CCD98}"/>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913337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FE0FC3-1997-0142-B47F-A811AAEB1BCA}"/>
              </a:ext>
            </a:extLst>
          </p:cNvPr>
          <p:cNvSpPr>
            <a:spLocks noGrp="1" noChangeArrowheads="1"/>
          </p:cNvSpPr>
          <p:nvPr>
            <p:ph type="sldNum" sz="quarter" idx="5"/>
          </p:nvPr>
        </p:nvSpPr>
        <p:spPr>
          <a:ln/>
        </p:spPr>
        <p:txBody>
          <a:bodyPr/>
          <a:lstStyle/>
          <a:p>
            <a:fld id="{5003AD23-6D89-5E4C-96D2-CE3252036E2A}" type="slidenum">
              <a:rPr lang="en-GB" altLang="en-US"/>
              <a:pPr/>
              <a:t>31</a:t>
            </a:fld>
            <a:endParaRPr lang="en-GB" altLang="en-US"/>
          </a:p>
        </p:txBody>
      </p:sp>
      <p:sp>
        <p:nvSpPr>
          <p:cNvPr id="43010" name="Rectangle 2">
            <a:extLst>
              <a:ext uri="{FF2B5EF4-FFF2-40B4-BE49-F238E27FC236}">
                <a16:creationId xmlns:a16="http://schemas.microsoft.com/office/drawing/2014/main" id="{0E49EADA-F938-0D47-8E6B-005AEACFCF5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6C085B6C-1DB4-0742-AEA8-E97503ED7DBF}"/>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3328149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894B7E5-AF1F-E24F-A667-AF59E78A4C4C}"/>
              </a:ext>
            </a:extLst>
          </p:cNvPr>
          <p:cNvSpPr>
            <a:spLocks noGrp="1" noChangeArrowheads="1"/>
          </p:cNvSpPr>
          <p:nvPr>
            <p:ph type="sldNum" sz="quarter" idx="5"/>
          </p:nvPr>
        </p:nvSpPr>
        <p:spPr>
          <a:ln/>
        </p:spPr>
        <p:txBody>
          <a:bodyPr/>
          <a:lstStyle/>
          <a:p>
            <a:fld id="{7BA02F73-A87F-8649-A0CD-BE08021BFE85}" type="slidenum">
              <a:rPr lang="en-GB" altLang="en-US"/>
              <a:pPr/>
              <a:t>32</a:t>
            </a:fld>
            <a:endParaRPr lang="en-GB" altLang="en-US"/>
          </a:p>
        </p:txBody>
      </p:sp>
      <p:sp>
        <p:nvSpPr>
          <p:cNvPr id="40962" name="Rectangle 2">
            <a:extLst>
              <a:ext uri="{FF2B5EF4-FFF2-40B4-BE49-F238E27FC236}">
                <a16:creationId xmlns:a16="http://schemas.microsoft.com/office/drawing/2014/main" id="{8D9AD3D3-1BC8-AB4E-89D9-6D623D7E7B53}"/>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D6EA96AD-8938-2544-8A6C-BCF65E36CA33}"/>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3425245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A50473B-0C72-8E4E-985E-FA0960A79A59}"/>
              </a:ext>
            </a:extLst>
          </p:cNvPr>
          <p:cNvSpPr>
            <a:spLocks noGrp="1" noChangeArrowheads="1"/>
          </p:cNvSpPr>
          <p:nvPr>
            <p:ph type="sldNum" sz="quarter" idx="5"/>
          </p:nvPr>
        </p:nvSpPr>
        <p:spPr>
          <a:ln/>
        </p:spPr>
        <p:txBody>
          <a:bodyPr/>
          <a:lstStyle/>
          <a:p>
            <a:fld id="{489C808D-31AC-B146-8C49-F5A7C24FAF70}" type="slidenum">
              <a:rPr lang="en-GB" altLang="en-US"/>
              <a:pPr/>
              <a:t>33</a:t>
            </a:fld>
            <a:endParaRPr lang="en-GB" altLang="en-US"/>
          </a:p>
        </p:txBody>
      </p:sp>
      <p:sp>
        <p:nvSpPr>
          <p:cNvPr id="45058" name="Rectangle 2">
            <a:extLst>
              <a:ext uri="{FF2B5EF4-FFF2-40B4-BE49-F238E27FC236}">
                <a16:creationId xmlns:a16="http://schemas.microsoft.com/office/drawing/2014/main" id="{3C652445-3E10-E543-BFE7-84CA44A75AE1}"/>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BF8D6648-6347-A040-BD4B-FEC901839C9D}"/>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3484147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4E530E4-95F8-524A-B3C6-54FFEAEC526F}"/>
              </a:ext>
            </a:extLst>
          </p:cNvPr>
          <p:cNvSpPr>
            <a:spLocks noGrp="1" noChangeArrowheads="1"/>
          </p:cNvSpPr>
          <p:nvPr>
            <p:ph type="sldNum" sz="quarter" idx="5"/>
          </p:nvPr>
        </p:nvSpPr>
        <p:spPr>
          <a:ln/>
        </p:spPr>
        <p:txBody>
          <a:bodyPr/>
          <a:lstStyle/>
          <a:p>
            <a:fld id="{E57E2BBB-64F7-854E-B77B-FD7ADA8FECCE}" type="slidenum">
              <a:rPr lang="en-GB" altLang="en-US"/>
              <a:pPr/>
              <a:t>34</a:t>
            </a:fld>
            <a:endParaRPr lang="en-GB" altLang="en-US"/>
          </a:p>
        </p:txBody>
      </p:sp>
      <p:sp>
        <p:nvSpPr>
          <p:cNvPr id="47106" name="Rectangle 2">
            <a:extLst>
              <a:ext uri="{FF2B5EF4-FFF2-40B4-BE49-F238E27FC236}">
                <a16:creationId xmlns:a16="http://schemas.microsoft.com/office/drawing/2014/main" id="{919F8908-E857-9947-BE66-1B667B91CB04}"/>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91D5BF28-EE85-7740-A718-A4E0752EC1F6}"/>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3783246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930C6B6-146C-5C48-BC93-87152FCD8D4E}"/>
              </a:ext>
            </a:extLst>
          </p:cNvPr>
          <p:cNvSpPr>
            <a:spLocks noGrp="1" noChangeArrowheads="1"/>
          </p:cNvSpPr>
          <p:nvPr>
            <p:ph type="sldNum" sz="quarter" idx="5"/>
          </p:nvPr>
        </p:nvSpPr>
        <p:spPr>
          <a:ln/>
        </p:spPr>
        <p:txBody>
          <a:bodyPr/>
          <a:lstStyle/>
          <a:p>
            <a:fld id="{616BBE0A-91F9-A048-88CE-4C2901D7A6DE}" type="slidenum">
              <a:rPr lang="en-GB" altLang="en-US"/>
              <a:pPr/>
              <a:t>35</a:t>
            </a:fld>
            <a:endParaRPr lang="en-GB" altLang="en-US"/>
          </a:p>
        </p:txBody>
      </p:sp>
      <p:sp>
        <p:nvSpPr>
          <p:cNvPr id="51202" name="Rectangle 2">
            <a:extLst>
              <a:ext uri="{FF2B5EF4-FFF2-40B4-BE49-F238E27FC236}">
                <a16:creationId xmlns:a16="http://schemas.microsoft.com/office/drawing/2014/main" id="{993504EE-87E4-534E-A412-D13FB6297C21}"/>
              </a:ext>
            </a:extLst>
          </p:cNvPr>
          <p:cNvSpPr>
            <a:spLocks noGrp="1" noRot="1" noChangeAspect="1" noChangeArrowheads="1" noTextEdit="1"/>
          </p:cNvSpPr>
          <p:nvPr>
            <p:ph type="sldImg"/>
          </p:nvPr>
        </p:nvSpPr>
        <p:spPr>
          <a:ln/>
        </p:spPr>
      </p:sp>
      <p:sp>
        <p:nvSpPr>
          <p:cNvPr id="51203" name="Rectangle 3">
            <a:extLst>
              <a:ext uri="{FF2B5EF4-FFF2-40B4-BE49-F238E27FC236}">
                <a16:creationId xmlns:a16="http://schemas.microsoft.com/office/drawing/2014/main" id="{75F0B433-BA56-0845-A4DA-829E185F3443}"/>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2006589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394CBA-315D-A141-A8A8-F7A13BBA65AD}"/>
              </a:ext>
            </a:extLst>
          </p:cNvPr>
          <p:cNvSpPr>
            <a:spLocks noGrp="1" noChangeArrowheads="1"/>
          </p:cNvSpPr>
          <p:nvPr>
            <p:ph type="sldNum" sz="quarter" idx="5"/>
          </p:nvPr>
        </p:nvSpPr>
        <p:spPr>
          <a:ln/>
        </p:spPr>
        <p:txBody>
          <a:bodyPr/>
          <a:lstStyle/>
          <a:p>
            <a:fld id="{4A91E188-3103-3243-B910-1CF8597B2D3A}" type="slidenum">
              <a:rPr lang="en-GB" altLang="en-US"/>
              <a:pPr/>
              <a:t>36</a:t>
            </a:fld>
            <a:endParaRPr lang="en-GB" altLang="en-US"/>
          </a:p>
        </p:txBody>
      </p:sp>
      <p:sp>
        <p:nvSpPr>
          <p:cNvPr id="53250" name="Rectangle 2">
            <a:extLst>
              <a:ext uri="{FF2B5EF4-FFF2-40B4-BE49-F238E27FC236}">
                <a16:creationId xmlns:a16="http://schemas.microsoft.com/office/drawing/2014/main" id="{0D87AFAB-DD3C-A546-8480-2276CD57F35D}"/>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8545625C-5B2A-4D4D-A3EF-108680853F89}"/>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792357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2EDCC8-2C1E-484C-8EED-52A7AE9953B5}"/>
              </a:ext>
            </a:extLst>
          </p:cNvPr>
          <p:cNvSpPr>
            <a:spLocks noGrp="1" noChangeArrowheads="1"/>
          </p:cNvSpPr>
          <p:nvPr>
            <p:ph type="sldNum" sz="quarter" idx="5"/>
          </p:nvPr>
        </p:nvSpPr>
        <p:spPr>
          <a:ln/>
        </p:spPr>
        <p:txBody>
          <a:bodyPr/>
          <a:lstStyle/>
          <a:p>
            <a:fld id="{C86E1F76-81D3-3E4D-A214-4A6865BAAD53}" type="slidenum">
              <a:rPr lang="en-GB" altLang="en-US"/>
              <a:pPr/>
              <a:t>37</a:t>
            </a:fld>
            <a:endParaRPr lang="en-GB" altLang="en-US"/>
          </a:p>
        </p:txBody>
      </p:sp>
      <p:sp>
        <p:nvSpPr>
          <p:cNvPr id="55298" name="Rectangle 2">
            <a:extLst>
              <a:ext uri="{FF2B5EF4-FFF2-40B4-BE49-F238E27FC236}">
                <a16:creationId xmlns:a16="http://schemas.microsoft.com/office/drawing/2014/main" id="{3D55338E-9407-ED48-B23A-F4448EBC0E21}"/>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3ACB9094-121F-5D4F-BBFF-E9AB59C5F70C}"/>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902945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AD88D0F-2FEB-E044-9125-0EDEB8B129AC}"/>
              </a:ext>
            </a:extLst>
          </p:cNvPr>
          <p:cNvSpPr>
            <a:spLocks noGrp="1" noChangeArrowheads="1"/>
          </p:cNvSpPr>
          <p:nvPr>
            <p:ph type="sldNum" sz="quarter" idx="5"/>
          </p:nvPr>
        </p:nvSpPr>
        <p:spPr>
          <a:ln/>
        </p:spPr>
        <p:txBody>
          <a:bodyPr/>
          <a:lstStyle/>
          <a:p>
            <a:fld id="{AC6B9A09-5E10-D544-8D02-D4A0C6741634}" type="slidenum">
              <a:rPr lang="en-GB" altLang="en-US"/>
              <a:pPr/>
              <a:t>38</a:t>
            </a:fld>
            <a:endParaRPr lang="en-GB" altLang="en-US"/>
          </a:p>
        </p:txBody>
      </p:sp>
      <p:sp>
        <p:nvSpPr>
          <p:cNvPr id="57346" name="Rectangle 2">
            <a:extLst>
              <a:ext uri="{FF2B5EF4-FFF2-40B4-BE49-F238E27FC236}">
                <a16:creationId xmlns:a16="http://schemas.microsoft.com/office/drawing/2014/main" id="{A1037A05-F89A-BF40-BDD0-AF7C76D357C9}"/>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B7273703-E3C2-C84F-AE54-42B75170AA70}"/>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896385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7B545C1-8106-DF45-8E18-EB4F19994323}"/>
              </a:ext>
            </a:extLst>
          </p:cNvPr>
          <p:cNvSpPr>
            <a:spLocks noGrp="1" noChangeArrowheads="1"/>
          </p:cNvSpPr>
          <p:nvPr>
            <p:ph type="sldNum" sz="quarter" idx="5"/>
          </p:nvPr>
        </p:nvSpPr>
        <p:spPr>
          <a:ln/>
        </p:spPr>
        <p:txBody>
          <a:bodyPr/>
          <a:lstStyle/>
          <a:p>
            <a:fld id="{2A5E5993-7FE6-564C-9176-2E8C5A5A1E5B}" type="slidenum">
              <a:rPr lang="en-GB" altLang="en-US"/>
              <a:pPr/>
              <a:t>39</a:t>
            </a:fld>
            <a:endParaRPr lang="en-GB" altLang="en-US"/>
          </a:p>
        </p:txBody>
      </p:sp>
      <p:sp>
        <p:nvSpPr>
          <p:cNvPr id="59394" name="Rectangle 2">
            <a:extLst>
              <a:ext uri="{FF2B5EF4-FFF2-40B4-BE49-F238E27FC236}">
                <a16:creationId xmlns:a16="http://schemas.microsoft.com/office/drawing/2014/main" id="{CE93634C-4CCB-E745-8E5F-DA7BDF4B920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FFBA6194-7DB2-B246-AC69-1D244B374F5D}"/>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1881634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8D75EBF-A24D-1D4A-BB5C-B758F329DEF2}"/>
              </a:ext>
            </a:extLst>
          </p:cNvPr>
          <p:cNvSpPr>
            <a:spLocks noGrp="1" noChangeArrowheads="1"/>
          </p:cNvSpPr>
          <p:nvPr>
            <p:ph type="sldNum" sz="quarter" idx="5"/>
          </p:nvPr>
        </p:nvSpPr>
        <p:spPr>
          <a:ln/>
        </p:spPr>
        <p:txBody>
          <a:bodyPr/>
          <a:lstStyle/>
          <a:p>
            <a:fld id="{412579F0-7701-CC4B-BE6C-BBE7B3188D6F}" type="slidenum">
              <a:rPr lang="en-GB" altLang="en-US"/>
              <a:pPr/>
              <a:t>40</a:t>
            </a:fld>
            <a:endParaRPr lang="en-GB" altLang="en-US"/>
          </a:p>
        </p:txBody>
      </p:sp>
      <p:sp>
        <p:nvSpPr>
          <p:cNvPr id="61442" name="Rectangle 2">
            <a:extLst>
              <a:ext uri="{FF2B5EF4-FFF2-40B4-BE49-F238E27FC236}">
                <a16:creationId xmlns:a16="http://schemas.microsoft.com/office/drawing/2014/main" id="{D36068AB-DF54-6840-A6AD-D67BAD734DCE}"/>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A1A9D918-52DF-474B-9322-284C310152EE}"/>
              </a:ext>
            </a:extLst>
          </p:cNvPr>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869004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C35B9C2-ABC5-574B-BBB3-AE896CC35AC8}"/>
              </a:ext>
            </a:extLst>
          </p:cNvPr>
          <p:cNvSpPr>
            <a:spLocks noGrp="1" noChangeArrowheads="1"/>
          </p:cNvSpPr>
          <p:nvPr>
            <p:ph type="sldNum" sz="quarter" idx="5"/>
          </p:nvPr>
        </p:nvSpPr>
        <p:spPr>
          <a:ln/>
        </p:spPr>
        <p:txBody>
          <a:bodyPr/>
          <a:lstStyle/>
          <a:p>
            <a:fld id="{D510F3F9-A72F-DA43-BE0C-ED0AD4E4E014}" type="slidenum">
              <a:rPr lang="en-GB" altLang="en-US"/>
              <a:pPr/>
              <a:t>41</a:t>
            </a:fld>
            <a:endParaRPr lang="en-GB" altLang="en-US"/>
          </a:p>
        </p:txBody>
      </p:sp>
      <p:sp>
        <p:nvSpPr>
          <p:cNvPr id="63490" name="Rectangle 2">
            <a:extLst>
              <a:ext uri="{FF2B5EF4-FFF2-40B4-BE49-F238E27FC236}">
                <a16:creationId xmlns:a16="http://schemas.microsoft.com/office/drawing/2014/main" id="{BDAF1C98-B8EA-B046-BB4D-EC4A4321030B}"/>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86D42529-66C3-0B46-9794-8D78AA1B9377}"/>
              </a:ext>
            </a:extLst>
          </p:cNvPr>
          <p:cNvSpPr>
            <a:spLocks noGrp="1" noChangeArrowheads="1"/>
          </p:cNvSpPr>
          <p:nvPr>
            <p:ph type="body" idx="1"/>
          </p:nvPr>
        </p:nvSpPr>
        <p:spPr>
          <a:xfrm>
            <a:off x="914400" y="4343400"/>
            <a:ext cx="5029200" cy="4114800"/>
          </a:xfrm>
        </p:spPr>
        <p:txBody>
          <a:bodyPr/>
          <a:lstStyle/>
          <a:p>
            <a:r>
              <a:rPr lang="en-US" altLang="en-US"/>
              <a:t>Jane</a:t>
            </a:r>
          </a:p>
          <a:p>
            <a:endParaRPr lang="en-US" altLang="en-US"/>
          </a:p>
        </p:txBody>
      </p:sp>
    </p:spTree>
    <p:extLst>
      <p:ext uri="{BB962C8B-B14F-4D97-AF65-F5344CB8AC3E}">
        <p14:creationId xmlns:p14="http://schemas.microsoft.com/office/powerpoint/2010/main" val="485892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3/19/20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2324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3/19/20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1656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3/19/20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1982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3/19/20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87493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3/19/20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56512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3/19/20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76433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3/19/20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5146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3/19/20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0691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3/19/20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75765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3/19/20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5744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3/19/20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5618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3/19/20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60165383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1E3F40-1ECC-4A5D-BD71-6A7C2813D50E}"/>
              </a:ext>
            </a:extLst>
          </p:cNvPr>
          <p:cNvPicPr>
            <a:picLocks noChangeAspect="1"/>
          </p:cNvPicPr>
          <p:nvPr/>
        </p:nvPicPr>
        <p:blipFill rotWithShape="1">
          <a:blip r:embed="rId2"/>
          <a:srcRect/>
          <a:stretch/>
        </p:blipFill>
        <p:spPr>
          <a:xfrm>
            <a:off x="-2" y="-1"/>
            <a:ext cx="12192001" cy="6858000"/>
          </a:xfrm>
          <a:prstGeom prst="rect">
            <a:avLst/>
          </a:prstGeom>
        </p:spPr>
      </p:pic>
      <p:sp>
        <p:nvSpPr>
          <p:cNvPr id="22" name="Rectangle 2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5E80AA-4265-5E45-A4F9-DB01FD403E95}"/>
              </a:ext>
            </a:extLst>
          </p:cNvPr>
          <p:cNvSpPr>
            <a:spLocks noGrp="1"/>
          </p:cNvSpPr>
          <p:nvPr>
            <p:ph type="ctrTitle"/>
          </p:nvPr>
        </p:nvSpPr>
        <p:spPr>
          <a:xfrm>
            <a:off x="856210" y="4909985"/>
            <a:ext cx="3212386" cy="1185353"/>
          </a:xfrm>
        </p:spPr>
        <p:txBody>
          <a:bodyPr anchor="ctr">
            <a:normAutofit/>
          </a:bodyPr>
          <a:lstStyle/>
          <a:p>
            <a:r>
              <a:rPr lang="en-US" sz="2600"/>
              <a:t>Interviews and Focus Groups</a:t>
            </a:r>
          </a:p>
        </p:txBody>
      </p:sp>
      <p:sp>
        <p:nvSpPr>
          <p:cNvPr id="3" name="Subtitle 2">
            <a:extLst>
              <a:ext uri="{FF2B5EF4-FFF2-40B4-BE49-F238E27FC236}">
                <a16:creationId xmlns:a16="http://schemas.microsoft.com/office/drawing/2014/main" id="{A8B48614-A1F5-0B4B-B127-31EA5ABE386B}"/>
              </a:ext>
            </a:extLst>
          </p:cNvPr>
          <p:cNvSpPr>
            <a:spLocks noGrp="1"/>
          </p:cNvSpPr>
          <p:nvPr>
            <p:ph type="subTitle" idx="1"/>
          </p:nvPr>
        </p:nvSpPr>
        <p:spPr>
          <a:xfrm>
            <a:off x="4410734" y="4909984"/>
            <a:ext cx="2228641" cy="1185353"/>
          </a:xfrm>
        </p:spPr>
        <p:txBody>
          <a:bodyPr anchor="ctr">
            <a:normAutofit/>
          </a:bodyPr>
          <a:lstStyle/>
          <a:p>
            <a:r>
              <a:rPr lang="en-US" sz="1700"/>
              <a:t>Dr Caroline Jawad 2020</a:t>
            </a:r>
          </a:p>
        </p:txBody>
      </p:sp>
      <p:sp>
        <p:nvSpPr>
          <p:cNvPr id="24" name="Rectangle 2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8890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29" name="Title 1">
            <a:extLst>
              <a:ext uri="{FF2B5EF4-FFF2-40B4-BE49-F238E27FC236}">
                <a16:creationId xmlns:a16="http://schemas.microsoft.com/office/drawing/2014/main" id="{8FE8EB60-5801-AE4B-968F-18E61DB52164}"/>
              </a:ext>
            </a:extLst>
          </p:cNvPr>
          <p:cNvSpPr>
            <a:spLocks noGrp="1"/>
          </p:cNvSpPr>
          <p:nvPr>
            <p:ph type="title"/>
          </p:nvPr>
        </p:nvSpPr>
        <p:spPr>
          <a:xfrm>
            <a:off x="841248" y="685800"/>
            <a:ext cx="10506456" cy="1157005"/>
          </a:xfrm>
        </p:spPr>
        <p:txBody>
          <a:bodyPr anchor="b">
            <a:normAutofit/>
          </a:bodyPr>
          <a:lstStyle/>
          <a:p>
            <a:r>
              <a:rPr lang="en-US" altLang="en-US" sz="4400" b="1" i="1">
                <a:latin typeface="Arial" panose="020B0604020202020204" pitchFamily="34" charset="0"/>
                <a:cs typeface="Arial" panose="020B0604020202020204" pitchFamily="34" charset="0"/>
              </a:rPr>
              <a:t>Interviews as a Data Collection Tool</a:t>
            </a:r>
          </a:p>
        </p:txBody>
      </p:sp>
      <p:sp>
        <p:nvSpPr>
          <p:cNvPr id="76" name="Rectangle 7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Slide Number Placeholder 3">
            <a:extLst>
              <a:ext uri="{FF2B5EF4-FFF2-40B4-BE49-F238E27FC236}">
                <a16:creationId xmlns:a16="http://schemas.microsoft.com/office/drawing/2014/main" id="{B3D6B85B-6120-4B4B-9305-ECC7C3D4ECEA}"/>
              </a:ext>
            </a:extLst>
          </p:cNvPr>
          <p:cNvSpPr>
            <a:spLocks noGrp="1"/>
          </p:cNvSpPr>
          <p:nvPr>
            <p:ph type="sldNum" sz="quarter" idx="12"/>
          </p:nvPr>
        </p:nvSpPr>
        <p:spPr bwMode="auto">
          <a:xfrm>
            <a:off x="8860536" y="6356350"/>
            <a:ext cx="249021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F8D59E24-4949-B240-9833-78025553229B}" type="slidenum">
              <a:rPr lang="en-US" altLang="en-US"/>
              <a:pPr>
                <a:spcAft>
                  <a:spcPts val="600"/>
                </a:spcAft>
              </a:pPr>
              <a:t>2</a:t>
            </a:fld>
            <a:endParaRPr lang="en-US" altLang="en-US"/>
          </a:p>
        </p:txBody>
      </p:sp>
      <p:graphicFrame>
        <p:nvGraphicFramePr>
          <p:cNvPr id="22533" name="Content Placeholder 2">
            <a:extLst>
              <a:ext uri="{FF2B5EF4-FFF2-40B4-BE49-F238E27FC236}">
                <a16:creationId xmlns:a16="http://schemas.microsoft.com/office/drawing/2014/main" id="{E424BD49-E0C9-4245-A643-771C4F6568D9}"/>
              </a:ext>
            </a:extLst>
          </p:cNvPr>
          <p:cNvGraphicFramePr>
            <a:graphicFrameLocks noGrp="1"/>
          </p:cNvGraphicFramePr>
          <p:nvPr>
            <p:ph idx="1"/>
            <p:extLst>
              <p:ext uri="{D42A27DB-BD31-4B8C-83A1-F6EECF244321}">
                <p14:modId xmlns:p14="http://schemas.microsoft.com/office/powerpoint/2010/main" val="1657382074"/>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4123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BCD6DA-7C97-7D44-ADAE-58AA1FE64149}"/>
              </a:ext>
            </a:extLst>
          </p:cNvPr>
          <p:cNvSpPr>
            <a:spLocks noGrp="1"/>
          </p:cNvSpPr>
          <p:nvPr>
            <p:ph type="title"/>
          </p:nvPr>
        </p:nvSpPr>
        <p:spPr>
          <a:xfrm>
            <a:off x="841248" y="426720"/>
            <a:ext cx="10506456" cy="1919141"/>
          </a:xfrm>
        </p:spPr>
        <p:txBody>
          <a:bodyPr anchor="b">
            <a:normAutofit/>
          </a:bodyPr>
          <a:lstStyle/>
          <a:p>
            <a:r>
              <a:rPr lang="en-US" sz="6000"/>
              <a:t>Continued</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DB1618-D2E9-744F-91A1-CEB1795C2B9F}"/>
              </a:ext>
            </a:extLst>
          </p:cNvPr>
          <p:cNvSpPr>
            <a:spLocks noGrp="1"/>
          </p:cNvSpPr>
          <p:nvPr>
            <p:ph idx="1"/>
          </p:nvPr>
        </p:nvSpPr>
        <p:spPr>
          <a:xfrm>
            <a:off x="841248" y="3337269"/>
            <a:ext cx="10509504" cy="2905686"/>
          </a:xfrm>
        </p:spPr>
        <p:txBody>
          <a:bodyPr>
            <a:normAutofit/>
          </a:bodyPr>
          <a:lstStyle/>
          <a:p>
            <a:pPr lvl="0"/>
            <a:r>
              <a:rPr lang="en-US" sz="2000" b="1"/>
              <a:t>Interviews allow participants to provide rich, contextual descriptions of events. Interviews are a systematic way of talking and listening to respondents and are another way to collect data from individuals through conversations. </a:t>
            </a:r>
            <a:endParaRPr lang="en-US" sz="2000"/>
          </a:p>
          <a:p>
            <a:pPr lvl="0"/>
            <a:r>
              <a:rPr lang="en-US" sz="2000" b="1"/>
              <a:t>Kvale (1996) regarded interviews as “an interchange of views between two or more people on a topic of mutual interest, sees the centrality of human interaction for knowledge production, and emphasizes the </a:t>
            </a:r>
            <a:r>
              <a:rPr lang="en-US" sz="2000" b="1" i="1"/>
              <a:t>social situatedness </a:t>
            </a:r>
            <a:r>
              <a:rPr lang="en-US" sz="2000" b="1"/>
              <a:t>of research data.” </a:t>
            </a:r>
            <a:endParaRPr lang="en-US" sz="2000"/>
          </a:p>
          <a:p>
            <a:endParaRPr lang="en-US" sz="2000"/>
          </a:p>
        </p:txBody>
      </p:sp>
    </p:spTree>
    <p:extLst>
      <p:ext uri="{BB962C8B-B14F-4D97-AF65-F5344CB8AC3E}">
        <p14:creationId xmlns:p14="http://schemas.microsoft.com/office/powerpoint/2010/main" val="365360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5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559"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3" name="Title 1">
            <a:extLst>
              <a:ext uri="{FF2B5EF4-FFF2-40B4-BE49-F238E27FC236}">
                <a16:creationId xmlns:a16="http://schemas.microsoft.com/office/drawing/2014/main" id="{34AD0D50-E180-0D44-A64E-23637E3262E8}"/>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    Why Interview?</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Content Placeholder 2">
            <a:extLst>
              <a:ext uri="{FF2B5EF4-FFF2-40B4-BE49-F238E27FC236}">
                <a16:creationId xmlns:a16="http://schemas.microsoft.com/office/drawing/2014/main" id="{B28B0621-CFF0-5342-B428-5CB363FE3644}"/>
              </a:ext>
            </a:extLst>
          </p:cNvPr>
          <p:cNvSpPr>
            <a:spLocks noGrp="1"/>
          </p:cNvSpPr>
          <p:nvPr>
            <p:ph idx="1"/>
          </p:nvPr>
        </p:nvSpPr>
        <p:spPr>
          <a:xfrm>
            <a:off x="838200" y="2478024"/>
            <a:ext cx="10515600" cy="3694176"/>
          </a:xfrm>
        </p:spPr>
        <p:txBody>
          <a:bodyPr>
            <a:normAutofit/>
          </a:bodyPr>
          <a:lstStyle/>
          <a:p>
            <a:pPr marL="0" indent="0">
              <a:lnSpc>
                <a:spcPct val="100000"/>
              </a:lnSpc>
              <a:buNone/>
            </a:pPr>
            <a:r>
              <a:rPr lang="en-US" altLang="en-US" sz="1900" b="1">
                <a:latin typeface="Arial" panose="020B0604020202020204" pitchFamily="34" charset="0"/>
                <a:cs typeface="Arial" panose="020B0604020202020204" pitchFamily="34" charset="0"/>
              </a:rPr>
              <a:t>The most obvious way of finding the information is to ask someone who may be able to help. Interviews also have a large number of potential advantages for a qualitative researcher. Specifically, in an information setting some of the advantages are especially significant. There are many reasons to use interviews for collecting data and using it as a research instrument. Gray (2004) provided the following reasons </a:t>
            </a:r>
          </a:p>
          <a:p>
            <a:pPr marL="690563" lvl="1">
              <a:lnSpc>
                <a:spcPct val="100000"/>
              </a:lnSpc>
            </a:pPr>
            <a:r>
              <a:rPr lang="en-US" altLang="en-US" sz="1900" b="1">
                <a:latin typeface="Arial" panose="020B0604020202020204" pitchFamily="34" charset="0"/>
                <a:cs typeface="Arial" panose="020B0604020202020204" pitchFamily="34" charset="0"/>
              </a:rPr>
              <a:t>There is a need to attain highly personalized data. </a:t>
            </a:r>
          </a:p>
          <a:p>
            <a:pPr marL="690563" lvl="1">
              <a:lnSpc>
                <a:spcPct val="100000"/>
              </a:lnSpc>
            </a:pPr>
            <a:r>
              <a:rPr lang="en-US" altLang="en-US" sz="1900" b="1">
                <a:latin typeface="Arial" panose="020B0604020202020204" pitchFamily="34" charset="0"/>
                <a:cs typeface="Arial" panose="020B0604020202020204" pitchFamily="34" charset="0"/>
              </a:rPr>
              <a:t>There are opportunities required for probing. </a:t>
            </a:r>
          </a:p>
          <a:p>
            <a:pPr marL="690563" lvl="1">
              <a:lnSpc>
                <a:spcPct val="100000"/>
              </a:lnSpc>
            </a:pPr>
            <a:r>
              <a:rPr lang="en-US" altLang="en-US" sz="1900" b="1">
                <a:latin typeface="Arial" panose="020B0604020202020204" pitchFamily="34" charset="0"/>
                <a:cs typeface="Arial" panose="020B0604020202020204" pitchFamily="34" charset="0"/>
              </a:rPr>
              <a:t>A good return rate is important (speed). </a:t>
            </a:r>
          </a:p>
          <a:p>
            <a:pPr marL="690563" lvl="1">
              <a:lnSpc>
                <a:spcPct val="100000"/>
              </a:lnSpc>
            </a:pPr>
            <a:r>
              <a:rPr lang="en-US" altLang="en-US" sz="1900" b="1">
                <a:latin typeface="Arial" panose="020B0604020202020204" pitchFamily="34" charset="0"/>
                <a:cs typeface="Arial" panose="020B0604020202020204" pitchFamily="34" charset="0"/>
              </a:rPr>
              <a:t>When respondents are not fluent in the native language of the country, or where they have difficulties with written language. </a:t>
            </a:r>
          </a:p>
          <a:p>
            <a:pPr marL="690563" lvl="1">
              <a:lnSpc>
                <a:spcPct val="100000"/>
              </a:lnSpc>
            </a:pPr>
            <a:r>
              <a:rPr lang="en-US" altLang="en-US" sz="1900" b="1">
                <a:latin typeface="Arial" panose="020B0604020202020204" pitchFamily="34" charset="0"/>
                <a:cs typeface="Arial" panose="020B0604020202020204" pitchFamily="34" charset="0"/>
              </a:rPr>
              <a:t>Immediacy</a:t>
            </a:r>
          </a:p>
        </p:txBody>
      </p:sp>
      <p:sp>
        <p:nvSpPr>
          <p:cNvPr id="23555" name="Slide Number Placeholder 3">
            <a:extLst>
              <a:ext uri="{FF2B5EF4-FFF2-40B4-BE49-F238E27FC236}">
                <a16:creationId xmlns:a16="http://schemas.microsoft.com/office/drawing/2014/main" id="{BD9306E6-B199-314C-A26D-038B5C05C36D}"/>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FAC09CD4-9B59-244F-8853-ACD774C44012}" type="slidenum">
              <a:rPr lang="en-US" altLang="en-US"/>
              <a:pPr>
                <a:spcAft>
                  <a:spcPts val="600"/>
                </a:spcAft>
              </a:pPr>
              <a:t>4</a:t>
            </a:fld>
            <a:endParaRPr lang="en-US" altLang="en-US"/>
          </a:p>
        </p:txBody>
      </p:sp>
    </p:spTree>
    <p:extLst>
      <p:ext uri="{BB962C8B-B14F-4D97-AF65-F5344CB8AC3E}">
        <p14:creationId xmlns:p14="http://schemas.microsoft.com/office/powerpoint/2010/main" val="3057229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7" name="Title 1">
            <a:extLst>
              <a:ext uri="{FF2B5EF4-FFF2-40B4-BE49-F238E27FC236}">
                <a16:creationId xmlns:a16="http://schemas.microsoft.com/office/drawing/2014/main" id="{6356DE21-3FC7-DB4C-8EBB-CC6A93C46814}"/>
              </a:ext>
            </a:extLst>
          </p:cNvPr>
          <p:cNvSpPr>
            <a:spLocks noGrp="1"/>
          </p:cNvSpPr>
          <p:nvPr>
            <p:ph type="title"/>
          </p:nvPr>
        </p:nvSpPr>
        <p:spPr>
          <a:xfrm>
            <a:off x="841248" y="426720"/>
            <a:ext cx="10506456" cy="1919141"/>
          </a:xfrm>
        </p:spPr>
        <p:txBody>
          <a:bodyPr anchor="b">
            <a:normAutofit/>
          </a:bodyPr>
          <a:lstStyle/>
          <a:p>
            <a:r>
              <a:rPr lang="en-US" altLang="en-US" sz="6000" b="1" i="1">
                <a:latin typeface="Arial" panose="020B0604020202020204" pitchFamily="34" charset="0"/>
                <a:cs typeface="Arial" panose="020B0604020202020204" pitchFamily="34" charset="0"/>
              </a:rPr>
              <a:t>Types &amp; Styles of Interviews</a:t>
            </a:r>
          </a:p>
        </p:txBody>
      </p:sp>
      <p:sp>
        <p:nvSpPr>
          <p:cNvPr id="138" name="Rectangle 137">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7D0873-4CA2-4A47-9D85-6A3B56AC0131}"/>
              </a:ext>
            </a:extLst>
          </p:cNvPr>
          <p:cNvSpPr>
            <a:spLocks noGrp="1"/>
          </p:cNvSpPr>
          <p:nvPr>
            <p:ph idx="1"/>
          </p:nvPr>
        </p:nvSpPr>
        <p:spPr>
          <a:xfrm>
            <a:off x="841248" y="3337269"/>
            <a:ext cx="10509504" cy="2905686"/>
          </a:xfrm>
        </p:spPr>
        <p:txBody>
          <a:bodyPr>
            <a:normAutofit/>
          </a:bodyPr>
          <a:lstStyle/>
          <a:p>
            <a:r>
              <a:rPr lang="en-US" altLang="en-US" sz="2000" b="1">
                <a:latin typeface="Arial" panose="020B0604020202020204" pitchFamily="34" charset="0"/>
                <a:cs typeface="Arial" panose="020B0604020202020204" pitchFamily="34" charset="0"/>
              </a:rPr>
              <a:t>Interviewing as a research method typically involves you, as researcher, asking questions and, hopefully, receiving answers from the people you are interviewing. It is very widely used in social research and there are many different types.</a:t>
            </a:r>
          </a:p>
          <a:p>
            <a:r>
              <a:rPr lang="en-US" altLang="en-US" sz="2000" b="1">
                <a:latin typeface="Arial" panose="020B0604020202020204" pitchFamily="34" charset="0"/>
                <a:cs typeface="Arial" panose="020B0604020202020204" pitchFamily="34" charset="0"/>
              </a:rPr>
              <a:t>A commonly used typology distinguishes among structured, semi­structured and unstructured interviews. The different types can link to some extent to the 'depth' of response sought (Robson 2002, 269).</a:t>
            </a:r>
          </a:p>
        </p:txBody>
      </p:sp>
      <p:sp>
        <p:nvSpPr>
          <p:cNvPr id="24579" name="Slide Number Placeholder 3">
            <a:extLst>
              <a:ext uri="{FF2B5EF4-FFF2-40B4-BE49-F238E27FC236}">
                <a16:creationId xmlns:a16="http://schemas.microsoft.com/office/drawing/2014/main" id="{1A879E2B-E23C-5E48-BE1A-508810D23C29}"/>
              </a:ext>
            </a:extLst>
          </p:cNvPr>
          <p:cNvSpPr>
            <a:spLocks noGrp="1"/>
          </p:cNvSpPr>
          <p:nvPr>
            <p:ph type="sldNum" sz="quarter" idx="12"/>
          </p:nvPr>
        </p:nvSpPr>
        <p:spPr bwMode="auto">
          <a:xfrm>
            <a:off x="8873254" y="6356350"/>
            <a:ext cx="247749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AC7939AF-7F9E-314B-B6E9-93AB508D7B4B}" type="slidenum">
              <a:rPr lang="en-US" altLang="en-US"/>
              <a:pPr>
                <a:spcAft>
                  <a:spcPts val="600"/>
                </a:spcAft>
              </a:pPr>
              <a:t>5</a:t>
            </a:fld>
            <a:endParaRPr lang="en-US" altLang="en-US"/>
          </a:p>
        </p:txBody>
      </p:sp>
    </p:spTree>
    <p:extLst>
      <p:ext uri="{BB962C8B-B14F-4D97-AF65-F5344CB8AC3E}">
        <p14:creationId xmlns:p14="http://schemas.microsoft.com/office/powerpoint/2010/main" val="2608683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601" name="Title 1">
            <a:extLst>
              <a:ext uri="{FF2B5EF4-FFF2-40B4-BE49-F238E27FC236}">
                <a16:creationId xmlns:a16="http://schemas.microsoft.com/office/drawing/2014/main" id="{23930F72-975A-264B-8CBE-D0E83F46FEF1}"/>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 Interview Types</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4BB7C8-1DB9-7C4E-A946-04C52D8B0A56}"/>
              </a:ext>
            </a:extLst>
          </p:cNvPr>
          <p:cNvSpPr>
            <a:spLocks noGrp="1"/>
          </p:cNvSpPr>
          <p:nvPr>
            <p:ph idx="1"/>
          </p:nvPr>
        </p:nvSpPr>
        <p:spPr>
          <a:xfrm>
            <a:off x="838200" y="2478024"/>
            <a:ext cx="10515600" cy="3694176"/>
          </a:xfrm>
        </p:spPr>
        <p:txBody>
          <a:bodyPr>
            <a:normAutofit/>
          </a:bodyPr>
          <a:lstStyle/>
          <a:p>
            <a:r>
              <a:rPr lang="en-US" altLang="en-US" sz="2000" b="1" i="1">
                <a:latin typeface="Arial" panose="020B0604020202020204" pitchFamily="34" charset="0"/>
                <a:cs typeface="Arial" panose="020B0604020202020204" pitchFamily="34" charset="0"/>
              </a:rPr>
              <a:t>Fully structured interview</a:t>
            </a:r>
            <a:r>
              <a:rPr lang="en-US" altLang="en-US" sz="2000" i="1">
                <a:latin typeface="Arial" panose="020B0604020202020204" pitchFamily="34" charset="0"/>
                <a:cs typeface="Arial" panose="020B0604020202020204" pitchFamily="34" charset="0"/>
              </a:rPr>
              <a:t>: </a:t>
            </a:r>
            <a:r>
              <a:rPr lang="en-US" altLang="en-US" sz="2000">
                <a:latin typeface="Arial" panose="020B0604020202020204" pitchFamily="34" charset="0"/>
                <a:cs typeface="Arial" panose="020B0604020202020204" pitchFamily="34" charset="0"/>
              </a:rPr>
              <a:t>Has predetermined questions with fixed wording, usually in a pre-set order. The use of mainly open-response questions is the only essential difference from an interview-based survey questionnaire.</a:t>
            </a:r>
            <a:endParaRPr lang="en-US" altLang="en-US" sz="2000" i="1">
              <a:latin typeface="Arial" panose="020B0604020202020204" pitchFamily="34" charset="0"/>
              <a:cs typeface="Arial" panose="020B0604020202020204" pitchFamily="34" charset="0"/>
            </a:endParaRPr>
          </a:p>
          <a:p>
            <a:r>
              <a:rPr lang="en-US" altLang="en-US" sz="2000" b="1" i="1">
                <a:latin typeface="Arial" panose="020B0604020202020204" pitchFamily="34" charset="0"/>
                <a:cs typeface="Arial" panose="020B0604020202020204" pitchFamily="34" charset="0"/>
              </a:rPr>
              <a:t>Semi-structured interview:</a:t>
            </a:r>
            <a:r>
              <a:rPr lang="en-US" altLang="en-US" sz="2000" i="1">
                <a:latin typeface="Arial" panose="020B0604020202020204" pitchFamily="34" charset="0"/>
                <a:cs typeface="Arial" panose="020B0604020202020204" pitchFamily="34" charset="0"/>
              </a:rPr>
              <a:t>  </a:t>
            </a:r>
            <a:r>
              <a:rPr lang="en-US" altLang="en-US" sz="2000">
                <a:latin typeface="Arial" panose="020B0604020202020204" pitchFamily="34" charset="0"/>
                <a:cs typeface="Arial" panose="020B0604020202020204" pitchFamily="34" charset="0"/>
              </a:rPr>
              <a:t>Has predetermined questions, but the order can be modified based upon the interviewer's perception of what seems most appropriate. Question wording can be changed and explanations given; particular questions which seem inappropriate with a particular interviewee can be omitted, or additional ones included.</a:t>
            </a:r>
            <a:endParaRPr lang="en-US" altLang="en-US" sz="2000" i="1">
              <a:latin typeface="Arial" panose="020B0604020202020204" pitchFamily="34" charset="0"/>
              <a:cs typeface="Arial" panose="020B0604020202020204" pitchFamily="34" charset="0"/>
            </a:endParaRPr>
          </a:p>
          <a:p>
            <a:r>
              <a:rPr lang="en-US" altLang="en-US" sz="2000" b="1" i="1">
                <a:latin typeface="Arial" panose="020B0604020202020204" pitchFamily="34" charset="0"/>
                <a:cs typeface="Arial" panose="020B0604020202020204" pitchFamily="34" charset="0"/>
              </a:rPr>
              <a:t>Unstructured interviews:</a:t>
            </a:r>
            <a:r>
              <a:rPr lang="en-US" altLang="en-US" sz="2000" i="1">
                <a:latin typeface="Arial" panose="020B0604020202020204" pitchFamily="34" charset="0"/>
                <a:cs typeface="Arial" panose="020B0604020202020204" pitchFamily="34" charset="0"/>
              </a:rPr>
              <a:t> </a:t>
            </a:r>
            <a:r>
              <a:rPr lang="en-US" altLang="en-US" sz="2000">
                <a:latin typeface="Arial" panose="020B0604020202020204" pitchFamily="34" charset="0"/>
                <a:cs typeface="Arial" panose="020B0604020202020204" pitchFamily="34" charset="0"/>
              </a:rPr>
              <a:t>The interviewer has a general area of interest and concern, but lets the conversation develop within this area. It can be completely informal.</a:t>
            </a:r>
          </a:p>
          <a:p>
            <a:endParaRPr lang="en-US" altLang="en-US" sz="2000"/>
          </a:p>
        </p:txBody>
      </p:sp>
      <p:sp>
        <p:nvSpPr>
          <p:cNvPr id="25603" name="Slide Number Placeholder 3">
            <a:extLst>
              <a:ext uri="{FF2B5EF4-FFF2-40B4-BE49-F238E27FC236}">
                <a16:creationId xmlns:a16="http://schemas.microsoft.com/office/drawing/2014/main" id="{E878332F-C77C-444D-8EC5-1CFBF350F71B}"/>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79BCD57B-48A1-BB43-8938-4373568BF069}" type="slidenum">
              <a:rPr lang="en-US" altLang="en-US"/>
              <a:pPr>
                <a:spcAft>
                  <a:spcPts val="600"/>
                </a:spcAft>
              </a:pPr>
              <a:t>6</a:t>
            </a:fld>
            <a:endParaRPr lang="en-US" altLang="en-US"/>
          </a:p>
        </p:txBody>
      </p:sp>
    </p:spTree>
    <p:extLst>
      <p:ext uri="{BB962C8B-B14F-4D97-AF65-F5344CB8AC3E}">
        <p14:creationId xmlns:p14="http://schemas.microsoft.com/office/powerpoint/2010/main" val="285613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B30007AA-E374-5D47-828F-4562AA5F3D02}"/>
              </a:ext>
            </a:extLst>
          </p:cNvPr>
          <p:cNvSpPr>
            <a:spLocks noGrp="1" noChangeArrowheads="1"/>
          </p:cNvSpPr>
          <p:nvPr>
            <p:ph type="title"/>
          </p:nvPr>
        </p:nvSpPr>
        <p:spPr>
          <a:xfrm>
            <a:off x="838200" y="253397"/>
            <a:ext cx="10515600" cy="1273233"/>
          </a:xfrm>
        </p:spPr>
        <p:txBody>
          <a:bodyPr>
            <a:normAutofit/>
          </a:bodyPr>
          <a:lstStyle/>
          <a:p>
            <a:pPr>
              <a:defRPr/>
            </a:pPr>
            <a:r>
              <a:rPr lang="en-US"/>
              <a:t>Open-ended Interviews</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Rectangle 3">
            <a:extLst>
              <a:ext uri="{FF2B5EF4-FFF2-40B4-BE49-F238E27FC236}">
                <a16:creationId xmlns:a16="http://schemas.microsoft.com/office/drawing/2014/main" id="{21F16E4C-A645-F54E-A952-74EAA9119D29}"/>
              </a:ext>
            </a:extLst>
          </p:cNvPr>
          <p:cNvSpPr>
            <a:spLocks noGrp="1" noChangeArrowheads="1"/>
          </p:cNvSpPr>
          <p:nvPr>
            <p:ph type="body" idx="1"/>
          </p:nvPr>
        </p:nvSpPr>
        <p:spPr>
          <a:xfrm>
            <a:off x="838200" y="2478024"/>
            <a:ext cx="10515600" cy="3694176"/>
          </a:xfrm>
        </p:spPr>
        <p:txBody>
          <a:bodyPr>
            <a:normAutofit/>
          </a:bodyPr>
          <a:lstStyle/>
          <a:p>
            <a:pPr>
              <a:lnSpc>
                <a:spcPct val="100000"/>
              </a:lnSpc>
            </a:pPr>
            <a:endParaRPr lang="en-US" altLang="en-US" sz="2200"/>
          </a:p>
          <a:p>
            <a:pPr>
              <a:lnSpc>
                <a:spcPct val="100000"/>
              </a:lnSpc>
            </a:pPr>
            <a:r>
              <a:rPr lang="en-US" altLang="en-US" sz="2200"/>
              <a:t>Set of questions generally focuses on one concept or set of experiences/perceptions to be measured (for example, comparison of products/candidates; perceptions of community needs; youth experiences). </a:t>
            </a:r>
          </a:p>
          <a:p>
            <a:pPr>
              <a:lnSpc>
                <a:spcPct val="100000"/>
              </a:lnSpc>
            </a:pPr>
            <a:r>
              <a:rPr lang="en-US" altLang="en-US" sz="2200"/>
              <a:t>Response categories are not predetermined.</a:t>
            </a:r>
          </a:p>
          <a:p>
            <a:pPr>
              <a:lnSpc>
                <a:spcPct val="100000"/>
              </a:lnSpc>
            </a:pPr>
            <a:r>
              <a:rPr lang="en-US" altLang="en-US" sz="2200"/>
              <a:t>Comparisons among responses are made after data analysis – decision to compare made based on obvious patterns in the data.</a:t>
            </a:r>
          </a:p>
          <a:p>
            <a:pPr>
              <a:lnSpc>
                <a:spcPct val="100000"/>
              </a:lnSpc>
            </a:pPr>
            <a:r>
              <a:rPr lang="en-US" altLang="en-US" sz="2200"/>
              <a:t>Sampling – nonprobability – purposive or snowball sampling strategies are commonly used. </a:t>
            </a:r>
          </a:p>
        </p:txBody>
      </p:sp>
    </p:spTree>
    <p:extLst>
      <p:ext uri="{BB962C8B-B14F-4D97-AF65-F5344CB8AC3E}">
        <p14:creationId xmlns:p14="http://schemas.microsoft.com/office/powerpoint/2010/main" val="279994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50D105-0654-1846-A04C-F24B8B8DF8AB}"/>
              </a:ext>
            </a:extLst>
          </p:cNvPr>
          <p:cNvSpPr>
            <a:spLocks noGrp="1"/>
          </p:cNvSpPr>
          <p:nvPr>
            <p:ph type="title"/>
          </p:nvPr>
        </p:nvSpPr>
        <p:spPr>
          <a:xfrm>
            <a:off x="838200" y="253397"/>
            <a:ext cx="10515600" cy="1273233"/>
          </a:xfrm>
        </p:spPr>
        <p:txBody>
          <a:bodyPr>
            <a:normAutofit/>
          </a:bodyPr>
          <a:lstStyle/>
          <a:p>
            <a:pPr>
              <a:defRPr/>
            </a:pPr>
            <a:r>
              <a:rPr lang="en-US"/>
              <a:t>Interview or conversational guides </a:t>
            </a:r>
          </a:p>
        </p:txBody>
      </p:sp>
      <p:sp>
        <p:nvSpPr>
          <p:cNvPr id="34" name="Rectangle 3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E452A52-D23D-1144-9E34-44D26E8B776C}"/>
              </a:ext>
            </a:extLst>
          </p:cNvPr>
          <p:cNvSpPr>
            <a:spLocks noGrp="1"/>
          </p:cNvSpPr>
          <p:nvPr>
            <p:ph sz="quarter" idx="1"/>
          </p:nvPr>
        </p:nvSpPr>
        <p:spPr>
          <a:xfrm>
            <a:off x="838200" y="2478024"/>
            <a:ext cx="10515600" cy="3694176"/>
          </a:xfrm>
        </p:spPr>
        <p:txBody>
          <a:bodyPr>
            <a:normAutofit/>
          </a:bodyPr>
          <a:lstStyle/>
          <a:p>
            <a:r>
              <a:rPr lang="en-US" altLang="en-US" sz="2200"/>
              <a:t>List of open-ended questions is prepared in advance by the researcher.</a:t>
            </a:r>
          </a:p>
          <a:p>
            <a:r>
              <a:rPr lang="en-US" altLang="en-US" sz="2200"/>
              <a:t>Purpose of the interview is to solicit detail and depth.</a:t>
            </a:r>
          </a:p>
          <a:p>
            <a:r>
              <a:rPr lang="en-US" altLang="en-US" sz="2200"/>
              <a:t>Never use yes/no questions unless you plan to follow-up yes/no responses with a more detailed question.</a:t>
            </a:r>
          </a:p>
          <a:p>
            <a:r>
              <a:rPr lang="en-US" altLang="en-US" sz="2200"/>
              <a:t>Never solicit one or two word responses without follow-ups. </a:t>
            </a:r>
          </a:p>
          <a:p>
            <a:r>
              <a:rPr lang="en-US" altLang="en-US" sz="2200"/>
              <a:t>Be careful with why questions – you will probably need follow-ups. “Please explain” or “Describe” may be better.</a:t>
            </a:r>
          </a:p>
        </p:txBody>
      </p:sp>
    </p:spTree>
    <p:extLst>
      <p:ext uri="{BB962C8B-B14F-4D97-AF65-F5344CB8AC3E}">
        <p14:creationId xmlns:p14="http://schemas.microsoft.com/office/powerpoint/2010/main" val="4105085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E59536-1B15-074C-81EA-81887AAAA5CF}"/>
              </a:ext>
            </a:extLst>
          </p:cNvPr>
          <p:cNvSpPr>
            <a:spLocks noGrp="1"/>
          </p:cNvSpPr>
          <p:nvPr>
            <p:ph type="title"/>
          </p:nvPr>
        </p:nvSpPr>
        <p:spPr>
          <a:xfrm>
            <a:off x="838200" y="253397"/>
            <a:ext cx="10515600" cy="1273233"/>
          </a:xfrm>
        </p:spPr>
        <p:txBody>
          <a:bodyPr>
            <a:normAutofit/>
          </a:bodyPr>
          <a:lstStyle/>
          <a:p>
            <a:r>
              <a:rPr lang="en-US"/>
              <a:t>Continued</a:t>
            </a:r>
            <a:endParaRPr lang="en-US" dirty="0"/>
          </a:p>
        </p:txBody>
      </p:sp>
      <p:sp>
        <p:nvSpPr>
          <p:cNvPr id="28" name="Rectangle 27">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959A50-1032-D143-964D-0E2DC7BAB216}"/>
              </a:ext>
            </a:extLst>
          </p:cNvPr>
          <p:cNvSpPr>
            <a:spLocks noGrp="1"/>
          </p:cNvSpPr>
          <p:nvPr>
            <p:ph idx="1"/>
          </p:nvPr>
        </p:nvSpPr>
        <p:spPr>
          <a:xfrm>
            <a:off x="838200" y="2478024"/>
            <a:ext cx="10515600" cy="3694176"/>
          </a:xfrm>
        </p:spPr>
        <p:txBody>
          <a:bodyPr>
            <a:normAutofit/>
          </a:bodyPr>
          <a:lstStyle/>
          <a:p>
            <a:pPr>
              <a:lnSpc>
                <a:spcPct val="100000"/>
              </a:lnSpc>
            </a:pPr>
            <a:r>
              <a:rPr lang="en-US" altLang="en-US" sz="2200"/>
              <a:t>“How” questions usually produce detailed responses. </a:t>
            </a:r>
          </a:p>
          <a:p>
            <a:pPr>
              <a:lnSpc>
                <a:spcPct val="100000"/>
              </a:lnSpc>
            </a:pPr>
            <a:r>
              <a:rPr lang="en-US" altLang="en-US" sz="2200"/>
              <a:t>What questions sometimes  result in one or two word responses and should be used sparingly.</a:t>
            </a:r>
          </a:p>
          <a:p>
            <a:pPr>
              <a:lnSpc>
                <a:spcPct val="100000"/>
              </a:lnSpc>
            </a:pPr>
            <a:r>
              <a:rPr lang="en-US" altLang="en-US" sz="2200"/>
              <a:t>Questions should focus on the interviewee’s perspectives, opinions, attitudes, and experiences. </a:t>
            </a:r>
          </a:p>
          <a:p>
            <a:pPr>
              <a:lnSpc>
                <a:spcPct val="100000"/>
              </a:lnSpc>
            </a:pPr>
            <a:r>
              <a:rPr lang="en-US" altLang="en-US" sz="2200"/>
              <a:t>You also can ask about events, life history, and the respondent’s perceptions of others, culture, or the respondent’s surrounding environment. </a:t>
            </a:r>
          </a:p>
          <a:p>
            <a:pPr>
              <a:lnSpc>
                <a:spcPct val="100000"/>
              </a:lnSpc>
            </a:pPr>
            <a:r>
              <a:rPr lang="en-US" altLang="en-US" sz="2200"/>
              <a:t>Asking for explanations about the respondent’s opinions or perceptions is also important. </a:t>
            </a:r>
          </a:p>
          <a:p>
            <a:pPr>
              <a:lnSpc>
                <a:spcPct val="100000"/>
              </a:lnSpc>
            </a:pPr>
            <a:endParaRPr lang="en-US" sz="2200"/>
          </a:p>
        </p:txBody>
      </p:sp>
    </p:spTree>
    <p:extLst>
      <p:ext uri="{BB962C8B-B14F-4D97-AF65-F5344CB8AC3E}">
        <p14:creationId xmlns:p14="http://schemas.microsoft.com/office/powerpoint/2010/main" val="479738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50B155-F161-FD48-9667-6A97C148DF08}"/>
              </a:ext>
            </a:extLst>
          </p:cNvPr>
          <p:cNvSpPr>
            <a:spLocks noGrp="1"/>
          </p:cNvSpPr>
          <p:nvPr>
            <p:ph type="title"/>
          </p:nvPr>
        </p:nvSpPr>
        <p:spPr>
          <a:xfrm>
            <a:off x="838200" y="253397"/>
            <a:ext cx="10515600" cy="1273233"/>
          </a:xfrm>
        </p:spPr>
        <p:txBody>
          <a:bodyPr>
            <a:normAutofit/>
          </a:bodyPr>
          <a:lstStyle/>
          <a:p>
            <a:pPr>
              <a:defRPr/>
            </a:pPr>
            <a:r>
              <a:rPr lang="en-US"/>
              <a:t>Rubin and Rubin describe the process of qualitative interviews as soliciting </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1" name="Content Placeholder 2">
            <a:extLst>
              <a:ext uri="{FF2B5EF4-FFF2-40B4-BE49-F238E27FC236}">
                <a16:creationId xmlns:a16="http://schemas.microsoft.com/office/drawing/2014/main" id="{247B83D4-C8B4-6F4C-AFF8-5D19E9058721}"/>
              </a:ext>
            </a:extLst>
          </p:cNvPr>
          <p:cNvSpPr>
            <a:spLocks noGrp="1"/>
          </p:cNvSpPr>
          <p:nvPr>
            <p:ph sz="quarter" idx="1"/>
          </p:nvPr>
        </p:nvSpPr>
        <p:spPr>
          <a:xfrm>
            <a:off x="838200" y="2478024"/>
            <a:ext cx="10515600" cy="3694176"/>
          </a:xfrm>
        </p:spPr>
        <p:txBody>
          <a:bodyPr>
            <a:normAutofit/>
          </a:bodyPr>
          <a:lstStyle/>
          <a:p>
            <a:r>
              <a:rPr lang="en-US" altLang="en-US" sz="2200"/>
              <a:t>Vividness – ask respondents to give examples or “draw a picture” that includes not just facts but emotion. How did the event make the respondent feel? </a:t>
            </a:r>
          </a:p>
          <a:p>
            <a:r>
              <a:rPr lang="en-US" altLang="en-US" sz="2200"/>
              <a:t>Nuance – are things always what they seem or simple (i.e. black and white)? What other things should be considered.  Question broad statements. Look for exceptions. </a:t>
            </a:r>
          </a:p>
          <a:p>
            <a:r>
              <a:rPr lang="en-US" altLang="en-US" sz="2200"/>
              <a:t>Richness – interview should contain many ideas and different themes. Encourage respondent to elaborate – ask for more examples, especially when responses are unexpected. </a:t>
            </a:r>
          </a:p>
        </p:txBody>
      </p:sp>
    </p:spTree>
    <p:extLst>
      <p:ext uri="{BB962C8B-B14F-4D97-AF65-F5344CB8AC3E}">
        <p14:creationId xmlns:p14="http://schemas.microsoft.com/office/powerpoint/2010/main" val="2374290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Freeform: Shape 1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37F1E9-DB8B-014C-B100-4F4863AA68E9}"/>
              </a:ext>
            </a:extLst>
          </p:cNvPr>
          <p:cNvSpPr>
            <a:spLocks noGrp="1"/>
          </p:cNvSpPr>
          <p:nvPr>
            <p:ph type="title"/>
          </p:nvPr>
        </p:nvSpPr>
        <p:spPr>
          <a:xfrm>
            <a:off x="838200" y="253397"/>
            <a:ext cx="10515600" cy="1273233"/>
          </a:xfrm>
        </p:spPr>
        <p:txBody>
          <a:bodyPr>
            <a:normAutofit/>
          </a:bodyPr>
          <a:lstStyle/>
          <a:p>
            <a:pPr>
              <a:defRPr/>
            </a:pPr>
            <a:r>
              <a:rPr lang="en-US"/>
              <a:t>Types of questions can include</a:t>
            </a:r>
          </a:p>
        </p:txBody>
      </p:sp>
      <p:sp>
        <p:nvSpPr>
          <p:cNvPr id="195" name="Rectangle 19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5" name="Content Placeholder 2">
            <a:extLst>
              <a:ext uri="{FF2B5EF4-FFF2-40B4-BE49-F238E27FC236}">
                <a16:creationId xmlns:a16="http://schemas.microsoft.com/office/drawing/2014/main" id="{76213C19-3BF7-9340-9E39-DB388A1C629E}"/>
              </a:ext>
            </a:extLst>
          </p:cNvPr>
          <p:cNvSpPr>
            <a:spLocks noGrp="1"/>
          </p:cNvSpPr>
          <p:nvPr>
            <p:ph sz="quarter" idx="1"/>
          </p:nvPr>
        </p:nvSpPr>
        <p:spPr>
          <a:xfrm>
            <a:off x="838200" y="2478024"/>
            <a:ext cx="10515600" cy="3694176"/>
          </a:xfrm>
        </p:spPr>
        <p:txBody>
          <a:bodyPr>
            <a:normAutofit/>
          </a:bodyPr>
          <a:lstStyle/>
          <a:p>
            <a:r>
              <a:rPr lang="en-US" altLang="en-US" sz="2200"/>
              <a:t>Questions should focus on the interviewee’s perceptions, opinions, attitudes, and experiences. </a:t>
            </a:r>
          </a:p>
          <a:p>
            <a:r>
              <a:rPr lang="en-US" altLang="en-US" sz="2200"/>
              <a:t>You also can ask about events, life history, and the respondent’s perceptions of others, culture, or the respondent’s surrounding environment. </a:t>
            </a:r>
          </a:p>
          <a:p>
            <a:r>
              <a:rPr lang="en-US" altLang="en-US" sz="2200"/>
              <a:t>Asking for explanations about the respondent’s opinions or perceptions is also important.</a:t>
            </a:r>
          </a:p>
        </p:txBody>
      </p:sp>
    </p:spTree>
    <p:extLst>
      <p:ext uri="{BB962C8B-B14F-4D97-AF65-F5344CB8AC3E}">
        <p14:creationId xmlns:p14="http://schemas.microsoft.com/office/powerpoint/2010/main" val="3420877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Freeform: Shape 78">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0" name="Freeform: Shape 7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A9A342-1439-5A46-96F6-29036693E5D2}"/>
              </a:ext>
            </a:extLst>
          </p:cNvPr>
          <p:cNvSpPr>
            <a:spLocks noGrp="1"/>
          </p:cNvSpPr>
          <p:nvPr>
            <p:ph type="title"/>
          </p:nvPr>
        </p:nvSpPr>
        <p:spPr>
          <a:xfrm>
            <a:off x="838200" y="253397"/>
            <a:ext cx="10515600" cy="1273233"/>
          </a:xfrm>
        </p:spPr>
        <p:txBody>
          <a:bodyPr>
            <a:normAutofit/>
          </a:bodyPr>
          <a:lstStyle/>
          <a:p>
            <a:pPr>
              <a:defRPr/>
            </a:pPr>
            <a:r>
              <a:rPr lang="en-US" dirty="0"/>
              <a:t>Interviews have several component parts</a:t>
            </a:r>
          </a:p>
        </p:txBody>
      </p:sp>
      <p:sp>
        <p:nvSpPr>
          <p:cNvPr id="82" name="Rectangle 8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9" name="Content Placeholder 2">
            <a:extLst>
              <a:ext uri="{FF2B5EF4-FFF2-40B4-BE49-F238E27FC236}">
                <a16:creationId xmlns:a16="http://schemas.microsoft.com/office/drawing/2014/main" id="{4ABDEC8D-B72C-794B-97DA-1DD68D7E47C4}"/>
              </a:ext>
            </a:extLst>
          </p:cNvPr>
          <p:cNvSpPr>
            <a:spLocks noGrp="1"/>
          </p:cNvSpPr>
          <p:nvPr>
            <p:ph sz="quarter" idx="1"/>
          </p:nvPr>
        </p:nvSpPr>
        <p:spPr>
          <a:xfrm>
            <a:off x="838200" y="2478024"/>
            <a:ext cx="10515600" cy="3694176"/>
          </a:xfrm>
        </p:spPr>
        <p:txBody>
          <a:bodyPr>
            <a:normAutofit/>
          </a:bodyPr>
          <a:lstStyle/>
          <a:p>
            <a:r>
              <a:rPr lang="en-US" altLang="en-US" sz="2200"/>
              <a:t>Main questions </a:t>
            </a:r>
            <a:r>
              <a:rPr lang="en-US" altLang="en-US" sz="2200" dirty="0"/>
              <a:t>identified in advance (6-10). </a:t>
            </a:r>
          </a:p>
          <a:p>
            <a:r>
              <a:rPr lang="en-US" altLang="en-US" sz="2200" dirty="0"/>
              <a:t>Follow-up questions (for example, asking for more detail or nuance in individual responses).</a:t>
            </a:r>
          </a:p>
          <a:p>
            <a:r>
              <a:rPr lang="en-US" altLang="en-US" sz="2200" dirty="0"/>
              <a:t>Probes – techniques used to keep a discussion going. </a:t>
            </a:r>
          </a:p>
          <a:p>
            <a:r>
              <a:rPr lang="en-US" altLang="en-US" sz="2200" dirty="0"/>
              <a:t>Questions can be skipped or order varied depending on the flow of conversation. </a:t>
            </a:r>
          </a:p>
          <a:p>
            <a:endParaRPr lang="en-US" altLang="en-US" sz="2200" dirty="0"/>
          </a:p>
        </p:txBody>
      </p:sp>
    </p:spTree>
    <p:extLst>
      <p:ext uri="{BB962C8B-B14F-4D97-AF65-F5344CB8AC3E}">
        <p14:creationId xmlns:p14="http://schemas.microsoft.com/office/powerpoint/2010/main" val="3974587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5" name="Rectangle 7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366" name="Rectangle 7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367" name="Rectangle 7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2" name="Rectangle 2">
            <a:extLst>
              <a:ext uri="{FF2B5EF4-FFF2-40B4-BE49-F238E27FC236}">
                <a16:creationId xmlns:a16="http://schemas.microsoft.com/office/drawing/2014/main" id="{46724AC0-8CAA-5142-BC54-5622B90AEA7A}"/>
              </a:ext>
            </a:extLst>
          </p:cNvPr>
          <p:cNvSpPr>
            <a:spLocks noGrp="1" noChangeArrowheads="1"/>
          </p:cNvSpPr>
          <p:nvPr>
            <p:ph type="title"/>
          </p:nvPr>
        </p:nvSpPr>
        <p:spPr>
          <a:xfrm>
            <a:off x="1115568" y="548640"/>
            <a:ext cx="10168128" cy="1179576"/>
          </a:xfrm>
        </p:spPr>
        <p:txBody>
          <a:bodyPr>
            <a:normAutofit/>
          </a:bodyPr>
          <a:lstStyle/>
          <a:p>
            <a:pPr>
              <a:defRPr/>
            </a:pPr>
            <a:r>
              <a:rPr lang="en-US" dirty="0"/>
              <a:t>Interview guide construction tips</a:t>
            </a:r>
          </a:p>
        </p:txBody>
      </p:sp>
      <p:sp>
        <p:nvSpPr>
          <p:cNvPr id="15368" name="Rectangle 7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3" name="Rectangle 3">
            <a:extLst>
              <a:ext uri="{FF2B5EF4-FFF2-40B4-BE49-F238E27FC236}">
                <a16:creationId xmlns:a16="http://schemas.microsoft.com/office/drawing/2014/main" id="{CC238EC3-6C84-D041-8402-0FFD866D1EF4}"/>
              </a:ext>
            </a:extLst>
          </p:cNvPr>
          <p:cNvSpPr>
            <a:spLocks noGrp="1" noChangeArrowheads="1"/>
          </p:cNvSpPr>
          <p:nvPr>
            <p:ph type="body" idx="1"/>
          </p:nvPr>
        </p:nvSpPr>
        <p:spPr>
          <a:xfrm>
            <a:off x="1115568" y="2481943"/>
            <a:ext cx="10168128" cy="3695020"/>
          </a:xfrm>
        </p:spPr>
        <p:txBody>
          <a:bodyPr>
            <a:normAutofit/>
          </a:bodyPr>
          <a:lstStyle/>
          <a:p>
            <a:pPr>
              <a:lnSpc>
                <a:spcPct val="100000"/>
              </a:lnSpc>
              <a:defRPr/>
            </a:pPr>
            <a:r>
              <a:rPr lang="en-US" sz="2200" dirty="0"/>
              <a:t>Only address one concept per question, although qualitative questions may contain subparts and/or follow-up questions/probes</a:t>
            </a:r>
          </a:p>
          <a:p>
            <a:pPr>
              <a:lnSpc>
                <a:spcPct val="100000"/>
              </a:lnSpc>
              <a:defRPr/>
            </a:pPr>
            <a:r>
              <a:rPr lang="en-US" sz="2200" dirty="0"/>
              <a:t>Don’t write the question to solicit a specific response</a:t>
            </a:r>
          </a:p>
          <a:p>
            <a:pPr>
              <a:lnSpc>
                <a:spcPct val="100000"/>
              </a:lnSpc>
              <a:defRPr/>
            </a:pPr>
            <a:r>
              <a:rPr lang="en-US" sz="2200" dirty="0"/>
              <a:t>Questions should be tactful and should not invoke a social stigma.</a:t>
            </a:r>
          </a:p>
          <a:p>
            <a:pPr>
              <a:lnSpc>
                <a:spcPct val="100000"/>
              </a:lnSpc>
              <a:defRPr/>
            </a:pPr>
            <a:r>
              <a:rPr lang="en-US" sz="2200" dirty="0"/>
              <a:t> You may use filter questions –  (yes/no or short word responses); respondents asked successive questions based on one response.</a:t>
            </a:r>
          </a:p>
          <a:p>
            <a:pPr>
              <a:lnSpc>
                <a:spcPct val="100000"/>
              </a:lnSpc>
              <a:defRPr/>
            </a:pPr>
            <a:r>
              <a:rPr lang="en-US" sz="2200" dirty="0"/>
              <a:t>Demographic questions are generally asked at the beginning or end of interview. You may have the respondent fill out a demographic questionnaire in advance of the interview. </a:t>
            </a:r>
          </a:p>
        </p:txBody>
      </p:sp>
    </p:spTree>
    <p:extLst>
      <p:ext uri="{BB962C8B-B14F-4D97-AF65-F5344CB8AC3E}">
        <p14:creationId xmlns:p14="http://schemas.microsoft.com/office/powerpoint/2010/main" val="3749871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Rectangle 76">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807B74D4-0C8B-F541-A2FD-12A59AB8CBAC}"/>
              </a:ext>
            </a:extLst>
          </p:cNvPr>
          <p:cNvSpPr>
            <a:spLocks noChangeArrowheads="1"/>
          </p:cNvSpPr>
          <p:nvPr/>
        </p:nvSpPr>
        <p:spPr bwMode="auto">
          <a:xfrm>
            <a:off x="7848600" y="1122363"/>
            <a:ext cx="4023360" cy="32041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defRPr>
                <a:solidFill>
                  <a:schemeClr val="tx1"/>
                </a:solidFill>
                <a:latin typeface="Century Schoolbook" panose="02040604050505020304" pitchFamily="18" charset="-128"/>
              </a:defRPr>
            </a:lvl1pPr>
            <a:lvl2pPr marL="742950" indent="-285750">
              <a:defRPr>
                <a:solidFill>
                  <a:schemeClr val="tx1"/>
                </a:solidFill>
                <a:latin typeface="Century Schoolbook" panose="02040604050505020304" pitchFamily="18" charset="-128"/>
              </a:defRPr>
            </a:lvl2pPr>
            <a:lvl3pPr marL="1143000" indent="-228600">
              <a:defRPr>
                <a:solidFill>
                  <a:schemeClr val="tx1"/>
                </a:solidFill>
                <a:latin typeface="Century Schoolbook" panose="02040604050505020304" pitchFamily="18" charset="-128"/>
              </a:defRPr>
            </a:lvl3pPr>
            <a:lvl4pPr marL="1600200" indent="-228600">
              <a:defRPr>
                <a:solidFill>
                  <a:schemeClr val="tx1"/>
                </a:solidFill>
                <a:latin typeface="Century Schoolbook" panose="02040604050505020304" pitchFamily="18" charset="-128"/>
              </a:defRPr>
            </a:lvl4pPr>
            <a:lvl5pPr marL="2057400" indent="-228600">
              <a:defRPr>
                <a:solidFill>
                  <a:schemeClr val="tx1"/>
                </a:solidFill>
                <a:latin typeface="Century Schoolbook" panose="02040604050505020304" pitchFamily="18" charset="-128"/>
              </a:defRPr>
            </a:lvl5pPr>
            <a:lvl6pPr marL="2514600" indent="-228600" fontAlgn="base">
              <a:spcBef>
                <a:spcPct val="0"/>
              </a:spcBef>
              <a:spcAft>
                <a:spcPct val="0"/>
              </a:spcAft>
              <a:defRPr>
                <a:solidFill>
                  <a:schemeClr val="tx1"/>
                </a:solidFill>
                <a:latin typeface="Century Schoolbook" panose="02040604050505020304" pitchFamily="18" charset="-128"/>
              </a:defRPr>
            </a:lvl6pPr>
            <a:lvl7pPr marL="2971800" indent="-228600" fontAlgn="base">
              <a:spcBef>
                <a:spcPct val="0"/>
              </a:spcBef>
              <a:spcAft>
                <a:spcPct val="0"/>
              </a:spcAft>
              <a:defRPr>
                <a:solidFill>
                  <a:schemeClr val="tx1"/>
                </a:solidFill>
                <a:latin typeface="Century Schoolbook" panose="02040604050505020304" pitchFamily="18" charset="-128"/>
              </a:defRPr>
            </a:lvl7pPr>
            <a:lvl8pPr marL="3429000" indent="-228600" fontAlgn="base">
              <a:spcBef>
                <a:spcPct val="0"/>
              </a:spcBef>
              <a:spcAft>
                <a:spcPct val="0"/>
              </a:spcAft>
              <a:defRPr>
                <a:solidFill>
                  <a:schemeClr val="tx1"/>
                </a:solidFill>
                <a:latin typeface="Century Schoolbook" panose="02040604050505020304" pitchFamily="18" charset="-128"/>
              </a:defRPr>
            </a:lvl8pPr>
            <a:lvl9pPr marL="3886200" indent="-228600" fontAlgn="base">
              <a:spcBef>
                <a:spcPct val="0"/>
              </a:spcBef>
              <a:spcAft>
                <a:spcPct val="0"/>
              </a:spcAft>
              <a:defRPr>
                <a:solidFill>
                  <a:schemeClr val="tx1"/>
                </a:solidFill>
                <a:latin typeface="Century Schoolbook" panose="02040604050505020304" pitchFamily="18" charset="-128"/>
              </a:defRPr>
            </a:lvl9pPr>
          </a:lstStyle>
          <a:p>
            <a:pPr>
              <a:lnSpc>
                <a:spcPct val="90000"/>
              </a:lnSpc>
              <a:spcBef>
                <a:spcPct val="0"/>
              </a:spcBef>
              <a:spcAft>
                <a:spcPts val="600"/>
              </a:spcAft>
            </a:pPr>
            <a:r>
              <a:rPr lang="en-US" altLang="en-US" sz="3000" b="1" dirty="0">
                <a:latin typeface="+mj-lt"/>
                <a:ea typeface="+mj-ea"/>
                <a:cs typeface="+mj-cs"/>
              </a:rPr>
              <a:t>SAMPLE QUALITATIVE INTERVIEW QUESTIONS</a:t>
            </a:r>
            <a:endParaRPr lang="en-US" altLang="en-US" sz="3000" dirty="0">
              <a:latin typeface="+mj-lt"/>
              <a:ea typeface="+mj-ea"/>
              <a:cs typeface="+mj-cs"/>
            </a:endParaRPr>
          </a:p>
          <a:p>
            <a:pPr>
              <a:lnSpc>
                <a:spcPct val="90000"/>
              </a:lnSpc>
              <a:spcBef>
                <a:spcPct val="0"/>
              </a:spcBef>
              <a:spcAft>
                <a:spcPts val="600"/>
              </a:spcAft>
            </a:pPr>
            <a:r>
              <a:rPr lang="en-US" altLang="en-US" sz="3000" b="1" i="1" dirty="0">
                <a:latin typeface="+mj-lt"/>
                <a:ea typeface="+mj-ea"/>
                <a:cs typeface="+mj-cs"/>
              </a:rPr>
              <a:t>Interview Protocol: Perspectives on Management</a:t>
            </a:r>
            <a:endParaRPr lang="en-US" altLang="en-US" sz="3000" dirty="0">
              <a:latin typeface="+mj-lt"/>
              <a:ea typeface="+mj-ea"/>
              <a:cs typeface="+mj-cs"/>
            </a:endParaRPr>
          </a:p>
        </p:txBody>
      </p:sp>
      <p:sp>
        <p:nvSpPr>
          <p:cNvPr id="79" name="Rectangle 7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Rectangle 8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9459" name="Group 3">
            <a:extLst>
              <a:ext uri="{FF2B5EF4-FFF2-40B4-BE49-F238E27FC236}">
                <a16:creationId xmlns:a16="http://schemas.microsoft.com/office/drawing/2014/main" id="{9FB31F0D-E2CE-3B4E-9F2A-423367C50E5A}"/>
              </a:ext>
            </a:extLst>
          </p:cNvPr>
          <p:cNvGraphicFramePr>
            <a:graphicFrameLocks noGrp="1"/>
          </p:cNvGraphicFramePr>
          <p:nvPr>
            <p:extLst>
              <p:ext uri="{D42A27DB-BD31-4B8C-83A1-F6EECF244321}">
                <p14:modId xmlns:p14="http://schemas.microsoft.com/office/powerpoint/2010/main" val="1265610502"/>
              </p:ext>
            </p:extLst>
          </p:nvPr>
        </p:nvGraphicFramePr>
        <p:xfrm>
          <a:off x="316992" y="847373"/>
          <a:ext cx="7053627" cy="5010870"/>
        </p:xfrm>
        <a:graphic>
          <a:graphicData uri="http://schemas.openxmlformats.org/drawingml/2006/table">
            <a:tbl>
              <a:tblPr firstRow="1" bandRow="1"/>
              <a:tblGrid>
                <a:gridCol w="666310">
                  <a:extLst>
                    <a:ext uri="{9D8B030D-6E8A-4147-A177-3AD203B41FA5}">
                      <a16:colId xmlns:a16="http://schemas.microsoft.com/office/drawing/2014/main" val="20000"/>
                    </a:ext>
                  </a:extLst>
                </a:gridCol>
                <a:gridCol w="6387317">
                  <a:extLst>
                    <a:ext uri="{9D8B030D-6E8A-4147-A177-3AD203B41FA5}">
                      <a16:colId xmlns:a16="http://schemas.microsoft.com/office/drawing/2014/main" val="20001"/>
                    </a:ext>
                  </a:extLst>
                </a:gridCol>
              </a:tblGrid>
              <a:tr h="923990">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a:ln>
                          <a:noFill/>
                        </a:ln>
                        <a:solidFill>
                          <a:schemeClr val="tx1"/>
                        </a:solidFill>
                        <a:effectLst/>
                        <a:latin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1.</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Can you describe how you first became aware of your management potential ?</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2399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2.</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How do you see yourself today, in terms of your management position ?</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5745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3.</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What does your management position mean to you?</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2399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4.</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Can you describe any particularly difficult experiences in your life related to your management position ?</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5745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5.</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Can you describe how you fit into management culture?</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92399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6.</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chemeClr val="tx1"/>
                          </a:solidFill>
                          <a:effectLst/>
                          <a:latin typeface="Arial" charset="0"/>
                        </a:rPr>
                        <a:t>To what extent do you consider yourself active in both the management and employee world?</a:t>
                      </a:r>
                      <a:br>
                        <a:rPr kumimoji="0" lang="en-US" sz="1700" b="0" i="0" u="none" strike="noStrike" cap="none" normalizeH="0" baseline="0">
                          <a:ln>
                            <a:noFill/>
                          </a:ln>
                          <a:solidFill>
                            <a:schemeClr val="tx1"/>
                          </a:solidFill>
                          <a:effectLst/>
                          <a:latin typeface="Arial" charset="0"/>
                        </a:rPr>
                      </a:br>
                      <a:r>
                        <a:rPr kumimoji="0" lang="en-US" sz="1700" b="0" i="0" u="none" strike="noStrike" cap="none" normalizeH="0" baseline="0">
                          <a:ln>
                            <a:noFill/>
                          </a:ln>
                          <a:solidFill>
                            <a:schemeClr val="tx1"/>
                          </a:solidFill>
                          <a:effectLst/>
                          <a:latin typeface="Arial" charset="0"/>
                        </a:rPr>
                        <a:t> </a:t>
                      </a:r>
                    </a:p>
                  </a:txBody>
                  <a:tcPr marL="88841" marR="88841" marT="44423" marB="444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27795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40B26-A17D-7340-A326-00D94A9F079E}"/>
              </a:ext>
            </a:extLst>
          </p:cNvPr>
          <p:cNvSpPr>
            <a:spLocks noGrp="1"/>
          </p:cNvSpPr>
          <p:nvPr>
            <p:ph type="title"/>
          </p:nvPr>
        </p:nvSpPr>
        <p:spPr>
          <a:xfrm>
            <a:off x="841248" y="426720"/>
            <a:ext cx="10506456" cy="1919141"/>
          </a:xfrm>
        </p:spPr>
        <p:txBody>
          <a:bodyPr anchor="b">
            <a:normAutofit/>
          </a:bodyPr>
          <a:lstStyle/>
          <a:p>
            <a:pPr>
              <a:defRPr/>
            </a:pPr>
            <a:r>
              <a:rPr lang="en-US" sz="6000"/>
              <a:t>Ethical considerations</a:t>
            </a:r>
          </a:p>
        </p:txBody>
      </p:sp>
      <p:sp>
        <p:nvSpPr>
          <p:cNvPr id="21" name="Rectangle 20">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49F048B-9CB6-5848-AB96-8DC4EB78271E}"/>
              </a:ext>
            </a:extLst>
          </p:cNvPr>
          <p:cNvSpPr>
            <a:spLocks noGrp="1"/>
          </p:cNvSpPr>
          <p:nvPr>
            <p:ph sz="quarter" idx="1"/>
          </p:nvPr>
        </p:nvSpPr>
        <p:spPr>
          <a:xfrm>
            <a:off x="841248" y="3337269"/>
            <a:ext cx="10509504" cy="2905686"/>
          </a:xfrm>
        </p:spPr>
        <p:txBody>
          <a:bodyPr>
            <a:normAutofit/>
          </a:bodyPr>
          <a:lstStyle/>
          <a:p>
            <a:r>
              <a:rPr lang="en-US" altLang="en-US" sz="2000" dirty="0"/>
              <a:t>Interviews are not anonymous, but you must provide confidentiality.</a:t>
            </a:r>
          </a:p>
          <a:p>
            <a:r>
              <a:rPr lang="en-US" altLang="en-US" sz="2000" dirty="0"/>
              <a:t>Respondents should be asked to sign a consent form. Tick box.</a:t>
            </a:r>
          </a:p>
          <a:p>
            <a:r>
              <a:rPr lang="en-US" altLang="en-US" sz="2000" dirty="0"/>
              <a:t>Respondents should be given a consent form to keep in addition to the one signed and returned to the interviewer. </a:t>
            </a:r>
          </a:p>
          <a:p>
            <a:r>
              <a:rPr lang="en-US" altLang="en-US" sz="2000" dirty="0"/>
              <a:t>Most face-to-face interviews are recorded. The respondent must agree to be recorded but NO video-taping is allowed. The researcher can still take notes on the interview if consent to be taped is not granted. </a:t>
            </a:r>
          </a:p>
        </p:txBody>
      </p:sp>
    </p:spTree>
    <p:extLst>
      <p:ext uri="{BB962C8B-B14F-4D97-AF65-F5344CB8AC3E}">
        <p14:creationId xmlns:p14="http://schemas.microsoft.com/office/powerpoint/2010/main" val="4003171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B83E28-0357-424B-883C-6788DC71D694}"/>
              </a:ext>
            </a:extLst>
          </p:cNvPr>
          <p:cNvSpPr>
            <a:spLocks noGrp="1"/>
          </p:cNvSpPr>
          <p:nvPr>
            <p:ph type="title"/>
          </p:nvPr>
        </p:nvSpPr>
        <p:spPr>
          <a:xfrm>
            <a:off x="838200" y="253397"/>
            <a:ext cx="10515600" cy="1273233"/>
          </a:xfrm>
        </p:spPr>
        <p:txBody>
          <a:bodyPr>
            <a:normAutofit/>
          </a:bodyPr>
          <a:lstStyle/>
          <a:p>
            <a:r>
              <a:rPr lang="en-US" dirty="0"/>
              <a:t>Continued </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110B70-E258-654E-854C-B05C07643F27}"/>
              </a:ext>
            </a:extLst>
          </p:cNvPr>
          <p:cNvSpPr>
            <a:spLocks noGrp="1"/>
          </p:cNvSpPr>
          <p:nvPr>
            <p:ph idx="1"/>
          </p:nvPr>
        </p:nvSpPr>
        <p:spPr>
          <a:xfrm>
            <a:off x="838200" y="2478024"/>
            <a:ext cx="10515600" cy="3694176"/>
          </a:xfrm>
        </p:spPr>
        <p:txBody>
          <a:bodyPr>
            <a:normAutofit/>
          </a:bodyPr>
          <a:lstStyle/>
          <a:p>
            <a:r>
              <a:rPr lang="en-US" altLang="en-US" sz="2200"/>
              <a:t>Recordings and notes should be kept in a secure place. Anything that could identify the respondent (recordings) should be destroyed at the conclusion of the research. </a:t>
            </a:r>
          </a:p>
          <a:p>
            <a:r>
              <a:rPr lang="en-US" altLang="en-US" sz="2200"/>
              <a:t>The only exception to this is in field research – consent to participate is inferred when respondent speaks to researcher. The process of entry or acceptance is the procedure used to establish consent in ethnography and field research.</a:t>
            </a:r>
          </a:p>
          <a:p>
            <a:r>
              <a:rPr lang="en-US" altLang="en-US" sz="2200"/>
              <a:t>For most formal interviews, respondents should receive a cover letter that introduces the researcher and contains much of the information in the consent form (human subjects protections etc). </a:t>
            </a:r>
          </a:p>
          <a:p>
            <a:endParaRPr lang="en-US" sz="2200"/>
          </a:p>
        </p:txBody>
      </p:sp>
    </p:spTree>
    <p:extLst>
      <p:ext uri="{BB962C8B-B14F-4D97-AF65-F5344CB8AC3E}">
        <p14:creationId xmlns:p14="http://schemas.microsoft.com/office/powerpoint/2010/main" val="3031942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5" name="Title 1">
            <a:extLst>
              <a:ext uri="{FF2B5EF4-FFF2-40B4-BE49-F238E27FC236}">
                <a16:creationId xmlns:a16="http://schemas.microsoft.com/office/drawing/2014/main" id="{11491409-6030-C243-8C91-4092E4558396}"/>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   Interviewing Tips</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372482-E3EB-934E-91EB-B186DF21FC30}"/>
              </a:ext>
            </a:extLst>
          </p:cNvPr>
          <p:cNvSpPr>
            <a:spLocks noGrp="1"/>
          </p:cNvSpPr>
          <p:nvPr>
            <p:ph idx="1"/>
          </p:nvPr>
        </p:nvSpPr>
        <p:spPr>
          <a:xfrm>
            <a:off x="838200" y="2478024"/>
            <a:ext cx="10515600" cy="3694176"/>
          </a:xfrm>
        </p:spPr>
        <p:txBody>
          <a:bodyPr rtlCol="0">
            <a:normAutofit/>
          </a:bodyPr>
          <a:lstStyle/>
          <a:p>
            <a:pPr marL="107950" indent="3175">
              <a:lnSpc>
                <a:spcPct val="100000"/>
              </a:lnSpc>
              <a:buNone/>
              <a:defRPr/>
            </a:pPr>
            <a:r>
              <a:rPr lang="en-US" sz="1500" b="1" dirty="0">
                <a:latin typeface="Arial"/>
                <a:cs typeface="Arial"/>
              </a:rPr>
              <a:t>Your task as interviewer is to try to get interviewees to talk freely and openly. Your own behavior has a major influence on their willingness to do this. To this end you should:</a:t>
            </a:r>
            <a:endParaRPr lang="en-US" sz="1500" b="1" i="1" dirty="0">
              <a:latin typeface="Arial"/>
              <a:cs typeface="Arial"/>
            </a:endParaRPr>
          </a:p>
          <a:p>
            <a:pPr marL="509588" indent="-342900">
              <a:lnSpc>
                <a:spcPct val="100000"/>
              </a:lnSpc>
              <a:buFont typeface="Wingdings" charset="2"/>
              <a:buChar char="Ø"/>
              <a:defRPr/>
            </a:pPr>
            <a:r>
              <a:rPr lang="en-US" sz="1500" b="1" i="1" dirty="0">
                <a:latin typeface="Arial"/>
                <a:cs typeface="Arial"/>
              </a:rPr>
              <a:t>Listen more than you speak  </a:t>
            </a:r>
            <a:r>
              <a:rPr lang="en-US" sz="1500" dirty="0">
                <a:latin typeface="Arial"/>
                <a:cs typeface="Arial"/>
              </a:rPr>
              <a:t>Most interviewers talk too much. The interview is not a platform for the interviewer's personal experiences and opinions.</a:t>
            </a:r>
            <a:endParaRPr lang="en-US" sz="1500" i="1" dirty="0">
              <a:latin typeface="Arial"/>
              <a:cs typeface="Arial"/>
            </a:endParaRPr>
          </a:p>
          <a:p>
            <a:pPr marL="509588" indent="-342900">
              <a:lnSpc>
                <a:spcPct val="100000"/>
              </a:lnSpc>
              <a:buFont typeface="Wingdings" charset="2"/>
              <a:buChar char="Ø"/>
              <a:defRPr/>
            </a:pPr>
            <a:r>
              <a:rPr lang="en-US" sz="1500" b="1" i="1" dirty="0">
                <a:latin typeface="Arial"/>
                <a:cs typeface="Arial"/>
              </a:rPr>
              <a:t>Put questions in a straightforward, clear and non-threatening way</a:t>
            </a:r>
            <a:r>
              <a:rPr lang="en-US" sz="1500" i="1" dirty="0">
                <a:latin typeface="Arial"/>
                <a:cs typeface="Arial"/>
              </a:rPr>
              <a:t>  </a:t>
            </a:r>
            <a:r>
              <a:rPr lang="en-US" sz="1500" dirty="0">
                <a:latin typeface="Arial"/>
                <a:cs typeface="Arial"/>
              </a:rPr>
              <a:t>If people are confused or defensive, you will not get the information you seek.</a:t>
            </a:r>
            <a:endParaRPr lang="en-US" sz="1500" i="1" dirty="0">
              <a:latin typeface="Arial"/>
              <a:cs typeface="Arial"/>
            </a:endParaRPr>
          </a:p>
          <a:p>
            <a:pPr marL="509588" indent="-342900">
              <a:lnSpc>
                <a:spcPct val="100000"/>
              </a:lnSpc>
              <a:buFont typeface="Wingdings" charset="2"/>
              <a:buChar char="Ø"/>
              <a:defRPr/>
            </a:pPr>
            <a:r>
              <a:rPr lang="en-US" sz="1500" b="1" i="1" dirty="0">
                <a:latin typeface="Arial"/>
                <a:cs typeface="Arial"/>
              </a:rPr>
              <a:t>Eliminate cues </a:t>
            </a:r>
            <a:r>
              <a:rPr lang="en-US" sz="1500" i="1" dirty="0">
                <a:latin typeface="Arial"/>
                <a:cs typeface="Arial"/>
              </a:rPr>
              <a:t>which lead interviewees to respond in a particular way </a:t>
            </a:r>
            <a:r>
              <a:rPr lang="en-US" sz="1500" dirty="0">
                <a:latin typeface="Arial"/>
                <a:cs typeface="Arial"/>
              </a:rPr>
              <a:t>Many interviewees will seek to please the interviewer by giving 'correct' responses ('Are you against strikes?'). </a:t>
            </a:r>
            <a:endParaRPr lang="en-US" sz="1500" i="1" dirty="0">
              <a:latin typeface="Arial"/>
              <a:cs typeface="Arial"/>
            </a:endParaRPr>
          </a:p>
          <a:p>
            <a:pPr marL="509588" indent="-342900">
              <a:lnSpc>
                <a:spcPct val="100000"/>
              </a:lnSpc>
              <a:buFont typeface="Wingdings" charset="2"/>
              <a:buChar char="Ø"/>
              <a:defRPr/>
            </a:pPr>
            <a:r>
              <a:rPr lang="en-US" sz="1500" b="1" i="1" dirty="0">
                <a:latin typeface="Arial"/>
                <a:cs typeface="Arial"/>
              </a:rPr>
              <a:t>Enjoy it (or at least look as though you do)  </a:t>
            </a:r>
            <a:r>
              <a:rPr lang="en-US" sz="1500" dirty="0">
                <a:latin typeface="Arial"/>
                <a:cs typeface="Arial"/>
              </a:rPr>
              <a:t>Don't give the message that you are bored or scared. Vary your voice and facial expression.</a:t>
            </a:r>
          </a:p>
          <a:p>
            <a:pPr marL="230188" indent="14288">
              <a:lnSpc>
                <a:spcPct val="100000"/>
              </a:lnSpc>
              <a:buNone/>
              <a:defRPr/>
            </a:pPr>
            <a:r>
              <a:rPr lang="en-US" sz="1500" b="1" dirty="0">
                <a:highlight>
                  <a:srgbClr val="FFFF00"/>
                </a:highlight>
                <a:latin typeface="Arial"/>
                <a:cs typeface="Arial"/>
              </a:rPr>
              <a:t>It is also essential that you </a:t>
            </a:r>
            <a:r>
              <a:rPr lang="en-US" sz="1500" b="1" i="1" dirty="0">
                <a:highlight>
                  <a:srgbClr val="FFFF00"/>
                </a:highlight>
                <a:latin typeface="Arial"/>
                <a:cs typeface="Arial"/>
              </a:rPr>
              <a:t>take a full record of the interview. </a:t>
            </a:r>
            <a:r>
              <a:rPr lang="en-US" sz="1500" b="1" dirty="0">
                <a:highlight>
                  <a:srgbClr val="FFFF00"/>
                </a:highlight>
                <a:latin typeface="Arial"/>
                <a:cs typeface="Arial"/>
              </a:rPr>
              <a:t>This can be from notes made at the time and/or from a recording of the interview. * Accuracy !</a:t>
            </a:r>
          </a:p>
        </p:txBody>
      </p:sp>
      <p:sp>
        <p:nvSpPr>
          <p:cNvPr id="26627" name="Slide Number Placeholder 3">
            <a:extLst>
              <a:ext uri="{FF2B5EF4-FFF2-40B4-BE49-F238E27FC236}">
                <a16:creationId xmlns:a16="http://schemas.microsoft.com/office/drawing/2014/main" id="{1351B8AF-F171-9E45-87F4-B0A51B4016AA}"/>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CBB9E0AD-09A9-B745-9D02-E195DA31EBE2}" type="slidenum">
              <a:rPr lang="en-US" altLang="en-US"/>
              <a:pPr>
                <a:spcAft>
                  <a:spcPts val="600"/>
                </a:spcAft>
              </a:pPr>
              <a:t>17</a:t>
            </a:fld>
            <a:endParaRPr lang="en-US" altLang="en-US"/>
          </a:p>
        </p:txBody>
      </p:sp>
    </p:spTree>
    <p:extLst>
      <p:ext uri="{BB962C8B-B14F-4D97-AF65-F5344CB8AC3E}">
        <p14:creationId xmlns:p14="http://schemas.microsoft.com/office/powerpoint/2010/main" val="1820518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49" name="Title 1">
            <a:extLst>
              <a:ext uri="{FF2B5EF4-FFF2-40B4-BE49-F238E27FC236}">
                <a16:creationId xmlns:a16="http://schemas.microsoft.com/office/drawing/2014/main" id="{00884162-383B-D84B-B9C6-4814189BFD33}"/>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 More Interviewing Tips </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58BC29-ADA8-C540-9341-999EBF698396}"/>
              </a:ext>
            </a:extLst>
          </p:cNvPr>
          <p:cNvSpPr>
            <a:spLocks noGrp="1"/>
          </p:cNvSpPr>
          <p:nvPr>
            <p:ph idx="1"/>
          </p:nvPr>
        </p:nvSpPr>
        <p:spPr>
          <a:xfrm>
            <a:off x="838200" y="2478024"/>
            <a:ext cx="10515600" cy="3694176"/>
          </a:xfrm>
        </p:spPr>
        <p:txBody>
          <a:bodyPr rtlCol="0">
            <a:normAutofit/>
          </a:bodyPr>
          <a:lstStyle/>
          <a:p>
            <a:pPr marL="398463" indent="-342900">
              <a:lnSpc>
                <a:spcPct val="100000"/>
              </a:lnSpc>
              <a:buFont typeface="Wingdings" charset="2"/>
              <a:buChar char="Ø"/>
              <a:defRPr/>
            </a:pPr>
            <a:r>
              <a:rPr lang="en-GB" sz="1700" b="1" dirty="0">
                <a:latin typeface="Arial"/>
                <a:cs typeface="Arial"/>
              </a:rPr>
              <a:t>Try to be interactive and sensitive to the language and concepts used by the interviewee</a:t>
            </a:r>
          </a:p>
          <a:p>
            <a:pPr marL="398463" indent="-342900">
              <a:lnSpc>
                <a:spcPct val="100000"/>
              </a:lnSpc>
              <a:buFont typeface="Wingdings" charset="2"/>
              <a:buChar char="Ø"/>
              <a:defRPr/>
            </a:pPr>
            <a:r>
              <a:rPr lang="en-GB" sz="1700" b="1" dirty="0">
                <a:latin typeface="Arial"/>
                <a:cs typeface="Arial"/>
              </a:rPr>
              <a:t>Try to keep the agenda flexible</a:t>
            </a:r>
          </a:p>
          <a:p>
            <a:pPr marL="398463" indent="-342900">
              <a:lnSpc>
                <a:spcPct val="100000"/>
              </a:lnSpc>
              <a:buFont typeface="Wingdings" charset="2"/>
              <a:buChar char="Ø"/>
              <a:defRPr/>
            </a:pPr>
            <a:r>
              <a:rPr lang="en-GB" sz="1700" b="1" dirty="0">
                <a:latin typeface="Arial"/>
                <a:cs typeface="Arial"/>
              </a:rPr>
              <a:t>Aim to go below the surface of the topic being discussed</a:t>
            </a:r>
          </a:p>
          <a:p>
            <a:pPr marL="398463" indent="-342900">
              <a:lnSpc>
                <a:spcPct val="100000"/>
              </a:lnSpc>
              <a:buFont typeface="Wingdings" charset="2"/>
              <a:buChar char="Ø"/>
              <a:defRPr/>
            </a:pPr>
            <a:r>
              <a:rPr lang="en-GB" sz="1700" b="1" dirty="0">
                <a:latin typeface="Arial"/>
                <a:cs typeface="Arial"/>
              </a:rPr>
              <a:t>Explore what people say in detail</a:t>
            </a:r>
          </a:p>
          <a:p>
            <a:pPr marL="398463" indent="-342900">
              <a:lnSpc>
                <a:spcPct val="100000"/>
              </a:lnSpc>
              <a:buFont typeface="Wingdings" charset="2"/>
              <a:buChar char="Ø"/>
              <a:defRPr/>
            </a:pPr>
            <a:r>
              <a:rPr lang="en-GB" sz="1700" b="1" dirty="0">
                <a:latin typeface="Arial"/>
                <a:cs typeface="Arial"/>
              </a:rPr>
              <a:t>Check you have understood respondents' meanings </a:t>
            </a:r>
          </a:p>
          <a:p>
            <a:pPr marL="398463" indent="-342900">
              <a:lnSpc>
                <a:spcPct val="100000"/>
              </a:lnSpc>
              <a:buFont typeface="Wingdings" charset="2"/>
              <a:buChar char="Ø"/>
              <a:defRPr/>
            </a:pPr>
            <a:r>
              <a:rPr lang="en-GB" sz="1700" b="1" dirty="0">
                <a:latin typeface="Arial"/>
                <a:cs typeface="Arial"/>
              </a:rPr>
              <a:t>Try to discover the interviewee's own framework of meanings</a:t>
            </a:r>
          </a:p>
          <a:p>
            <a:pPr marL="398463" indent="-342900">
              <a:lnSpc>
                <a:spcPct val="100000"/>
              </a:lnSpc>
              <a:buFont typeface="Wingdings" charset="2"/>
              <a:buChar char="Ø"/>
              <a:defRPr/>
            </a:pPr>
            <a:r>
              <a:rPr lang="en-GB" sz="1700" b="1" dirty="0">
                <a:latin typeface="Arial"/>
                <a:cs typeface="Arial"/>
              </a:rPr>
              <a:t>Avoid imposing own structures and assumptions</a:t>
            </a:r>
          </a:p>
          <a:p>
            <a:pPr marL="398463" indent="-342900">
              <a:lnSpc>
                <a:spcPct val="100000"/>
              </a:lnSpc>
              <a:buFont typeface="Wingdings" charset="2"/>
              <a:buChar char="Ø"/>
              <a:defRPr/>
            </a:pPr>
            <a:r>
              <a:rPr lang="en-US" sz="1700" b="1" dirty="0">
                <a:latin typeface="Arial"/>
                <a:cs typeface="Arial"/>
              </a:rPr>
              <a:t>Need to consider how perceived by interviewees and the effects of characteristics such as class, race, sex, and social distance on the interview </a:t>
            </a:r>
          </a:p>
          <a:p>
            <a:pPr marL="0" indent="0">
              <a:lnSpc>
                <a:spcPct val="100000"/>
              </a:lnSpc>
              <a:buNone/>
              <a:defRPr/>
            </a:pPr>
            <a:endParaRPr lang="en-US" sz="1700" dirty="0">
              <a:ea typeface="+mn-ea"/>
            </a:endParaRPr>
          </a:p>
        </p:txBody>
      </p:sp>
      <p:sp>
        <p:nvSpPr>
          <p:cNvPr id="27651" name="Slide Number Placeholder 3">
            <a:extLst>
              <a:ext uri="{FF2B5EF4-FFF2-40B4-BE49-F238E27FC236}">
                <a16:creationId xmlns:a16="http://schemas.microsoft.com/office/drawing/2014/main" id="{2F9CF773-92FB-A443-BD29-90E7DE8F95B3}"/>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33946828-2EE1-774F-8D75-D742E36FC105}" type="slidenum">
              <a:rPr lang="en-US" altLang="en-US"/>
              <a:pPr>
                <a:spcAft>
                  <a:spcPts val="600"/>
                </a:spcAft>
              </a:pPr>
              <a:t>18</a:t>
            </a:fld>
            <a:endParaRPr lang="en-US" altLang="en-US"/>
          </a:p>
        </p:txBody>
      </p:sp>
    </p:spTree>
    <p:extLst>
      <p:ext uri="{BB962C8B-B14F-4D97-AF65-F5344CB8AC3E}">
        <p14:creationId xmlns:p14="http://schemas.microsoft.com/office/powerpoint/2010/main" val="391880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3" name="Title 1">
            <a:extLst>
              <a:ext uri="{FF2B5EF4-FFF2-40B4-BE49-F238E27FC236}">
                <a16:creationId xmlns:a16="http://schemas.microsoft.com/office/drawing/2014/main" id="{EC591E68-BAC3-AB40-912E-E28B0513B046}"/>
              </a:ext>
            </a:extLst>
          </p:cNvPr>
          <p:cNvSpPr>
            <a:spLocks noGrp="1"/>
          </p:cNvSpPr>
          <p:nvPr>
            <p:ph type="title"/>
          </p:nvPr>
        </p:nvSpPr>
        <p:spPr>
          <a:xfrm>
            <a:off x="841248" y="426720"/>
            <a:ext cx="10506456" cy="1919141"/>
          </a:xfrm>
        </p:spPr>
        <p:txBody>
          <a:bodyPr anchor="b">
            <a:normAutofit/>
          </a:bodyPr>
          <a:lstStyle/>
          <a:p>
            <a:r>
              <a:rPr lang="en-US" altLang="en-US" sz="6000" b="1" i="1">
                <a:latin typeface="Arial" panose="020B0604020202020204" pitchFamily="34" charset="0"/>
                <a:cs typeface="Arial" panose="020B0604020202020204" pitchFamily="34" charset="0"/>
              </a:rPr>
              <a:t>Interview Guides</a:t>
            </a:r>
          </a:p>
        </p:txBody>
      </p:sp>
      <p:sp>
        <p:nvSpPr>
          <p:cNvPr id="79" name="Rectangle 78">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674" name="Content Placeholder 2">
            <a:extLst>
              <a:ext uri="{FF2B5EF4-FFF2-40B4-BE49-F238E27FC236}">
                <a16:creationId xmlns:a16="http://schemas.microsoft.com/office/drawing/2014/main" id="{42B971BA-DAC2-F147-9BCD-8F2E8D6A3077}"/>
              </a:ext>
            </a:extLst>
          </p:cNvPr>
          <p:cNvSpPr>
            <a:spLocks noGrp="1"/>
          </p:cNvSpPr>
          <p:nvPr>
            <p:ph idx="1"/>
          </p:nvPr>
        </p:nvSpPr>
        <p:spPr>
          <a:xfrm>
            <a:off x="841248" y="3337269"/>
            <a:ext cx="10509504" cy="2905686"/>
          </a:xfrm>
        </p:spPr>
        <p:txBody>
          <a:bodyPr>
            <a:normAutofit/>
          </a:bodyPr>
          <a:lstStyle/>
          <a:p>
            <a:pPr marL="0" indent="0">
              <a:buNone/>
            </a:pPr>
            <a:r>
              <a:rPr lang="en-US" altLang="en-US" sz="2000" b="1">
                <a:latin typeface="Arial" panose="020B0604020202020204" pitchFamily="34" charset="0"/>
                <a:cs typeface="Arial" panose="020B0604020202020204" pitchFamily="34" charset="0"/>
              </a:rPr>
              <a:t>A guide is not a rigidly structured set of questions to be asked verbatim as written, accompanied by an associated range of pre-worded likely answers. Rather, it is a list of items to be sure to ask about when talking to the person being interviewed.  You want interviewees to speak freely in their own terms about a set of concerns you bring to the interaction, plus whatever else they might introduce. </a:t>
            </a:r>
          </a:p>
        </p:txBody>
      </p:sp>
      <p:sp>
        <p:nvSpPr>
          <p:cNvPr id="28675" name="Slide Number Placeholder 3">
            <a:extLst>
              <a:ext uri="{FF2B5EF4-FFF2-40B4-BE49-F238E27FC236}">
                <a16:creationId xmlns:a16="http://schemas.microsoft.com/office/drawing/2014/main" id="{C5B4A98E-D0BB-6943-8532-78BB1F42C5F1}"/>
              </a:ext>
            </a:extLst>
          </p:cNvPr>
          <p:cNvSpPr>
            <a:spLocks noGrp="1"/>
          </p:cNvSpPr>
          <p:nvPr>
            <p:ph type="sldNum" sz="quarter" idx="12"/>
          </p:nvPr>
        </p:nvSpPr>
        <p:spPr bwMode="auto">
          <a:xfrm>
            <a:off x="8873254" y="6356350"/>
            <a:ext cx="247749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ECC9BB51-EFEB-0842-8261-52E8EAF0DD0D}" type="slidenum">
              <a:rPr lang="en-US" altLang="en-US"/>
              <a:pPr>
                <a:spcAft>
                  <a:spcPts val="600"/>
                </a:spcAft>
              </a:pPr>
              <a:t>19</a:t>
            </a:fld>
            <a:endParaRPr lang="en-US" altLang="en-US"/>
          </a:p>
        </p:txBody>
      </p:sp>
    </p:spTree>
    <p:extLst>
      <p:ext uri="{BB962C8B-B14F-4D97-AF65-F5344CB8AC3E}">
        <p14:creationId xmlns:p14="http://schemas.microsoft.com/office/powerpoint/2010/main" val="217033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697" name="Title 1">
            <a:extLst>
              <a:ext uri="{FF2B5EF4-FFF2-40B4-BE49-F238E27FC236}">
                <a16:creationId xmlns:a16="http://schemas.microsoft.com/office/drawing/2014/main" id="{63B51762-7FD2-7042-95AE-5A0D92305B62}"/>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Steps to Develop the Guide</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F4AC4E3-1FB4-9442-862A-B4987AEB945F}"/>
              </a:ext>
            </a:extLst>
          </p:cNvPr>
          <p:cNvSpPr>
            <a:spLocks noGrp="1"/>
          </p:cNvSpPr>
          <p:nvPr>
            <p:ph idx="1"/>
          </p:nvPr>
        </p:nvSpPr>
        <p:spPr>
          <a:xfrm>
            <a:off x="838200" y="2478024"/>
            <a:ext cx="10515600" cy="3694176"/>
          </a:xfrm>
        </p:spPr>
        <p:txBody>
          <a:bodyPr rtlCol="0">
            <a:normAutofit/>
          </a:bodyPr>
          <a:lstStyle/>
          <a:p>
            <a:pPr marL="0" indent="0">
              <a:buNone/>
              <a:defRPr/>
            </a:pPr>
            <a:r>
              <a:rPr lang="en-US" sz="2200" b="1">
                <a:latin typeface="Arial"/>
                <a:cs typeface="Arial"/>
              </a:rPr>
              <a:t>Six steps to devise an interview guide. </a:t>
            </a:r>
            <a:r>
              <a:rPr lang="en-US" sz="2200" b="1">
                <a:latin typeface="Arial"/>
                <a:ea typeface="+mn-ea"/>
                <a:cs typeface="Arial"/>
              </a:rPr>
              <a:t>I</a:t>
            </a:r>
            <a:r>
              <a:rPr lang="en-US" sz="2200" b="1">
                <a:latin typeface="Arial"/>
                <a:cs typeface="Arial"/>
              </a:rPr>
              <a:t>dentify appropriate topics and questions </a:t>
            </a:r>
          </a:p>
          <a:p>
            <a:pPr marL="733425" indent="-342900">
              <a:buFont typeface="Wingdings" charset="2"/>
              <a:buChar char="Ø"/>
              <a:defRPr/>
            </a:pPr>
            <a:r>
              <a:rPr lang="en-US" sz="2200" b="1">
                <a:latin typeface="Arial"/>
                <a:cs typeface="Arial"/>
              </a:rPr>
              <a:t>Decide on the level of detail</a:t>
            </a:r>
          </a:p>
          <a:p>
            <a:pPr marL="733425" indent="-342900">
              <a:buFont typeface="Wingdings" charset="2"/>
              <a:buChar char="Ø"/>
              <a:defRPr/>
            </a:pPr>
            <a:r>
              <a:rPr lang="en-US" sz="2200" b="1">
                <a:latin typeface="Arial"/>
                <a:cs typeface="Arial"/>
              </a:rPr>
              <a:t>Draft the questions </a:t>
            </a:r>
          </a:p>
          <a:p>
            <a:pPr marL="733425" indent="-342900">
              <a:buFont typeface="Wingdings" charset="2"/>
              <a:buChar char="Ø"/>
              <a:defRPr/>
            </a:pPr>
            <a:r>
              <a:rPr lang="en-US" sz="2200" b="1">
                <a:latin typeface="Arial"/>
                <a:cs typeface="Arial"/>
              </a:rPr>
              <a:t>Order the questions. </a:t>
            </a:r>
          </a:p>
          <a:p>
            <a:pPr marL="733425" indent="-342900">
              <a:buFont typeface="Wingdings" charset="2"/>
              <a:buChar char="Ø"/>
              <a:defRPr/>
            </a:pPr>
            <a:r>
              <a:rPr lang="en-US" sz="2200" b="1">
                <a:latin typeface="Arial"/>
                <a:cs typeface="Arial"/>
              </a:rPr>
              <a:t>List any probes or prompts and </a:t>
            </a:r>
          </a:p>
          <a:p>
            <a:pPr marL="733425" indent="-342900">
              <a:buFont typeface="Wingdings" charset="2"/>
              <a:buChar char="Ø"/>
              <a:defRPr/>
            </a:pPr>
            <a:r>
              <a:rPr lang="en-US" sz="2200" b="1">
                <a:latin typeface="Arial"/>
                <a:cs typeface="Arial"/>
              </a:rPr>
              <a:t>Pilot the questions. Have the informant identify the problems during the pilot. </a:t>
            </a:r>
          </a:p>
          <a:p>
            <a:pPr marL="0" indent="0">
              <a:buNone/>
              <a:defRPr/>
            </a:pPr>
            <a:endParaRPr lang="en-US" sz="2200">
              <a:ea typeface="+mn-ea"/>
            </a:endParaRPr>
          </a:p>
        </p:txBody>
      </p:sp>
      <p:sp>
        <p:nvSpPr>
          <p:cNvPr id="29699" name="Slide Number Placeholder 3">
            <a:extLst>
              <a:ext uri="{FF2B5EF4-FFF2-40B4-BE49-F238E27FC236}">
                <a16:creationId xmlns:a16="http://schemas.microsoft.com/office/drawing/2014/main" id="{B8A193F2-5E01-424B-904F-5324D0CA097E}"/>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8401F191-46C6-8A46-A1A3-CFFDE53CDC37}" type="slidenum">
              <a:rPr lang="en-US" altLang="en-US"/>
              <a:pPr>
                <a:spcAft>
                  <a:spcPts val="600"/>
                </a:spcAft>
              </a:pPr>
              <a:t>20</a:t>
            </a:fld>
            <a:endParaRPr lang="en-US" altLang="en-US"/>
          </a:p>
        </p:txBody>
      </p:sp>
    </p:spTree>
    <p:extLst>
      <p:ext uri="{BB962C8B-B14F-4D97-AF65-F5344CB8AC3E}">
        <p14:creationId xmlns:p14="http://schemas.microsoft.com/office/powerpoint/2010/main" val="2724677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21" name="Title 1">
            <a:extLst>
              <a:ext uri="{FF2B5EF4-FFF2-40B4-BE49-F238E27FC236}">
                <a16:creationId xmlns:a16="http://schemas.microsoft.com/office/drawing/2014/main" id="{16C84979-D1CF-104C-8F79-2ABAB59CB8B5}"/>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Preparing for Interviews</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478C32-E6FE-8649-9E04-C0A10262B654}"/>
              </a:ext>
            </a:extLst>
          </p:cNvPr>
          <p:cNvSpPr>
            <a:spLocks noGrp="1"/>
          </p:cNvSpPr>
          <p:nvPr>
            <p:ph idx="1"/>
          </p:nvPr>
        </p:nvSpPr>
        <p:spPr>
          <a:xfrm>
            <a:off x="838200" y="2478024"/>
            <a:ext cx="10515600" cy="3694176"/>
          </a:xfrm>
        </p:spPr>
        <p:txBody>
          <a:bodyPr rtlCol="0">
            <a:normAutofit/>
          </a:bodyPr>
          <a:lstStyle/>
          <a:p>
            <a:pPr marL="0" indent="0">
              <a:lnSpc>
                <a:spcPct val="100000"/>
              </a:lnSpc>
              <a:buNone/>
              <a:defRPr/>
            </a:pPr>
            <a:r>
              <a:rPr lang="en-US" sz="1900" b="1"/>
              <a:t>It is necessary for the researcher to prepare before the actual interview. The interview prep should start well before the interview actually begins. Once the interview is conducted the researcher needs to make sure that the respondents have: </a:t>
            </a:r>
          </a:p>
          <a:p>
            <a:pPr marL="566738" indent="-342900">
              <a:lnSpc>
                <a:spcPct val="100000"/>
              </a:lnSpc>
              <a:buFont typeface="Wingdings" charset="2"/>
              <a:buChar char="Ø"/>
              <a:defRPr/>
            </a:pPr>
            <a:r>
              <a:rPr lang="en-US" sz="1900" b="1">
                <a:ea typeface="+mn-ea"/>
              </a:rPr>
              <a:t>A clear idea of why </a:t>
            </a:r>
            <a:r>
              <a:rPr lang="en-US" sz="1900" b="1" i="1">
                <a:ea typeface="+mn-ea"/>
              </a:rPr>
              <a:t>they </a:t>
            </a:r>
            <a:r>
              <a:rPr lang="en-US" sz="1900" b="1">
                <a:ea typeface="+mn-ea"/>
              </a:rPr>
              <a:t>have been approached </a:t>
            </a:r>
          </a:p>
          <a:p>
            <a:pPr marL="566738" indent="-342900">
              <a:lnSpc>
                <a:spcPct val="100000"/>
              </a:lnSpc>
              <a:buFont typeface="Wingdings" charset="2"/>
              <a:buChar char="Ø"/>
              <a:defRPr/>
            </a:pPr>
            <a:r>
              <a:rPr lang="en-US" sz="1900" b="1">
                <a:ea typeface="+mn-ea"/>
              </a:rPr>
              <a:t>Basic information about the purpose of the interview and the research project of which it is a part </a:t>
            </a:r>
          </a:p>
          <a:p>
            <a:pPr marL="566738" indent="-342900">
              <a:lnSpc>
                <a:spcPct val="100000"/>
              </a:lnSpc>
              <a:buFont typeface="Wingdings" charset="2"/>
              <a:buChar char="Ø"/>
              <a:defRPr/>
            </a:pPr>
            <a:r>
              <a:rPr lang="en-US" sz="1900" b="1">
                <a:ea typeface="+mn-ea"/>
              </a:rPr>
              <a:t>Some idea of the probable length of the interview and that you would like to record it (explaining why and getting permission</a:t>
            </a:r>
            <a:r>
              <a:rPr lang="en-US" sz="1900" b="1" i="1">
                <a:ea typeface="+mn-ea"/>
              </a:rPr>
              <a:t>)</a:t>
            </a:r>
            <a:r>
              <a:rPr lang="en-US" sz="1900" b="1">
                <a:ea typeface="+mn-ea"/>
              </a:rPr>
              <a:t> </a:t>
            </a:r>
          </a:p>
          <a:p>
            <a:pPr marL="566738" indent="-342900">
              <a:lnSpc>
                <a:spcPct val="100000"/>
              </a:lnSpc>
              <a:buFont typeface="Wingdings" charset="2"/>
              <a:buChar char="Ø"/>
              <a:defRPr/>
            </a:pPr>
            <a:r>
              <a:rPr lang="en-US" sz="1900" b="1">
                <a:ea typeface="+mn-ea"/>
              </a:rPr>
              <a:t>A clear idea of precisely where and when the interview will take place </a:t>
            </a:r>
          </a:p>
          <a:p>
            <a:pPr marL="0" indent="0">
              <a:lnSpc>
                <a:spcPct val="100000"/>
              </a:lnSpc>
              <a:buNone/>
              <a:defRPr/>
            </a:pPr>
            <a:r>
              <a:rPr lang="en-US" sz="1900" b="1">
                <a:ea typeface="+mn-ea"/>
              </a:rPr>
              <a:t>						</a:t>
            </a:r>
            <a:r>
              <a:rPr lang="en-US" sz="1900">
                <a:ea typeface="+mn-ea"/>
              </a:rPr>
              <a:t>(Gillham, 2000).</a:t>
            </a:r>
          </a:p>
          <a:p>
            <a:pPr marL="0" indent="0">
              <a:lnSpc>
                <a:spcPct val="100000"/>
              </a:lnSpc>
              <a:buNone/>
              <a:defRPr/>
            </a:pPr>
            <a:endParaRPr lang="en-US" sz="1900" b="1">
              <a:ea typeface="+mn-ea"/>
            </a:endParaRPr>
          </a:p>
        </p:txBody>
      </p:sp>
      <p:sp>
        <p:nvSpPr>
          <p:cNvPr id="30723" name="Slide Number Placeholder 3">
            <a:extLst>
              <a:ext uri="{FF2B5EF4-FFF2-40B4-BE49-F238E27FC236}">
                <a16:creationId xmlns:a16="http://schemas.microsoft.com/office/drawing/2014/main" id="{31515355-D445-984D-9646-971A6CEB9A58}"/>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53B89E9E-F187-F148-8A52-E4B4F44116DA}" type="slidenum">
              <a:rPr lang="en-US" altLang="en-US"/>
              <a:pPr>
                <a:spcAft>
                  <a:spcPts val="600"/>
                </a:spcAft>
              </a:pPr>
              <a:t>21</a:t>
            </a:fld>
            <a:endParaRPr lang="en-US" altLang="en-US"/>
          </a:p>
        </p:txBody>
      </p:sp>
    </p:spTree>
    <p:extLst>
      <p:ext uri="{BB962C8B-B14F-4D97-AF65-F5344CB8AC3E}">
        <p14:creationId xmlns:p14="http://schemas.microsoft.com/office/powerpoint/2010/main" val="3817227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Freeform: Shape 1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745" name="Title 1">
            <a:extLst>
              <a:ext uri="{FF2B5EF4-FFF2-40B4-BE49-F238E27FC236}">
                <a16:creationId xmlns:a16="http://schemas.microsoft.com/office/drawing/2014/main" id="{4B1D9C26-31C7-AA46-ABBD-EF37D0322453}"/>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Questions to </a:t>
            </a:r>
            <a:r>
              <a:rPr lang="en-US" altLang="en-US" b="1" i="1" u="sng">
                <a:latin typeface="Arial" panose="020B0604020202020204" pitchFamily="34" charset="0"/>
                <a:cs typeface="Arial" panose="020B0604020202020204" pitchFamily="34" charset="0"/>
              </a:rPr>
              <a:t>Avoid</a:t>
            </a:r>
            <a:r>
              <a:rPr lang="en-US" altLang="en-US" b="1" i="1">
                <a:latin typeface="Arial" panose="020B0604020202020204" pitchFamily="34" charset="0"/>
                <a:cs typeface="Arial" panose="020B0604020202020204" pitchFamily="34" charset="0"/>
              </a:rPr>
              <a:t> In Interviews</a:t>
            </a:r>
          </a:p>
        </p:txBody>
      </p:sp>
      <p:sp>
        <p:nvSpPr>
          <p:cNvPr id="195" name="Rectangle 19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0ACB405-3E8A-D742-BBCD-20E0F1D19A8F}"/>
              </a:ext>
            </a:extLst>
          </p:cNvPr>
          <p:cNvSpPr>
            <a:spLocks noGrp="1"/>
          </p:cNvSpPr>
          <p:nvPr>
            <p:ph idx="1"/>
          </p:nvPr>
        </p:nvSpPr>
        <p:spPr>
          <a:xfrm>
            <a:off x="838200" y="2478024"/>
            <a:ext cx="10515600" cy="3694176"/>
          </a:xfrm>
        </p:spPr>
        <p:txBody>
          <a:bodyPr>
            <a:normAutofit/>
          </a:bodyPr>
          <a:lstStyle/>
          <a:p>
            <a:pPr marL="284163" indent="-284163">
              <a:buFont typeface="Wingdings" pitchFamily="2" charset="2"/>
              <a:buChar char="Ø"/>
            </a:pPr>
            <a:r>
              <a:rPr lang="en-US" altLang="en-US" sz="2000" b="1" dirty="0">
                <a:latin typeface="Arial" panose="020B0604020202020204" pitchFamily="34" charset="0"/>
                <a:cs typeface="Arial" panose="020B0604020202020204" pitchFamily="34" charset="0"/>
              </a:rPr>
              <a:t>Long questions The interviewee may remember only part of the question, and respond to that part.</a:t>
            </a:r>
          </a:p>
          <a:p>
            <a:pPr marL="284163" indent="-284163">
              <a:buFont typeface="Wingdings" pitchFamily="2" charset="2"/>
              <a:buChar char="Ø"/>
            </a:pPr>
            <a:r>
              <a:rPr lang="en-US" altLang="en-US" sz="2000" b="1" dirty="0">
                <a:latin typeface="Arial" panose="020B0604020202020204" pitchFamily="34" charset="0"/>
                <a:cs typeface="Arial" panose="020B0604020202020204" pitchFamily="34" charset="0"/>
              </a:rPr>
              <a:t>Double-</a:t>
            </a:r>
            <a:r>
              <a:rPr lang="en-US" altLang="en-US" sz="2000" b="1">
                <a:latin typeface="Arial" panose="020B0604020202020204" pitchFamily="34" charset="0"/>
                <a:cs typeface="Arial" panose="020B0604020202020204" pitchFamily="34" charset="0"/>
              </a:rPr>
              <a:t>barrelled</a:t>
            </a:r>
            <a:r>
              <a:rPr lang="en-US" altLang="en-US" sz="2000" b="1" dirty="0">
                <a:latin typeface="Arial" panose="020B0604020202020204" pitchFamily="34" charset="0"/>
                <a:cs typeface="Arial" panose="020B0604020202020204" pitchFamily="34" charset="0"/>
              </a:rPr>
              <a:t> (or multiple-</a:t>
            </a:r>
            <a:r>
              <a:rPr lang="en-US" altLang="en-US" sz="2000" b="1">
                <a:latin typeface="Arial" panose="020B0604020202020204" pitchFamily="34" charset="0"/>
                <a:cs typeface="Arial" panose="020B0604020202020204" pitchFamily="34" charset="0"/>
              </a:rPr>
              <a:t>barrelled</a:t>
            </a:r>
            <a:r>
              <a:rPr lang="en-US" altLang="en-US" sz="2000" b="1" dirty="0">
                <a:latin typeface="Arial" panose="020B0604020202020204" pitchFamily="34" charset="0"/>
                <a:cs typeface="Arial" panose="020B0604020202020204" pitchFamily="34" charset="0"/>
              </a:rPr>
              <a:t>) questions, e.g. 'What do you feel about current video game content compared with that of five years ago?' The solution is to break it down into simpler questions ('What do you feel about current video games?'; 'Can you recall any video games from five years ago?'; 'How do you feel they compare?').</a:t>
            </a:r>
          </a:p>
          <a:p>
            <a:pPr marL="284163" indent="-284163">
              <a:buFont typeface="Wingdings" pitchFamily="2" charset="2"/>
              <a:buChar char="Ø"/>
            </a:pPr>
            <a:r>
              <a:rPr lang="en-US" altLang="en-US" sz="2000" b="1" dirty="0">
                <a:latin typeface="Arial" panose="020B0604020202020204" pitchFamily="34" charset="0"/>
                <a:cs typeface="Arial" panose="020B0604020202020204" pitchFamily="34" charset="0"/>
              </a:rPr>
              <a:t>Questions involving jargon Generally you should avoid questions containing words likely to be unfamiliar to the target audience. Keep things simple to avoid disturbing interviewees; it is in your own interest as well.</a:t>
            </a:r>
          </a:p>
        </p:txBody>
      </p:sp>
      <p:sp>
        <p:nvSpPr>
          <p:cNvPr id="31747" name="Slide Number Placeholder 3">
            <a:extLst>
              <a:ext uri="{FF2B5EF4-FFF2-40B4-BE49-F238E27FC236}">
                <a16:creationId xmlns:a16="http://schemas.microsoft.com/office/drawing/2014/main" id="{B6A09423-8ECF-4A4D-918B-B5BE6DB3D425}"/>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4A208EE3-E1AB-4948-B1C9-CFF10E4643FF}" type="slidenum">
              <a:rPr lang="en-US" altLang="en-US"/>
              <a:pPr>
                <a:spcAft>
                  <a:spcPts val="600"/>
                </a:spcAft>
              </a:pPr>
              <a:t>22</a:t>
            </a:fld>
            <a:endParaRPr lang="en-US" altLang="en-US"/>
          </a:p>
        </p:txBody>
      </p:sp>
    </p:spTree>
    <p:extLst>
      <p:ext uri="{BB962C8B-B14F-4D97-AF65-F5344CB8AC3E}">
        <p14:creationId xmlns:p14="http://schemas.microsoft.com/office/powerpoint/2010/main" val="3627926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B14983-5C78-8343-8F32-5DB5B0C791AF}"/>
              </a:ext>
            </a:extLst>
          </p:cNvPr>
          <p:cNvSpPr>
            <a:spLocks noGrp="1"/>
          </p:cNvSpPr>
          <p:nvPr>
            <p:ph type="title"/>
          </p:nvPr>
        </p:nvSpPr>
        <p:spPr>
          <a:xfrm>
            <a:off x="838200" y="253397"/>
            <a:ext cx="10515600" cy="1273233"/>
          </a:xfrm>
        </p:spPr>
        <p:txBody>
          <a:bodyPr>
            <a:normAutofit/>
          </a:bodyPr>
          <a:lstStyle/>
          <a:p>
            <a:r>
              <a:rPr lang="en-US"/>
              <a:t>Continued</a:t>
            </a:r>
            <a:endParaRPr lang="en-US" dirty="0"/>
          </a:p>
        </p:txBody>
      </p:sp>
      <p:sp>
        <p:nvSpPr>
          <p:cNvPr id="28" name="Rectangle 27">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335FE1-6601-9044-AFBA-B565C1DC64E5}"/>
              </a:ext>
            </a:extLst>
          </p:cNvPr>
          <p:cNvSpPr>
            <a:spLocks noGrp="1"/>
          </p:cNvSpPr>
          <p:nvPr>
            <p:ph idx="1"/>
          </p:nvPr>
        </p:nvSpPr>
        <p:spPr>
          <a:xfrm>
            <a:off x="838200" y="2478024"/>
            <a:ext cx="10515600" cy="3694176"/>
          </a:xfrm>
        </p:spPr>
        <p:txBody>
          <a:bodyPr>
            <a:normAutofit/>
          </a:bodyPr>
          <a:lstStyle/>
          <a:p>
            <a:pPr marL="284163" indent="-284163">
              <a:lnSpc>
                <a:spcPct val="100000"/>
              </a:lnSpc>
              <a:buFont typeface="Wingdings" pitchFamily="2" charset="2"/>
              <a:buChar char="Ø"/>
            </a:pPr>
            <a:r>
              <a:rPr lang="en-US" altLang="en-US" sz="2200" b="1" dirty="0">
                <a:latin typeface="Arial" panose="020B0604020202020204" pitchFamily="34" charset="0"/>
                <a:cs typeface="Arial" panose="020B0604020202020204" pitchFamily="34" charset="0"/>
              </a:rPr>
              <a:t>Leading questions, e.g. 'Why do you like the concept of making the unemployed do voluntary work?' It is usually better to modify such questions, to make them less leading and more objective.</a:t>
            </a:r>
          </a:p>
          <a:p>
            <a:pPr marL="284163" indent="-284163">
              <a:lnSpc>
                <a:spcPct val="100000"/>
              </a:lnSpc>
              <a:buFont typeface="Wingdings" pitchFamily="2" charset="2"/>
              <a:buChar char="Ø"/>
            </a:pPr>
            <a:r>
              <a:rPr lang="en-US" altLang="en-US" sz="2200" b="1" dirty="0">
                <a:latin typeface="Arial" panose="020B0604020202020204" pitchFamily="34" charset="0"/>
                <a:cs typeface="Arial" panose="020B0604020202020204" pitchFamily="34" charset="0"/>
              </a:rPr>
              <a:t>Biased questions Provided you are alert to the possibility of bias, it is not difficult to write unbiased questions. What is more difficult, however, is not (perhaps unwittingly) to lead the interviewee by the manner in which the question is asked, or the way in which you receive the response. Neutrality is called for, and in seeking to be welcoming and reinforcing to the interviewee, you should try to avoid appearing to share or welcome their </a:t>
            </a:r>
            <a:r>
              <a:rPr lang="en-US" altLang="en-US" sz="2200" b="1">
                <a:latin typeface="Arial" panose="020B0604020202020204" pitchFamily="34" charset="0"/>
                <a:cs typeface="Arial" panose="020B0604020202020204" pitchFamily="34" charset="0"/>
              </a:rPr>
              <a:t>vIews</a:t>
            </a:r>
            <a:r>
              <a:rPr lang="en-US" altLang="en-US" sz="2200" b="1" dirty="0">
                <a:latin typeface="Arial" panose="020B0604020202020204" pitchFamily="34" charset="0"/>
                <a:cs typeface="Arial" panose="020B0604020202020204" pitchFamily="34" charset="0"/>
              </a:rPr>
              <a:t>. (Robson 2002, 275)</a:t>
            </a:r>
          </a:p>
          <a:p>
            <a:pPr>
              <a:lnSpc>
                <a:spcPct val="100000"/>
              </a:lnSpc>
            </a:pPr>
            <a:endParaRPr lang="en-US" sz="2200" dirty="0"/>
          </a:p>
        </p:txBody>
      </p:sp>
    </p:spTree>
    <p:extLst>
      <p:ext uri="{BB962C8B-B14F-4D97-AF65-F5344CB8AC3E}">
        <p14:creationId xmlns:p14="http://schemas.microsoft.com/office/powerpoint/2010/main" val="1102106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Freeform: Shape 7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0" name="Freeform: Shape 7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769" name="Title 1">
            <a:extLst>
              <a:ext uri="{FF2B5EF4-FFF2-40B4-BE49-F238E27FC236}">
                <a16:creationId xmlns:a16="http://schemas.microsoft.com/office/drawing/2014/main" id="{137EFC0D-87F7-CB4A-9501-5F9C660E2D76}"/>
              </a:ext>
            </a:extLst>
          </p:cNvPr>
          <p:cNvSpPr>
            <a:spLocks noGrp="1"/>
          </p:cNvSpPr>
          <p:nvPr>
            <p:ph type="title"/>
          </p:nvPr>
        </p:nvSpPr>
        <p:spPr>
          <a:xfrm>
            <a:off x="838200" y="253397"/>
            <a:ext cx="10515600" cy="1273233"/>
          </a:xfrm>
        </p:spPr>
        <p:txBody>
          <a:bodyPr>
            <a:normAutofit/>
          </a:bodyPr>
          <a:lstStyle/>
          <a:p>
            <a:r>
              <a:rPr lang="en-US" altLang="en-US" b="1" i="1">
                <a:latin typeface="Arial" panose="020B0604020202020204" pitchFamily="34" charset="0"/>
                <a:cs typeface="Arial" panose="020B0604020202020204" pitchFamily="34" charset="0"/>
              </a:rPr>
              <a:t>   Introduction Strategies</a:t>
            </a:r>
          </a:p>
        </p:txBody>
      </p:sp>
      <p:sp>
        <p:nvSpPr>
          <p:cNvPr id="82" name="Rectangle 8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B839E7-A73F-B045-AB46-B190A3FAE300}"/>
              </a:ext>
            </a:extLst>
          </p:cNvPr>
          <p:cNvSpPr>
            <a:spLocks noGrp="1"/>
          </p:cNvSpPr>
          <p:nvPr>
            <p:ph idx="1"/>
          </p:nvPr>
        </p:nvSpPr>
        <p:spPr>
          <a:xfrm>
            <a:off x="838200" y="2478024"/>
            <a:ext cx="10515600" cy="3694176"/>
          </a:xfrm>
        </p:spPr>
        <p:txBody>
          <a:bodyPr>
            <a:normAutofit/>
          </a:bodyPr>
          <a:lstStyle/>
          <a:p>
            <a:pPr marL="284163" indent="-284163">
              <a:spcBef>
                <a:spcPts val="600"/>
              </a:spcBef>
              <a:buFont typeface="Wingdings" pitchFamily="2" charset="2"/>
              <a:buChar char="Ø"/>
            </a:pPr>
            <a:r>
              <a:rPr lang="en-US" altLang="en-US" sz="2000" b="1" dirty="0">
                <a:latin typeface="Arial" panose="020B0604020202020204" pitchFamily="34" charset="0"/>
                <a:cs typeface="Arial" panose="020B0604020202020204" pitchFamily="34" charset="0"/>
              </a:rPr>
              <a:t>Explain purpose and nature of the study to the respondent, telling how, or through, whom she or he came to be selected.</a:t>
            </a:r>
          </a:p>
          <a:p>
            <a:pPr marL="284163" indent="-284163">
              <a:spcBef>
                <a:spcPts val="600"/>
              </a:spcBef>
              <a:buFont typeface="Wingdings" pitchFamily="2" charset="2"/>
              <a:buChar char="Ø"/>
            </a:pPr>
            <a:r>
              <a:rPr lang="en-US" altLang="en-US" sz="2000" b="1" dirty="0">
                <a:latin typeface="Arial" panose="020B0604020202020204" pitchFamily="34" charset="0"/>
                <a:cs typeface="Arial" panose="020B0604020202020204" pitchFamily="34" charset="0"/>
              </a:rPr>
              <a:t>Give assurance that the respondent will remain anonymous in any written reports growing out of the study, and that his or her responses will be treated in strictest confidence.</a:t>
            </a:r>
          </a:p>
          <a:p>
            <a:pPr marL="284163" indent="-284163">
              <a:spcBef>
                <a:spcPts val="600"/>
              </a:spcBef>
              <a:buFont typeface="Wingdings" pitchFamily="2" charset="2"/>
              <a:buChar char="Ø"/>
            </a:pPr>
            <a:r>
              <a:rPr lang="en-US" altLang="en-US" sz="2000" b="1" dirty="0">
                <a:latin typeface="Arial" panose="020B0604020202020204" pitchFamily="34" charset="0"/>
                <a:cs typeface="Arial" panose="020B0604020202020204" pitchFamily="34" charset="0"/>
              </a:rPr>
              <a:t>Indicate that s/he may find some of the questions far-fetched, silly or difficult to answer, for the reason that questions that are appropriate for one person are not always appropriate for another. Since there are no right or wrong answers, s/he is not to worry about these but to do as best he can with them. We are only interested in his/her opinions and personal experiences.</a:t>
            </a:r>
          </a:p>
          <a:p>
            <a:pPr marL="284163" indent="-284163">
              <a:spcBef>
                <a:spcPts val="600"/>
              </a:spcBef>
              <a:buNone/>
            </a:pPr>
            <a:endParaRPr lang="en-US" altLang="en-US" sz="2000" b="1" dirty="0">
              <a:latin typeface="Arial" panose="020B0604020202020204" pitchFamily="34" charset="0"/>
              <a:cs typeface="Arial" panose="020B0604020202020204" pitchFamily="34" charset="0"/>
            </a:endParaRPr>
          </a:p>
        </p:txBody>
      </p:sp>
      <p:sp>
        <p:nvSpPr>
          <p:cNvPr id="32771" name="Slide Number Placeholder 3">
            <a:extLst>
              <a:ext uri="{FF2B5EF4-FFF2-40B4-BE49-F238E27FC236}">
                <a16:creationId xmlns:a16="http://schemas.microsoft.com/office/drawing/2014/main" id="{7C21571C-BD03-C243-BEB1-149BEDB26A3E}"/>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A3682368-0650-1041-A02D-7F677FAA2663}" type="slidenum">
              <a:rPr lang="en-US" altLang="en-US"/>
              <a:pPr>
                <a:spcAft>
                  <a:spcPts val="600"/>
                </a:spcAft>
              </a:pPr>
              <a:t>24</a:t>
            </a:fld>
            <a:endParaRPr lang="en-US" altLang="en-US"/>
          </a:p>
        </p:txBody>
      </p:sp>
    </p:spTree>
    <p:extLst>
      <p:ext uri="{BB962C8B-B14F-4D97-AF65-F5344CB8AC3E}">
        <p14:creationId xmlns:p14="http://schemas.microsoft.com/office/powerpoint/2010/main" val="23267423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6A07DC-ABBF-F640-8525-66B1A2FB53A0}"/>
              </a:ext>
            </a:extLst>
          </p:cNvPr>
          <p:cNvSpPr>
            <a:spLocks noGrp="1"/>
          </p:cNvSpPr>
          <p:nvPr>
            <p:ph type="title"/>
          </p:nvPr>
        </p:nvSpPr>
        <p:spPr>
          <a:xfrm>
            <a:off x="838200" y="253397"/>
            <a:ext cx="10515600" cy="1273233"/>
          </a:xfrm>
        </p:spPr>
        <p:txBody>
          <a:bodyPr>
            <a:normAutofit/>
          </a:bodyPr>
          <a:lstStyle/>
          <a:p>
            <a:r>
              <a:rPr lang="en-US" dirty="0"/>
              <a:t>Continued</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40E6BDF-5F82-5E4A-BB61-8087F06C627F}"/>
              </a:ext>
            </a:extLst>
          </p:cNvPr>
          <p:cNvSpPr>
            <a:spLocks noGrp="1"/>
          </p:cNvSpPr>
          <p:nvPr>
            <p:ph idx="1"/>
          </p:nvPr>
        </p:nvSpPr>
        <p:spPr>
          <a:xfrm>
            <a:off x="838200" y="2478024"/>
            <a:ext cx="10515600" cy="3694176"/>
          </a:xfrm>
        </p:spPr>
        <p:txBody>
          <a:bodyPr>
            <a:normAutofit/>
          </a:bodyPr>
          <a:lstStyle/>
          <a:p>
            <a:pPr marL="284163" indent="-284163">
              <a:spcBef>
                <a:spcPts val="600"/>
              </a:spcBef>
              <a:buFont typeface="Wingdings" pitchFamily="2" charset="2"/>
              <a:buChar char="Ø"/>
            </a:pPr>
            <a:r>
              <a:rPr lang="en-US" altLang="en-US" sz="2200" b="1">
                <a:latin typeface="Arial" panose="020B0604020202020204" pitchFamily="34" charset="0"/>
                <a:cs typeface="Arial" panose="020B0604020202020204" pitchFamily="34" charset="0"/>
              </a:rPr>
              <a:t>They/S/He is to feel perfectly free to interrupt, ask clarification of the interviewer, criticize a line of questioning, etc.</a:t>
            </a:r>
          </a:p>
          <a:p>
            <a:pPr marL="284163" indent="-284163">
              <a:spcBef>
                <a:spcPts val="600"/>
              </a:spcBef>
              <a:buFont typeface="Wingdings" pitchFamily="2" charset="2"/>
              <a:buChar char="Ø"/>
            </a:pPr>
            <a:r>
              <a:rPr lang="en-US" altLang="en-US" sz="2200" b="1">
                <a:latin typeface="Arial" panose="020B0604020202020204" pitchFamily="34" charset="0"/>
                <a:cs typeface="Arial" panose="020B0604020202020204" pitchFamily="34" charset="0"/>
              </a:rPr>
              <a:t>Interviewer will tell respondent something about herself or himself – his/her back­ground, training, and interest in the area of enquiry.</a:t>
            </a:r>
          </a:p>
          <a:p>
            <a:pPr marL="284163" indent="-284163">
              <a:spcBef>
                <a:spcPts val="600"/>
              </a:spcBef>
              <a:buFont typeface="Wingdings" pitchFamily="2" charset="2"/>
              <a:buChar char="Ø"/>
            </a:pPr>
            <a:r>
              <a:rPr lang="en-US" altLang="en-US" sz="2200" b="1">
                <a:latin typeface="Arial" panose="020B0604020202020204" pitchFamily="34" charset="0"/>
                <a:cs typeface="Arial" panose="020B0604020202020204" pitchFamily="34" charset="0"/>
              </a:rPr>
              <a:t>Interviewer is to ask permission to tape-record the interview, explaining why s/he wishes to do this. </a:t>
            </a:r>
          </a:p>
          <a:p>
            <a:pPr marL="284163" indent="-284163">
              <a:spcBef>
                <a:spcPts val="600"/>
              </a:spcBef>
              <a:buNone/>
            </a:pPr>
            <a:r>
              <a:rPr lang="en-US" altLang="en-US" sz="2200"/>
              <a:t> (From Davis, 1960; see also Lofland and Lofland, 1995, pp. 84-5, cited in Robson 2002, 281).)</a:t>
            </a:r>
          </a:p>
          <a:p>
            <a:endParaRPr lang="en-US" sz="2200"/>
          </a:p>
        </p:txBody>
      </p:sp>
    </p:spTree>
    <p:extLst>
      <p:ext uri="{BB962C8B-B14F-4D97-AF65-F5344CB8AC3E}">
        <p14:creationId xmlns:p14="http://schemas.microsoft.com/office/powerpoint/2010/main" val="2248053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0" name="Rectangle 7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 name="Rectangle 8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793" name="Title 1">
            <a:extLst>
              <a:ext uri="{FF2B5EF4-FFF2-40B4-BE49-F238E27FC236}">
                <a16:creationId xmlns:a16="http://schemas.microsoft.com/office/drawing/2014/main" id="{B02AA31C-E4D5-CC4D-897E-39B83C2623F5}"/>
              </a:ext>
            </a:extLst>
          </p:cNvPr>
          <p:cNvSpPr>
            <a:spLocks noGrp="1"/>
          </p:cNvSpPr>
          <p:nvPr>
            <p:ph type="title"/>
          </p:nvPr>
        </p:nvSpPr>
        <p:spPr>
          <a:xfrm>
            <a:off x="1115568" y="548640"/>
            <a:ext cx="10168128" cy="1179576"/>
          </a:xfrm>
        </p:spPr>
        <p:txBody>
          <a:bodyPr>
            <a:normAutofit/>
          </a:bodyPr>
          <a:lstStyle/>
          <a:p>
            <a:r>
              <a:rPr lang="en-US" altLang="en-US" b="1" i="1">
                <a:latin typeface="Arial" panose="020B0604020202020204" pitchFamily="34" charset="0"/>
                <a:cs typeface="Arial" panose="020B0604020202020204" pitchFamily="34" charset="0"/>
              </a:rPr>
              <a:t>Types of Questions to Ask</a:t>
            </a:r>
          </a:p>
        </p:txBody>
      </p:sp>
      <p:sp>
        <p:nvSpPr>
          <p:cNvPr id="84" name="Rectangle 8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1128EB-B6E9-B34E-9D1F-024EA013C92D}"/>
              </a:ext>
            </a:extLst>
          </p:cNvPr>
          <p:cNvSpPr>
            <a:spLocks noGrp="1"/>
          </p:cNvSpPr>
          <p:nvPr>
            <p:ph idx="1"/>
          </p:nvPr>
        </p:nvSpPr>
        <p:spPr>
          <a:xfrm>
            <a:off x="1115568" y="2481943"/>
            <a:ext cx="10168128" cy="3695020"/>
          </a:xfrm>
        </p:spPr>
        <p:txBody>
          <a:bodyPr>
            <a:normAutofit/>
          </a:bodyPr>
          <a:lstStyle/>
          <a:p>
            <a:pPr marL="0" indent="0">
              <a:spcBef>
                <a:spcPts val="600"/>
              </a:spcBef>
              <a:buNone/>
            </a:pPr>
            <a:r>
              <a:rPr lang="en-US" altLang="en-US" sz="2200" b="1" dirty="0">
                <a:latin typeface="Arial" panose="020B0604020202020204" pitchFamily="34" charset="0"/>
                <a:cs typeface="Arial" panose="020B0604020202020204" pitchFamily="34" charset="0"/>
              </a:rPr>
              <a:t>There is an almost unlimited range of items that can be addressed during an interview.  These can include content related to the respondent’s: </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Behaviour and experiences</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Opinions and beliefs</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Feelings</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Knowledge </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Sensory and non-verbal descriptions</a:t>
            </a:r>
          </a:p>
          <a:p>
            <a:pPr marL="0" indent="0">
              <a:spcBef>
                <a:spcPts val="600"/>
              </a:spcBef>
              <a:buFont typeface="Wingdings" pitchFamily="2" charset="2"/>
              <a:buChar char="Ø"/>
            </a:pPr>
            <a:r>
              <a:rPr lang="en-GB" altLang="en-US" sz="2200" b="1" dirty="0">
                <a:latin typeface="Arial" panose="020B0604020202020204" pitchFamily="34" charset="0"/>
                <a:cs typeface="Arial" panose="020B0604020202020204" pitchFamily="34" charset="0"/>
              </a:rPr>
              <a:t>Background and demographic information</a:t>
            </a:r>
            <a:endParaRPr lang="en-US" altLang="en-US" sz="2200" b="1" dirty="0">
              <a:latin typeface="Arial" panose="020B0604020202020204" pitchFamily="34" charset="0"/>
              <a:cs typeface="Arial" panose="020B0604020202020204" pitchFamily="34" charset="0"/>
            </a:endParaRPr>
          </a:p>
          <a:p>
            <a:pPr marL="0" indent="0">
              <a:buNone/>
            </a:pPr>
            <a:endParaRPr lang="en-US" altLang="en-US" sz="2200" dirty="0"/>
          </a:p>
        </p:txBody>
      </p:sp>
      <p:sp>
        <p:nvSpPr>
          <p:cNvPr id="33795" name="Slide Number Placeholder 3">
            <a:extLst>
              <a:ext uri="{FF2B5EF4-FFF2-40B4-BE49-F238E27FC236}">
                <a16:creationId xmlns:a16="http://schemas.microsoft.com/office/drawing/2014/main" id="{B1D5C6BD-DACD-3247-94FC-F7C69A3EE656}"/>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842AB91F-42B0-1E45-8E74-9C1A792EB349}" type="slidenum">
              <a:rPr lang="en-US" altLang="en-US"/>
              <a:pPr>
                <a:spcAft>
                  <a:spcPts val="600"/>
                </a:spcAft>
              </a:pPr>
              <a:t>26</a:t>
            </a:fld>
            <a:endParaRPr lang="en-US" altLang="en-US"/>
          </a:p>
        </p:txBody>
      </p:sp>
      <p:sp>
        <p:nvSpPr>
          <p:cNvPr id="33796" name="TextBox 4">
            <a:extLst>
              <a:ext uri="{FF2B5EF4-FFF2-40B4-BE49-F238E27FC236}">
                <a16:creationId xmlns:a16="http://schemas.microsoft.com/office/drawing/2014/main" id="{E329AEDB-FEDE-7649-9B1D-3D52A52B0C9C}"/>
              </a:ext>
            </a:extLst>
          </p:cNvPr>
          <p:cNvSpPr txBox="1">
            <a:spLocks noChangeArrowheads="1"/>
          </p:cNvSpPr>
          <p:nvPr/>
        </p:nvSpPr>
        <p:spPr bwMode="auto">
          <a:xfrm>
            <a:off x="7785100" y="1281114"/>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endParaRPr lang="en-US" altLang="en-US"/>
          </a:p>
        </p:txBody>
      </p:sp>
    </p:spTree>
    <p:extLst>
      <p:ext uri="{BB962C8B-B14F-4D97-AF65-F5344CB8AC3E}">
        <p14:creationId xmlns:p14="http://schemas.microsoft.com/office/powerpoint/2010/main" val="2120178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FCEEB3DB-DE87-8D40-9CBE-FDAD76209E3B}"/>
              </a:ext>
            </a:extLst>
          </p:cNvPr>
          <p:cNvSpPr>
            <a:spLocks noGrp="1"/>
          </p:cNvSpPr>
          <p:nvPr>
            <p:ph type="title"/>
          </p:nvPr>
        </p:nvSpPr>
        <p:spPr>
          <a:xfrm>
            <a:off x="841248" y="426720"/>
            <a:ext cx="10506456" cy="1919141"/>
          </a:xfrm>
        </p:spPr>
        <p:txBody>
          <a:bodyPr anchor="b">
            <a:normAutofit/>
          </a:bodyPr>
          <a:lstStyle/>
          <a:p>
            <a:r>
              <a:rPr lang="en-US" altLang="en-US" sz="6000" b="1" i="1">
                <a:latin typeface="Arial" panose="020B0604020202020204" pitchFamily="34" charset="0"/>
                <a:cs typeface="Arial" panose="020B0604020202020204" pitchFamily="34" charset="0"/>
              </a:rPr>
              <a:t>Maintaining Control </a:t>
            </a:r>
            <a:br>
              <a:rPr lang="en-US" altLang="en-US" sz="6000" b="1" i="1">
                <a:latin typeface="Arial" panose="020B0604020202020204" pitchFamily="34" charset="0"/>
                <a:cs typeface="Arial" panose="020B0604020202020204" pitchFamily="34" charset="0"/>
              </a:rPr>
            </a:br>
            <a:r>
              <a:rPr lang="en-US" altLang="en-US" sz="6000" b="1" i="1">
                <a:latin typeface="Arial" panose="020B0604020202020204" pitchFamily="34" charset="0"/>
                <a:cs typeface="Arial" panose="020B0604020202020204" pitchFamily="34" charset="0"/>
              </a:rPr>
              <a:t>of the Interview</a:t>
            </a:r>
          </a:p>
        </p:txBody>
      </p:sp>
      <p:sp>
        <p:nvSpPr>
          <p:cNvPr id="74" name="Rectangle 73">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E3FC73-AB6B-7146-AA58-8EA79E744997}"/>
              </a:ext>
            </a:extLst>
          </p:cNvPr>
          <p:cNvSpPr>
            <a:spLocks noGrp="1"/>
          </p:cNvSpPr>
          <p:nvPr>
            <p:ph idx="1"/>
          </p:nvPr>
        </p:nvSpPr>
        <p:spPr>
          <a:xfrm>
            <a:off x="841248" y="3337269"/>
            <a:ext cx="10509504" cy="2905686"/>
          </a:xfrm>
        </p:spPr>
        <p:txBody>
          <a:bodyPr rtlCol="0">
            <a:normAutofit/>
          </a:bodyPr>
          <a:lstStyle/>
          <a:p>
            <a:pPr marL="341313" indent="-341313">
              <a:buFont typeface="Wingdings" charset="2"/>
              <a:buChar char="Ø"/>
              <a:defRPr/>
            </a:pPr>
            <a:r>
              <a:rPr lang="en-GB" sz="2000" b="1">
                <a:latin typeface="Arial"/>
                <a:cs typeface="Arial"/>
              </a:rPr>
              <a:t>Know what it is you want to find out</a:t>
            </a:r>
          </a:p>
          <a:p>
            <a:pPr marL="341313" indent="-341313">
              <a:buFont typeface="Wingdings" charset="2"/>
              <a:buChar char="Ø"/>
              <a:defRPr/>
            </a:pPr>
            <a:r>
              <a:rPr lang="en-GB" sz="2000" b="1">
                <a:latin typeface="Arial"/>
                <a:cs typeface="Arial"/>
              </a:rPr>
              <a:t>Ask the right questions to get the information you need</a:t>
            </a:r>
          </a:p>
          <a:p>
            <a:pPr marL="341313" indent="-341313">
              <a:buFont typeface="Wingdings" charset="2"/>
              <a:buChar char="Ø"/>
              <a:defRPr/>
            </a:pPr>
            <a:r>
              <a:rPr lang="en-GB" sz="2000" b="1">
                <a:latin typeface="Arial"/>
                <a:cs typeface="Arial"/>
              </a:rPr>
              <a:t>Give appropriate verbal and non-verbal feedback</a:t>
            </a:r>
          </a:p>
          <a:p>
            <a:pPr marL="341313" indent="-341313">
              <a:buFont typeface="Wingdings" charset="2"/>
              <a:buChar char="Ø"/>
              <a:defRPr/>
            </a:pPr>
            <a:r>
              <a:rPr lang="en-GB" sz="2000" b="1">
                <a:latin typeface="Arial"/>
                <a:cs typeface="Arial"/>
              </a:rPr>
              <a:t>Good feedback vs. bad feedback</a:t>
            </a:r>
          </a:p>
          <a:p>
            <a:pPr marL="341313" indent="-341313">
              <a:buFont typeface="Wingdings" charset="2"/>
              <a:buChar char="Ø"/>
              <a:defRPr/>
            </a:pPr>
            <a:r>
              <a:rPr lang="en-GB" sz="2000" b="1">
                <a:latin typeface="Arial"/>
                <a:cs typeface="Arial"/>
              </a:rPr>
              <a:t>Avoid bias whenever possible</a:t>
            </a:r>
          </a:p>
          <a:p>
            <a:pPr marL="0" indent="0">
              <a:buNone/>
              <a:defRPr/>
            </a:pPr>
            <a:endParaRPr lang="en-US" sz="2000">
              <a:ea typeface="+mn-ea"/>
            </a:endParaRPr>
          </a:p>
        </p:txBody>
      </p:sp>
      <p:sp>
        <p:nvSpPr>
          <p:cNvPr id="34819" name="Slide Number Placeholder 3">
            <a:extLst>
              <a:ext uri="{FF2B5EF4-FFF2-40B4-BE49-F238E27FC236}">
                <a16:creationId xmlns:a16="http://schemas.microsoft.com/office/drawing/2014/main" id="{C439FD85-E5B3-7D46-A128-755A95A0422C}"/>
              </a:ext>
            </a:extLst>
          </p:cNvPr>
          <p:cNvSpPr>
            <a:spLocks noGrp="1"/>
          </p:cNvSpPr>
          <p:nvPr>
            <p:ph type="sldNum" sz="quarter" idx="12"/>
          </p:nvPr>
        </p:nvSpPr>
        <p:spPr bwMode="auto">
          <a:xfrm>
            <a:off x="8873254" y="6356350"/>
            <a:ext cx="247749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C354E3CA-F909-FC41-8E66-1D257F5BC1D8}" type="slidenum">
              <a:rPr lang="en-US" altLang="en-US"/>
              <a:pPr>
                <a:spcAft>
                  <a:spcPts val="600"/>
                </a:spcAft>
              </a:pPr>
              <a:t>27</a:t>
            </a:fld>
            <a:endParaRPr lang="en-US" altLang="en-US"/>
          </a:p>
        </p:txBody>
      </p:sp>
    </p:spTree>
    <p:extLst>
      <p:ext uri="{BB962C8B-B14F-4D97-AF65-F5344CB8AC3E}">
        <p14:creationId xmlns:p14="http://schemas.microsoft.com/office/powerpoint/2010/main" val="1315305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5" name="Rectangle 7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846" name="Rectangle 7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847" name="Rectangle 7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841" name="Title 1">
            <a:extLst>
              <a:ext uri="{FF2B5EF4-FFF2-40B4-BE49-F238E27FC236}">
                <a16:creationId xmlns:a16="http://schemas.microsoft.com/office/drawing/2014/main" id="{7683407C-DA5A-4742-9442-3F639BEE0072}"/>
              </a:ext>
            </a:extLst>
          </p:cNvPr>
          <p:cNvSpPr>
            <a:spLocks noGrp="1"/>
          </p:cNvSpPr>
          <p:nvPr>
            <p:ph type="title"/>
          </p:nvPr>
        </p:nvSpPr>
        <p:spPr>
          <a:xfrm>
            <a:off x="1115568" y="548640"/>
            <a:ext cx="10168128" cy="1179576"/>
          </a:xfrm>
        </p:spPr>
        <p:txBody>
          <a:bodyPr>
            <a:normAutofit/>
          </a:bodyPr>
          <a:lstStyle/>
          <a:p>
            <a:r>
              <a:rPr lang="en-US" altLang="en-US" b="1" i="1">
                <a:latin typeface="Arial" panose="020B0604020202020204" pitchFamily="34" charset="0"/>
                <a:cs typeface="Arial" panose="020B0604020202020204" pitchFamily="34" charset="0"/>
              </a:rPr>
              <a:t>Controlling Your Biases</a:t>
            </a:r>
          </a:p>
        </p:txBody>
      </p:sp>
      <p:sp>
        <p:nvSpPr>
          <p:cNvPr id="35848" name="Rectangle 8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8BC2B0-5EE4-F148-B307-A9E506916768}"/>
              </a:ext>
            </a:extLst>
          </p:cNvPr>
          <p:cNvSpPr>
            <a:spLocks noGrp="1"/>
          </p:cNvSpPr>
          <p:nvPr>
            <p:ph idx="1"/>
          </p:nvPr>
        </p:nvSpPr>
        <p:spPr>
          <a:xfrm>
            <a:off x="1115568" y="2481943"/>
            <a:ext cx="10168128" cy="3695020"/>
          </a:xfrm>
        </p:spPr>
        <p:txBody>
          <a:bodyPr rtlCol="0">
            <a:normAutofit/>
          </a:bodyPr>
          <a:lstStyle/>
          <a:p>
            <a:pPr marL="508000" indent="-396875">
              <a:buFont typeface="Wingdings" charset="2"/>
              <a:buChar char="Ø"/>
              <a:defRPr/>
            </a:pPr>
            <a:r>
              <a:rPr lang="en-GB" sz="2200" b="1" i="1">
                <a:latin typeface="Arial"/>
                <a:cs typeface="Arial"/>
              </a:rPr>
              <a:t>List ways in which your characteristics might bias you in your efforts at research interviewing. </a:t>
            </a:r>
          </a:p>
          <a:p>
            <a:pPr marL="508000" indent="-396875">
              <a:buFont typeface="Wingdings" charset="2"/>
              <a:buChar char="Ø"/>
              <a:defRPr/>
            </a:pPr>
            <a:r>
              <a:rPr lang="en-GB" sz="2200" b="1" i="1">
                <a:latin typeface="Arial"/>
                <a:cs typeface="Arial"/>
              </a:rPr>
              <a:t>Then write how you might counteract these biases. </a:t>
            </a:r>
          </a:p>
          <a:p>
            <a:pPr marL="508000" indent="-396875">
              <a:buFont typeface="Wingdings" charset="2"/>
              <a:buChar char="Ø"/>
              <a:defRPr/>
            </a:pPr>
            <a:r>
              <a:rPr lang="en-GB" sz="2200" b="1" i="1">
                <a:latin typeface="Arial"/>
                <a:cs typeface="Arial"/>
              </a:rPr>
              <a:t>And then write how these efforts to counteract your biases might themselves lead to other biases.</a:t>
            </a:r>
            <a:endParaRPr lang="en-US" sz="2200" b="1" i="1">
              <a:latin typeface="Arial"/>
              <a:cs typeface="Arial"/>
            </a:endParaRPr>
          </a:p>
          <a:p>
            <a:pPr marL="0" indent="0">
              <a:buNone/>
              <a:defRPr/>
            </a:pPr>
            <a:endParaRPr lang="en-US" sz="2200">
              <a:ea typeface="+mn-ea"/>
            </a:endParaRPr>
          </a:p>
        </p:txBody>
      </p:sp>
      <p:sp>
        <p:nvSpPr>
          <p:cNvPr id="35843" name="Slide Number Placeholder 3">
            <a:extLst>
              <a:ext uri="{FF2B5EF4-FFF2-40B4-BE49-F238E27FC236}">
                <a16:creationId xmlns:a16="http://schemas.microsoft.com/office/drawing/2014/main" id="{51C2C60E-4D59-554C-A99C-D0A4CEFA3C32}"/>
              </a:ext>
            </a:extLst>
          </p:cNvPr>
          <p:cNvSpPr>
            <a:spLocks noGrp="1"/>
          </p:cNvSpPr>
          <p:nvPr>
            <p:ph type="sldNum" sz="quarter" idx="12"/>
          </p:nvPr>
        </p:nvSpPr>
        <p:spPr bwMode="auto">
          <a:xfrm>
            <a:off x="854049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128"/>
                <a:ea typeface="ＭＳ Ｐゴシック" panose="020B0600070205080204" pitchFamily="34" charset="-128"/>
              </a:defRPr>
            </a:lvl1pPr>
            <a:lvl2pPr marL="742950" indent="-285750">
              <a:defRPr>
                <a:solidFill>
                  <a:schemeClr val="tx1"/>
                </a:solidFill>
                <a:latin typeface="Century Gothic" panose="020B0502020202020204" pitchFamily="34" charset="-128"/>
                <a:ea typeface="ＭＳ Ｐゴシック" panose="020B0600070205080204" pitchFamily="34" charset="-128"/>
              </a:defRPr>
            </a:lvl2pPr>
            <a:lvl3pPr marL="1143000" indent="-228600">
              <a:defRPr>
                <a:solidFill>
                  <a:schemeClr val="tx1"/>
                </a:solidFill>
                <a:latin typeface="Century Gothic" panose="020B0502020202020204" pitchFamily="34" charset="-128"/>
                <a:ea typeface="ＭＳ Ｐゴシック" panose="020B0600070205080204" pitchFamily="34" charset="-128"/>
              </a:defRPr>
            </a:lvl3pPr>
            <a:lvl4pPr marL="1600200" indent="-228600">
              <a:defRPr>
                <a:solidFill>
                  <a:schemeClr val="tx1"/>
                </a:solidFill>
                <a:latin typeface="Century Gothic" panose="020B0502020202020204" pitchFamily="34" charset="-128"/>
                <a:ea typeface="ＭＳ Ｐゴシック" panose="020B0600070205080204" pitchFamily="34" charset="-128"/>
              </a:defRPr>
            </a:lvl4pPr>
            <a:lvl5pPr marL="2057400" indent="-228600">
              <a:defRPr>
                <a:solidFill>
                  <a:schemeClr val="tx1"/>
                </a:solidFill>
                <a:latin typeface="Century Gothic" panose="020B0502020202020204" pitchFamily="34" charset="-128"/>
                <a:ea typeface="ＭＳ Ｐゴシック" panose="020B0600070205080204" pitchFamily="34" charset="-128"/>
              </a:defRPr>
            </a:lvl5pPr>
            <a:lvl6pPr marL="25146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6pPr>
            <a:lvl7pPr marL="29718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7pPr>
            <a:lvl8pPr marL="34290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8pPr>
            <a:lvl9pPr marL="3886200" indent="-228600" defTabSz="457200" fontAlgn="base">
              <a:spcBef>
                <a:spcPct val="0"/>
              </a:spcBef>
              <a:spcAft>
                <a:spcPct val="0"/>
              </a:spcAft>
              <a:defRPr>
                <a:solidFill>
                  <a:schemeClr val="tx1"/>
                </a:solidFill>
                <a:latin typeface="Century Gothic" panose="020B0502020202020204" pitchFamily="34" charset="-128"/>
                <a:ea typeface="ＭＳ Ｐゴシック" panose="020B0600070205080204" pitchFamily="34" charset="-128"/>
              </a:defRPr>
            </a:lvl9pPr>
          </a:lstStyle>
          <a:p>
            <a:pPr>
              <a:spcAft>
                <a:spcPts val="600"/>
              </a:spcAft>
            </a:pPr>
            <a:fld id="{33096DFC-77F8-C147-8EA9-9C336273F58E}" type="slidenum">
              <a:rPr lang="en-US" altLang="en-US"/>
              <a:pPr>
                <a:spcAft>
                  <a:spcPts val="600"/>
                </a:spcAft>
              </a:pPr>
              <a:t>28</a:t>
            </a:fld>
            <a:endParaRPr lang="en-US" altLang="en-US"/>
          </a:p>
        </p:txBody>
      </p:sp>
    </p:spTree>
    <p:extLst>
      <p:ext uri="{BB962C8B-B14F-4D97-AF65-F5344CB8AC3E}">
        <p14:creationId xmlns:p14="http://schemas.microsoft.com/office/powerpoint/2010/main" val="1959860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794" name="Rectangle 2">
            <a:extLst>
              <a:ext uri="{FF2B5EF4-FFF2-40B4-BE49-F238E27FC236}">
                <a16:creationId xmlns:a16="http://schemas.microsoft.com/office/drawing/2014/main" id="{C3FB3196-6F53-5A48-B09B-5665714A27D5}"/>
              </a:ext>
            </a:extLst>
          </p:cNvPr>
          <p:cNvSpPr>
            <a:spLocks noGrp="1" noChangeArrowheads="1"/>
          </p:cNvSpPr>
          <p:nvPr>
            <p:ph type="title"/>
          </p:nvPr>
        </p:nvSpPr>
        <p:spPr>
          <a:xfrm>
            <a:off x="838200" y="253397"/>
            <a:ext cx="10515600" cy="1273233"/>
          </a:xfrm>
        </p:spPr>
        <p:txBody>
          <a:bodyPr>
            <a:normAutofit/>
          </a:bodyPr>
          <a:lstStyle/>
          <a:p>
            <a:r>
              <a:rPr lang="en-GB" altLang="en-US" b="1" dirty="0"/>
              <a:t>Software/Apps/Messenger/Skype </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795" name="Rectangle 3">
            <a:extLst>
              <a:ext uri="{FF2B5EF4-FFF2-40B4-BE49-F238E27FC236}">
                <a16:creationId xmlns:a16="http://schemas.microsoft.com/office/drawing/2014/main" id="{1EED6AB9-8D2C-C14E-A34D-088E354063A4}"/>
              </a:ext>
            </a:extLst>
          </p:cNvPr>
          <p:cNvSpPr>
            <a:spLocks noGrp="1" noChangeArrowheads="1"/>
          </p:cNvSpPr>
          <p:nvPr>
            <p:ph type="body" idx="1"/>
          </p:nvPr>
        </p:nvSpPr>
        <p:spPr>
          <a:xfrm>
            <a:off x="838200" y="2478024"/>
            <a:ext cx="10515600" cy="3694176"/>
          </a:xfrm>
        </p:spPr>
        <p:txBody>
          <a:bodyPr>
            <a:normAutofit/>
          </a:bodyPr>
          <a:lstStyle/>
          <a:p>
            <a:r>
              <a:rPr lang="en-GB" altLang="en-US" sz="2200" b="1"/>
              <a:t>Used as tool for distance and or convenience.</a:t>
            </a:r>
          </a:p>
          <a:p>
            <a:r>
              <a:rPr lang="en-GB" altLang="en-US" sz="2200" b="1"/>
              <a:t>Facilitates real-time chat online.</a:t>
            </a:r>
          </a:p>
          <a:p>
            <a:r>
              <a:rPr lang="en-GB" altLang="en-US" sz="2200" b="1"/>
              <a:t>Advantages:</a:t>
            </a:r>
          </a:p>
          <a:p>
            <a:pPr lvl="1"/>
            <a:r>
              <a:rPr lang="en-GB" altLang="en-US" sz="2200"/>
              <a:t>Easy to install on phone, tablet, PC and Apple Mac.</a:t>
            </a:r>
          </a:p>
          <a:p>
            <a:pPr lvl="1"/>
            <a:r>
              <a:rPr lang="en-GB" altLang="en-US" sz="2200"/>
              <a:t>No need for sophisticated hardware or high technical ability.</a:t>
            </a:r>
          </a:p>
          <a:p>
            <a:pPr lvl="1"/>
            <a:r>
              <a:rPr lang="en-GB" altLang="en-US" sz="2200"/>
              <a:t>Facilitators have control </a:t>
            </a:r>
            <a:r>
              <a:rPr lang="en-GB" altLang="en-US" sz="2200">
                <a:latin typeface="Times" pitchFamily="2" charset="0"/>
              </a:rPr>
              <a:t>–</a:t>
            </a:r>
            <a:r>
              <a:rPr lang="en-GB" altLang="en-US" sz="2200"/>
              <a:t> confidentiality.</a:t>
            </a:r>
          </a:p>
          <a:p>
            <a:pPr lvl="1"/>
            <a:r>
              <a:rPr lang="en-GB" altLang="en-US" sz="2200"/>
              <a:t>Low cost.</a:t>
            </a:r>
          </a:p>
          <a:p>
            <a:pPr lvl="1">
              <a:buFontTx/>
              <a:buNone/>
            </a:pPr>
            <a:endParaRPr lang="en-GB" altLang="en-US" sz="2200"/>
          </a:p>
          <a:p>
            <a:pPr lvl="1">
              <a:buFontTx/>
              <a:buNone/>
            </a:pPr>
            <a:endParaRPr lang="en-GB" altLang="en-US" sz="2200"/>
          </a:p>
          <a:p>
            <a:pPr lvl="1"/>
            <a:endParaRPr lang="en-GB" altLang="en-US" sz="2200"/>
          </a:p>
          <a:p>
            <a:pPr>
              <a:spcBef>
                <a:spcPct val="50000"/>
              </a:spcBef>
            </a:pPr>
            <a:endParaRPr lang="en-GB" altLang="en-US" sz="2200"/>
          </a:p>
        </p:txBody>
      </p:sp>
    </p:spTree>
    <p:extLst>
      <p:ext uri="{BB962C8B-B14F-4D97-AF65-F5344CB8AC3E}">
        <p14:creationId xmlns:p14="http://schemas.microsoft.com/office/powerpoint/2010/main" val="1655776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Freeform: Shape 78">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0" name="Freeform: Shape 7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842" name="Rectangle 2">
            <a:extLst>
              <a:ext uri="{FF2B5EF4-FFF2-40B4-BE49-F238E27FC236}">
                <a16:creationId xmlns:a16="http://schemas.microsoft.com/office/drawing/2014/main" id="{E6FA297C-D63F-FF4D-86DB-2A6970C4FE91}"/>
              </a:ext>
            </a:extLst>
          </p:cNvPr>
          <p:cNvSpPr>
            <a:spLocks noGrp="1" noChangeArrowheads="1"/>
          </p:cNvSpPr>
          <p:nvPr>
            <p:ph type="title"/>
          </p:nvPr>
        </p:nvSpPr>
        <p:spPr>
          <a:xfrm>
            <a:off x="838200" y="253397"/>
            <a:ext cx="10515600" cy="1273233"/>
          </a:xfrm>
        </p:spPr>
        <p:txBody>
          <a:bodyPr>
            <a:normAutofit/>
          </a:bodyPr>
          <a:lstStyle/>
          <a:p>
            <a:r>
              <a:rPr lang="en-US" altLang="en-US"/>
              <a:t>The Interview Process</a:t>
            </a:r>
          </a:p>
        </p:txBody>
      </p:sp>
      <p:sp>
        <p:nvSpPr>
          <p:cNvPr id="82" name="Rectangle 8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843" name="Rectangle 3">
            <a:extLst>
              <a:ext uri="{FF2B5EF4-FFF2-40B4-BE49-F238E27FC236}">
                <a16:creationId xmlns:a16="http://schemas.microsoft.com/office/drawing/2014/main" id="{B259BA06-CD95-A44E-8174-592F643A3898}"/>
              </a:ext>
            </a:extLst>
          </p:cNvPr>
          <p:cNvSpPr>
            <a:spLocks noGrp="1" noChangeArrowheads="1"/>
          </p:cNvSpPr>
          <p:nvPr>
            <p:ph type="body" idx="1"/>
          </p:nvPr>
        </p:nvSpPr>
        <p:spPr>
          <a:xfrm>
            <a:off x="838200" y="2478024"/>
            <a:ext cx="10515600" cy="3694176"/>
          </a:xfrm>
        </p:spPr>
        <p:txBody>
          <a:bodyPr>
            <a:normAutofit/>
          </a:bodyPr>
          <a:lstStyle/>
          <a:p>
            <a:r>
              <a:rPr lang="en-US" altLang="en-US" sz="2200"/>
              <a:t>Involved time investment in setting up times/dates and ensuring interviewee has app/software/Skype.</a:t>
            </a:r>
          </a:p>
          <a:p>
            <a:r>
              <a:rPr lang="en-US" altLang="en-US" sz="2200"/>
              <a:t>Also focus group interviews using semi-structured interview schedule.</a:t>
            </a:r>
          </a:p>
          <a:p>
            <a:r>
              <a:rPr lang="en-US" altLang="en-US" sz="2200"/>
              <a:t>Prepared questions in advance along with ‘script’ and then cut and paste.</a:t>
            </a:r>
          </a:p>
          <a:p>
            <a:r>
              <a:rPr lang="en-US" altLang="en-US" sz="2200"/>
              <a:t>Had to use typed words to replace usual visual pointers e.g. building rapport.</a:t>
            </a:r>
          </a:p>
          <a:p>
            <a:r>
              <a:rPr lang="en-US" altLang="en-US" sz="2200"/>
              <a:t>Make sure you keep a record/cut and paste save in Word or other.</a:t>
            </a:r>
          </a:p>
        </p:txBody>
      </p:sp>
    </p:spTree>
    <p:extLst>
      <p:ext uri="{BB962C8B-B14F-4D97-AF65-F5344CB8AC3E}">
        <p14:creationId xmlns:p14="http://schemas.microsoft.com/office/powerpoint/2010/main" val="5749599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Rectangle 192">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Rectangle 19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86" name="Rectangle 2">
            <a:extLst>
              <a:ext uri="{FF2B5EF4-FFF2-40B4-BE49-F238E27FC236}">
                <a16:creationId xmlns:a16="http://schemas.microsoft.com/office/drawing/2014/main" id="{B0F583FA-675D-9F40-BFF0-0E5CF6BD375C}"/>
              </a:ext>
            </a:extLst>
          </p:cNvPr>
          <p:cNvSpPr>
            <a:spLocks noGrp="1" noChangeArrowheads="1"/>
          </p:cNvSpPr>
          <p:nvPr>
            <p:ph type="title"/>
          </p:nvPr>
        </p:nvSpPr>
        <p:spPr>
          <a:xfrm>
            <a:off x="1115568" y="548640"/>
            <a:ext cx="10168128" cy="1179576"/>
          </a:xfrm>
        </p:spPr>
        <p:txBody>
          <a:bodyPr>
            <a:normAutofit/>
          </a:bodyPr>
          <a:lstStyle/>
          <a:p>
            <a:r>
              <a:rPr lang="en-US" altLang="en-US" b="1"/>
              <a:t>Visual Clues and Rapport</a:t>
            </a:r>
          </a:p>
        </p:txBody>
      </p:sp>
      <p:sp>
        <p:nvSpPr>
          <p:cNvPr id="195" name="Rectangle 19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87" name="Rectangle 3">
            <a:extLst>
              <a:ext uri="{FF2B5EF4-FFF2-40B4-BE49-F238E27FC236}">
                <a16:creationId xmlns:a16="http://schemas.microsoft.com/office/drawing/2014/main" id="{07C15F20-771E-E34B-8CE1-B16EB38327F9}"/>
              </a:ext>
            </a:extLst>
          </p:cNvPr>
          <p:cNvSpPr>
            <a:spLocks noGrp="1" noChangeArrowheads="1"/>
          </p:cNvSpPr>
          <p:nvPr>
            <p:ph type="body" idx="1"/>
          </p:nvPr>
        </p:nvSpPr>
        <p:spPr>
          <a:xfrm>
            <a:off x="1115568" y="2481943"/>
            <a:ext cx="10168128" cy="3695020"/>
          </a:xfrm>
        </p:spPr>
        <p:txBody>
          <a:bodyPr>
            <a:normAutofit/>
          </a:bodyPr>
          <a:lstStyle/>
          <a:p>
            <a:r>
              <a:rPr lang="en-GB" altLang="en-US" sz="2200"/>
              <a:t>Textbook guides highlight importance of physical and visual clues in gaining trust, building rapport and ‘assessing’ each other:</a:t>
            </a:r>
            <a:r>
              <a:rPr lang="en-GB" altLang="en-US" sz="2200" i="1"/>
              <a:t> </a:t>
            </a:r>
          </a:p>
          <a:p>
            <a:pPr lvl="1">
              <a:buFontTx/>
              <a:buNone/>
            </a:pPr>
            <a:r>
              <a:rPr lang="en-GB" altLang="en-US" sz="2200" i="1"/>
              <a:t>‘smile and dress ‘…in a similar way to those you will be interviewing’</a:t>
            </a:r>
            <a:r>
              <a:rPr lang="en-GB" altLang="en-US" sz="2200"/>
              <a:t>  (Robson, 1993:236) </a:t>
            </a:r>
            <a:endParaRPr lang="en-GB" altLang="en-US" sz="2200" i="1"/>
          </a:p>
          <a:p>
            <a:pPr lvl="1">
              <a:buFontTx/>
              <a:buNone/>
            </a:pPr>
            <a:r>
              <a:rPr lang="en-GB" altLang="en-US" sz="2200" i="1"/>
              <a:t>‘Your appearance, speech, and behaviour must be acceptable to your research participants’</a:t>
            </a:r>
            <a:r>
              <a:rPr lang="en-GB" altLang="en-US" sz="2200"/>
              <a:t>  (Glesne and Peshkin, 1992:95). </a:t>
            </a:r>
          </a:p>
          <a:p>
            <a:r>
              <a:rPr lang="en-GB" altLang="en-US" sz="2200"/>
              <a:t>Shared characteristics, age, gender, ethnicity,  status can have impact.</a:t>
            </a:r>
            <a:endParaRPr lang="en-US" altLang="en-US" sz="2200"/>
          </a:p>
        </p:txBody>
      </p:sp>
    </p:spTree>
    <p:extLst>
      <p:ext uri="{BB962C8B-B14F-4D97-AF65-F5344CB8AC3E}">
        <p14:creationId xmlns:p14="http://schemas.microsoft.com/office/powerpoint/2010/main" val="20075662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Rectangle 7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938" name="Rectangle 2">
            <a:extLst>
              <a:ext uri="{FF2B5EF4-FFF2-40B4-BE49-F238E27FC236}">
                <a16:creationId xmlns:a16="http://schemas.microsoft.com/office/drawing/2014/main" id="{65AF59DE-ADB8-504F-B575-FB6E053790A4}"/>
              </a:ext>
            </a:extLst>
          </p:cNvPr>
          <p:cNvSpPr>
            <a:spLocks noGrp="1" noChangeArrowheads="1"/>
          </p:cNvSpPr>
          <p:nvPr>
            <p:ph type="title"/>
          </p:nvPr>
        </p:nvSpPr>
        <p:spPr>
          <a:xfrm>
            <a:off x="1115568" y="548640"/>
            <a:ext cx="10168128" cy="1179576"/>
          </a:xfrm>
        </p:spPr>
        <p:txBody>
          <a:bodyPr>
            <a:normAutofit/>
          </a:bodyPr>
          <a:lstStyle/>
          <a:p>
            <a:r>
              <a:rPr lang="en-GB" altLang="en-US" sz="3400" b="1">
                <a:cs typeface="Times New Roman" panose="02020603050405020304" pitchFamily="18" charset="0"/>
              </a:rPr>
              <a:t>Engagement, Interaction and Communication in Synchronous Online Interviews</a:t>
            </a:r>
            <a:endParaRPr lang="en-US" altLang="en-US" sz="3400" b="1">
              <a:cs typeface="Times New Roman" panose="02020603050405020304" pitchFamily="18" charset="0"/>
            </a:endParaRPr>
          </a:p>
        </p:txBody>
      </p:sp>
      <p:sp>
        <p:nvSpPr>
          <p:cNvPr id="81" name="Rectangle 8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939" name="Rectangle 3">
            <a:extLst>
              <a:ext uri="{FF2B5EF4-FFF2-40B4-BE49-F238E27FC236}">
                <a16:creationId xmlns:a16="http://schemas.microsoft.com/office/drawing/2014/main" id="{A084C624-EBF5-E344-BF00-B1E1021AAF05}"/>
              </a:ext>
            </a:extLst>
          </p:cNvPr>
          <p:cNvSpPr>
            <a:spLocks noGrp="1" noChangeArrowheads="1"/>
          </p:cNvSpPr>
          <p:nvPr>
            <p:ph type="body" idx="1"/>
          </p:nvPr>
        </p:nvSpPr>
        <p:spPr>
          <a:xfrm>
            <a:off x="1115568" y="2481943"/>
            <a:ext cx="10168128" cy="3695020"/>
          </a:xfrm>
        </p:spPr>
        <p:txBody>
          <a:bodyPr>
            <a:normAutofit/>
          </a:bodyPr>
          <a:lstStyle/>
          <a:p>
            <a:pPr>
              <a:lnSpc>
                <a:spcPct val="100000"/>
              </a:lnSpc>
            </a:pPr>
            <a:r>
              <a:rPr lang="en-US" altLang="en-US" sz="2200" b="1"/>
              <a:t>Virtual interviews challenge conventional interviewing practices, in particular:</a:t>
            </a:r>
          </a:p>
          <a:p>
            <a:pPr lvl="1">
              <a:lnSpc>
                <a:spcPct val="100000"/>
              </a:lnSpc>
            </a:pPr>
            <a:r>
              <a:rPr lang="en-US" altLang="en-US" sz="2200"/>
              <a:t>Rapport building (e.g. lack of visual/physical pointers)</a:t>
            </a:r>
          </a:p>
          <a:p>
            <a:pPr lvl="1">
              <a:lnSpc>
                <a:spcPct val="100000"/>
              </a:lnSpc>
            </a:pPr>
            <a:r>
              <a:rPr lang="en-US" altLang="en-US" sz="2200"/>
              <a:t>Interview design</a:t>
            </a:r>
          </a:p>
          <a:p>
            <a:pPr lvl="1">
              <a:lnSpc>
                <a:spcPct val="100000"/>
              </a:lnSpc>
            </a:pPr>
            <a:r>
              <a:rPr lang="en-US" altLang="en-US" sz="2200"/>
              <a:t>Language use</a:t>
            </a:r>
          </a:p>
          <a:p>
            <a:pPr lvl="1">
              <a:lnSpc>
                <a:spcPct val="100000"/>
              </a:lnSpc>
            </a:pPr>
            <a:r>
              <a:rPr lang="en-US" altLang="en-US" sz="2200"/>
              <a:t>Virtual interface</a:t>
            </a:r>
          </a:p>
          <a:p>
            <a:pPr lvl="1">
              <a:lnSpc>
                <a:spcPct val="100000"/>
              </a:lnSpc>
            </a:pPr>
            <a:r>
              <a:rPr lang="en-US" altLang="en-US" sz="2200"/>
              <a:t>‘Insiders and outsiders’</a:t>
            </a:r>
          </a:p>
          <a:p>
            <a:pPr>
              <a:lnSpc>
                <a:spcPct val="100000"/>
              </a:lnSpc>
            </a:pPr>
            <a:r>
              <a:rPr lang="en-US" altLang="en-US" sz="2200" b="1"/>
              <a:t>However,</a:t>
            </a:r>
            <a:r>
              <a:rPr lang="en-US" altLang="en-US" sz="2200"/>
              <a:t> </a:t>
            </a:r>
            <a:r>
              <a:rPr lang="en-US" altLang="en-US" sz="2200" b="1" i="1"/>
              <a:t>‘the vast majority of social spaces on the internet bear a remarkable resemblance to real world locales’</a:t>
            </a:r>
            <a:r>
              <a:rPr lang="en-US" altLang="en-US" sz="2200" b="1"/>
              <a:t> (Kitchin 1998:395). </a:t>
            </a:r>
          </a:p>
          <a:p>
            <a:pPr>
              <a:lnSpc>
                <a:spcPct val="100000"/>
              </a:lnSpc>
            </a:pPr>
            <a:endParaRPr lang="en-US" altLang="en-US" sz="2200" b="1"/>
          </a:p>
        </p:txBody>
      </p:sp>
    </p:spTree>
    <p:extLst>
      <p:ext uri="{BB962C8B-B14F-4D97-AF65-F5344CB8AC3E}">
        <p14:creationId xmlns:p14="http://schemas.microsoft.com/office/powerpoint/2010/main" val="32121347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Freeform: Shape 1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034" name="Rectangle 2">
            <a:extLst>
              <a:ext uri="{FF2B5EF4-FFF2-40B4-BE49-F238E27FC236}">
                <a16:creationId xmlns:a16="http://schemas.microsoft.com/office/drawing/2014/main" id="{1D877E8D-818B-1A4E-8B77-270DB2CC1341}"/>
              </a:ext>
            </a:extLst>
          </p:cNvPr>
          <p:cNvSpPr>
            <a:spLocks noGrp="1" noChangeArrowheads="1"/>
          </p:cNvSpPr>
          <p:nvPr>
            <p:ph type="title"/>
          </p:nvPr>
        </p:nvSpPr>
        <p:spPr>
          <a:xfrm>
            <a:off x="838200" y="253397"/>
            <a:ext cx="10515600" cy="1273233"/>
          </a:xfrm>
        </p:spPr>
        <p:txBody>
          <a:bodyPr>
            <a:normAutofit/>
          </a:bodyPr>
          <a:lstStyle/>
          <a:p>
            <a:r>
              <a:rPr lang="en-US" altLang="en-US" b="1"/>
              <a:t>Virtual Rapport </a:t>
            </a:r>
            <a:endParaRPr lang="en-US" altLang="en-US"/>
          </a:p>
        </p:txBody>
      </p:sp>
      <p:sp>
        <p:nvSpPr>
          <p:cNvPr id="195" name="Rectangle 19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035" name="Rectangle 3">
            <a:extLst>
              <a:ext uri="{FF2B5EF4-FFF2-40B4-BE49-F238E27FC236}">
                <a16:creationId xmlns:a16="http://schemas.microsoft.com/office/drawing/2014/main" id="{ACA3AB72-86F7-D34D-80C0-C20FAF896107}"/>
              </a:ext>
            </a:extLst>
          </p:cNvPr>
          <p:cNvSpPr>
            <a:spLocks noGrp="1" noChangeArrowheads="1"/>
          </p:cNvSpPr>
          <p:nvPr>
            <p:ph type="body" idx="1"/>
          </p:nvPr>
        </p:nvSpPr>
        <p:spPr>
          <a:xfrm>
            <a:off x="838200" y="2478024"/>
            <a:ext cx="10515600" cy="3694176"/>
          </a:xfrm>
        </p:spPr>
        <p:txBody>
          <a:bodyPr>
            <a:normAutofit/>
          </a:bodyPr>
          <a:lstStyle/>
          <a:p>
            <a:pPr>
              <a:buFontTx/>
              <a:buNone/>
            </a:pPr>
            <a:endParaRPr lang="en-US" altLang="en-US" sz="2200" dirty="0"/>
          </a:p>
          <a:p>
            <a:r>
              <a:rPr lang="en-US" altLang="en-US" sz="2200" dirty="0"/>
              <a:t>Set up web pages with photographs.</a:t>
            </a:r>
          </a:p>
          <a:p>
            <a:r>
              <a:rPr lang="en-US" altLang="en-US" sz="2200" dirty="0"/>
              <a:t>Established relationships via email.</a:t>
            </a:r>
          </a:p>
          <a:p>
            <a:r>
              <a:rPr lang="en-US" altLang="en-US" sz="2200" dirty="0"/>
              <a:t>Tried to stress similarities.</a:t>
            </a:r>
          </a:p>
          <a:p>
            <a:r>
              <a:rPr lang="en-US" altLang="en-US" sz="2200" dirty="0"/>
              <a:t>Carefully designed interview schedule/script.</a:t>
            </a:r>
          </a:p>
          <a:p>
            <a:r>
              <a:rPr lang="en-US" altLang="en-US" sz="2200" dirty="0"/>
              <a:t>Particular focus on sharing profile data.</a:t>
            </a:r>
          </a:p>
        </p:txBody>
      </p:sp>
    </p:spTree>
    <p:extLst>
      <p:ext uri="{BB962C8B-B14F-4D97-AF65-F5344CB8AC3E}">
        <p14:creationId xmlns:p14="http://schemas.microsoft.com/office/powerpoint/2010/main" val="1716725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2" name="Rectangle 2">
            <a:extLst>
              <a:ext uri="{FF2B5EF4-FFF2-40B4-BE49-F238E27FC236}">
                <a16:creationId xmlns:a16="http://schemas.microsoft.com/office/drawing/2014/main" id="{8C0E0BFA-8237-CD44-A03E-E7AEDD401BAB}"/>
              </a:ext>
            </a:extLst>
          </p:cNvPr>
          <p:cNvSpPr>
            <a:spLocks noGrp="1" noChangeArrowheads="1"/>
          </p:cNvSpPr>
          <p:nvPr>
            <p:ph type="title"/>
          </p:nvPr>
        </p:nvSpPr>
        <p:spPr>
          <a:xfrm>
            <a:off x="838200" y="253397"/>
            <a:ext cx="10515600" cy="1273233"/>
          </a:xfrm>
        </p:spPr>
        <p:txBody>
          <a:bodyPr>
            <a:normAutofit/>
          </a:bodyPr>
          <a:lstStyle/>
          <a:p>
            <a:r>
              <a:rPr lang="en-GB" altLang="en-US" dirty="0"/>
              <a:t>First of all introduce yourself</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3" name="Rectangle 3">
            <a:extLst>
              <a:ext uri="{FF2B5EF4-FFF2-40B4-BE49-F238E27FC236}">
                <a16:creationId xmlns:a16="http://schemas.microsoft.com/office/drawing/2014/main" id="{7E9B2212-4076-7044-AC67-1E199B88E0CC}"/>
              </a:ext>
            </a:extLst>
          </p:cNvPr>
          <p:cNvSpPr>
            <a:spLocks noGrp="1" noChangeArrowheads="1"/>
          </p:cNvSpPr>
          <p:nvPr>
            <p:ph type="body" idx="1"/>
          </p:nvPr>
        </p:nvSpPr>
        <p:spPr>
          <a:xfrm>
            <a:off x="838200" y="2478024"/>
            <a:ext cx="10515600" cy="3694176"/>
          </a:xfrm>
        </p:spPr>
        <p:txBody>
          <a:bodyPr>
            <a:normAutofit/>
          </a:bodyPr>
          <a:lstStyle/>
          <a:p>
            <a:pPr>
              <a:lnSpc>
                <a:spcPct val="100000"/>
              </a:lnSpc>
              <a:buFontTx/>
              <a:buNone/>
            </a:pPr>
            <a:r>
              <a:rPr lang="en-GB" altLang="en-US" sz="2200" dirty="0"/>
              <a:t>Hello Virgil. I’m Caroline and as part of my final year, I am writing a dissertation and seeking to understand more about ……</a:t>
            </a:r>
          </a:p>
          <a:p>
            <a:pPr>
              <a:lnSpc>
                <a:spcPct val="100000"/>
              </a:lnSpc>
              <a:buFontTx/>
              <a:buNone/>
            </a:pPr>
            <a:r>
              <a:rPr lang="en-GB" altLang="en-US" sz="2200" dirty="0"/>
              <a:t>A copy of this interview will be saved ….</a:t>
            </a:r>
          </a:p>
          <a:p>
            <a:pPr>
              <a:lnSpc>
                <a:spcPct val="100000"/>
              </a:lnSpc>
              <a:buFontTx/>
              <a:buNone/>
            </a:pPr>
            <a:r>
              <a:rPr lang="en-GB" altLang="en-US" sz="2200" dirty="0"/>
              <a:t>All data collected will be anonymous and confidential ….</a:t>
            </a:r>
          </a:p>
          <a:p>
            <a:pPr>
              <a:lnSpc>
                <a:spcPct val="100000"/>
              </a:lnSpc>
              <a:buFontTx/>
              <a:buNone/>
            </a:pPr>
            <a:r>
              <a:rPr lang="en-GB" altLang="en-US" sz="2200" dirty="0"/>
              <a:t>Only used for the purpose of ……</a:t>
            </a:r>
          </a:p>
          <a:p>
            <a:pPr>
              <a:lnSpc>
                <a:spcPct val="100000"/>
              </a:lnSpc>
              <a:buFontTx/>
              <a:buNone/>
            </a:pPr>
            <a:r>
              <a:rPr lang="en-GB" altLang="en-US" sz="2200" dirty="0"/>
              <a:t>If you wish to receive a copy of this interview, please email me</a:t>
            </a:r>
          </a:p>
          <a:p>
            <a:pPr>
              <a:lnSpc>
                <a:spcPct val="100000"/>
              </a:lnSpc>
              <a:buFontTx/>
              <a:buNone/>
            </a:pPr>
            <a:r>
              <a:rPr lang="en-GB" altLang="en-US" sz="2200" dirty="0"/>
              <a:t>Etc</a:t>
            </a:r>
          </a:p>
          <a:p>
            <a:pPr>
              <a:lnSpc>
                <a:spcPct val="100000"/>
              </a:lnSpc>
              <a:buFontTx/>
              <a:buNone/>
            </a:pPr>
            <a:r>
              <a:rPr lang="en-GB" altLang="en-US" sz="2200" dirty="0"/>
              <a:t>Thank you for your participation etc.</a:t>
            </a:r>
          </a:p>
        </p:txBody>
      </p:sp>
    </p:spTree>
    <p:extLst>
      <p:ext uri="{BB962C8B-B14F-4D97-AF65-F5344CB8AC3E}">
        <p14:creationId xmlns:p14="http://schemas.microsoft.com/office/powerpoint/2010/main" val="14987165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a:extLst>
              <a:ext uri="{FF2B5EF4-FFF2-40B4-BE49-F238E27FC236}">
                <a16:creationId xmlns:a16="http://schemas.microsoft.com/office/drawing/2014/main" id="{62BA43AE-44E6-084C-84C0-680A76668D32}"/>
              </a:ext>
            </a:extLst>
          </p:cNvPr>
          <p:cNvSpPr>
            <a:spLocks noGrp="1" noChangeArrowheads="1"/>
          </p:cNvSpPr>
          <p:nvPr>
            <p:ph type="title"/>
          </p:nvPr>
        </p:nvSpPr>
        <p:spPr>
          <a:xfrm>
            <a:off x="841248" y="251312"/>
            <a:ext cx="10506456" cy="1010264"/>
          </a:xfrm>
        </p:spPr>
        <p:txBody>
          <a:bodyPr anchor="ctr">
            <a:normAutofit/>
          </a:bodyPr>
          <a:lstStyle/>
          <a:p>
            <a:r>
              <a:rPr lang="en-GB" altLang="en-US" b="1"/>
              <a:t>Engagement and Rapport</a:t>
            </a:r>
          </a:p>
        </p:txBody>
      </p:sp>
      <p:sp>
        <p:nvSpPr>
          <p:cNvPr id="76" name="Rectangle 75">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0181" name="Rectangle 3">
            <a:extLst>
              <a:ext uri="{FF2B5EF4-FFF2-40B4-BE49-F238E27FC236}">
                <a16:creationId xmlns:a16="http://schemas.microsoft.com/office/drawing/2014/main" id="{175D53FE-DC97-4EFB-8C08-EF8DB10273E7}"/>
              </a:ext>
            </a:extLst>
          </p:cNvPr>
          <p:cNvGraphicFramePr/>
          <p:nvPr>
            <p:extLst>
              <p:ext uri="{D42A27DB-BD31-4B8C-83A1-F6EECF244321}">
                <p14:modId xmlns:p14="http://schemas.microsoft.com/office/powerpoint/2010/main" val="34179431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7315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226" name="Rectangle 2">
            <a:extLst>
              <a:ext uri="{FF2B5EF4-FFF2-40B4-BE49-F238E27FC236}">
                <a16:creationId xmlns:a16="http://schemas.microsoft.com/office/drawing/2014/main" id="{247A4703-D23A-FE47-8C5E-26CB7EDBB700}"/>
              </a:ext>
            </a:extLst>
          </p:cNvPr>
          <p:cNvSpPr>
            <a:spLocks noGrp="1" noChangeArrowheads="1"/>
          </p:cNvSpPr>
          <p:nvPr>
            <p:ph type="title"/>
          </p:nvPr>
        </p:nvSpPr>
        <p:spPr>
          <a:xfrm>
            <a:off x="838200" y="253397"/>
            <a:ext cx="10515600" cy="1273233"/>
          </a:xfrm>
        </p:spPr>
        <p:txBody>
          <a:bodyPr>
            <a:normAutofit/>
          </a:bodyPr>
          <a:lstStyle/>
          <a:p>
            <a:r>
              <a:rPr lang="en-US" altLang="en-US" b="1"/>
              <a:t>Engagement and Rapport</a:t>
            </a:r>
            <a:endParaRPr lang="en-US" altLang="en-US"/>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227" name="Rectangle 3">
            <a:extLst>
              <a:ext uri="{FF2B5EF4-FFF2-40B4-BE49-F238E27FC236}">
                <a16:creationId xmlns:a16="http://schemas.microsoft.com/office/drawing/2014/main" id="{08906D39-A2C4-9F4F-B6BE-D61761826347}"/>
              </a:ext>
            </a:extLst>
          </p:cNvPr>
          <p:cNvSpPr>
            <a:spLocks noGrp="1" noChangeArrowheads="1"/>
          </p:cNvSpPr>
          <p:nvPr>
            <p:ph type="body" idx="1"/>
          </p:nvPr>
        </p:nvSpPr>
        <p:spPr>
          <a:xfrm>
            <a:off x="838200" y="2478024"/>
            <a:ext cx="10515600" cy="3694176"/>
          </a:xfrm>
        </p:spPr>
        <p:txBody>
          <a:bodyPr>
            <a:normAutofit/>
          </a:bodyPr>
          <a:lstStyle/>
          <a:p>
            <a:r>
              <a:rPr lang="en-US" altLang="en-US" sz="2200"/>
              <a:t>Seems to be tendency to be more open, even to strangers, than in offline encounters</a:t>
            </a:r>
          </a:p>
          <a:p>
            <a:r>
              <a:rPr lang="en-US" altLang="en-US" sz="2200"/>
              <a:t>As Poster (1995:90) has argued:</a:t>
            </a:r>
          </a:p>
          <a:p>
            <a:pPr>
              <a:buFontTx/>
              <a:buNone/>
            </a:pPr>
            <a:r>
              <a:rPr lang="en-US" altLang="en-US" sz="2200"/>
              <a:t>	‘</a:t>
            </a:r>
            <a:r>
              <a:rPr lang="en-US" altLang="en-US" sz="2200" i="1"/>
              <a:t>Without visual clues about gender, age, ethnicity and social status conversations open up in directions which might otherwise be avoided. Participants in these communities often express themselves with little inhibition and dialogues flourish and develop quickly’</a:t>
            </a:r>
          </a:p>
        </p:txBody>
      </p:sp>
    </p:spTree>
    <p:extLst>
      <p:ext uri="{BB962C8B-B14F-4D97-AF65-F5344CB8AC3E}">
        <p14:creationId xmlns:p14="http://schemas.microsoft.com/office/powerpoint/2010/main" val="289245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7" name="Rectangle 7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278" name="Rectangle 7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279" name="Rectangle 7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274" name="Rectangle 2">
            <a:extLst>
              <a:ext uri="{FF2B5EF4-FFF2-40B4-BE49-F238E27FC236}">
                <a16:creationId xmlns:a16="http://schemas.microsoft.com/office/drawing/2014/main" id="{87919873-49BA-DA4F-952E-559C624988DE}"/>
              </a:ext>
            </a:extLst>
          </p:cNvPr>
          <p:cNvSpPr>
            <a:spLocks noGrp="1" noChangeArrowheads="1"/>
          </p:cNvSpPr>
          <p:nvPr>
            <p:ph type="title"/>
          </p:nvPr>
        </p:nvSpPr>
        <p:spPr>
          <a:xfrm>
            <a:off x="1115568" y="548640"/>
            <a:ext cx="10168128" cy="1179576"/>
          </a:xfrm>
        </p:spPr>
        <p:txBody>
          <a:bodyPr>
            <a:normAutofit/>
          </a:bodyPr>
          <a:lstStyle/>
          <a:p>
            <a:r>
              <a:rPr lang="en-GB" altLang="en-US" b="1">
                <a:cs typeface="Times New Roman" panose="02020603050405020304" pitchFamily="18" charset="0"/>
              </a:rPr>
              <a:t>Written Conversation</a:t>
            </a:r>
          </a:p>
        </p:txBody>
      </p:sp>
      <p:sp>
        <p:nvSpPr>
          <p:cNvPr id="54280" name="Rectangle 7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275" name="Rectangle 3">
            <a:extLst>
              <a:ext uri="{FF2B5EF4-FFF2-40B4-BE49-F238E27FC236}">
                <a16:creationId xmlns:a16="http://schemas.microsoft.com/office/drawing/2014/main" id="{2C561CE9-7DF1-0E41-9C12-62BA7CFC0B0A}"/>
              </a:ext>
            </a:extLst>
          </p:cNvPr>
          <p:cNvSpPr>
            <a:spLocks noGrp="1" noChangeArrowheads="1"/>
          </p:cNvSpPr>
          <p:nvPr>
            <p:ph type="body" idx="1"/>
          </p:nvPr>
        </p:nvSpPr>
        <p:spPr>
          <a:xfrm>
            <a:off x="1115568" y="2481943"/>
            <a:ext cx="10168128" cy="3695020"/>
          </a:xfrm>
        </p:spPr>
        <p:txBody>
          <a:bodyPr>
            <a:normAutofit/>
          </a:bodyPr>
          <a:lstStyle/>
          <a:p>
            <a:pPr>
              <a:lnSpc>
                <a:spcPct val="100000"/>
              </a:lnSpc>
            </a:pPr>
            <a:r>
              <a:rPr lang="en-GB" altLang="en-US" sz="1700"/>
              <a:t>Changed interview conversation</a:t>
            </a:r>
          </a:p>
          <a:p>
            <a:pPr lvl="2">
              <a:lnSpc>
                <a:spcPct val="100000"/>
              </a:lnSpc>
            </a:pPr>
            <a:r>
              <a:rPr lang="en-GB" altLang="en-US" sz="1700"/>
              <a:t>Interrupting a virtual conversation may feel acceptable in the written word more than in the spoken F2F context.</a:t>
            </a:r>
          </a:p>
          <a:p>
            <a:pPr>
              <a:lnSpc>
                <a:spcPct val="100000"/>
              </a:lnSpc>
            </a:pPr>
            <a:r>
              <a:rPr lang="en-GB" altLang="en-US" sz="1700"/>
              <a:t>Supportive interactions?</a:t>
            </a:r>
          </a:p>
          <a:p>
            <a:pPr lvl="2">
              <a:lnSpc>
                <a:spcPct val="100000"/>
              </a:lnSpc>
            </a:pPr>
            <a:r>
              <a:rPr lang="en-US" altLang="en-US" sz="1700"/>
              <a:t>Empathy, smiling, nodding etc.?</a:t>
            </a:r>
          </a:p>
          <a:p>
            <a:pPr>
              <a:lnSpc>
                <a:spcPct val="100000"/>
              </a:lnSpc>
            </a:pPr>
            <a:r>
              <a:rPr lang="en-US" altLang="en-US" sz="1700"/>
              <a:t>Silences and probes - how do you deal with this?</a:t>
            </a:r>
          </a:p>
          <a:p>
            <a:pPr>
              <a:lnSpc>
                <a:spcPct val="100000"/>
              </a:lnSpc>
            </a:pPr>
            <a:r>
              <a:rPr lang="en-US" altLang="en-US" sz="1700"/>
              <a:t>Spellings, paralinguistic expressions e.g. lol, imho, ‘emoticons’</a:t>
            </a:r>
          </a:p>
          <a:p>
            <a:pPr>
              <a:lnSpc>
                <a:spcPct val="100000"/>
              </a:lnSpc>
            </a:pPr>
            <a:r>
              <a:rPr lang="en-US" altLang="en-US" sz="1700"/>
              <a:t>Less structured and more interactive as questions posted with time lags so final interview transcript littered with interruptions, typos and non-sequential chat.</a:t>
            </a:r>
          </a:p>
          <a:p>
            <a:pPr>
              <a:lnSpc>
                <a:spcPct val="100000"/>
              </a:lnSpc>
            </a:pPr>
            <a:r>
              <a:rPr lang="en-US" altLang="en-US" sz="1700"/>
              <a:t>Real advantage - transcripts ready made.</a:t>
            </a:r>
            <a:endParaRPr lang="en-GB" altLang="en-US" sz="1700"/>
          </a:p>
          <a:p>
            <a:pPr>
              <a:lnSpc>
                <a:spcPct val="100000"/>
              </a:lnSpc>
              <a:buFontTx/>
              <a:buNone/>
            </a:pPr>
            <a:endParaRPr lang="en-GB" altLang="en-US" sz="1700"/>
          </a:p>
        </p:txBody>
      </p:sp>
    </p:spTree>
    <p:extLst>
      <p:ext uri="{BB962C8B-B14F-4D97-AF65-F5344CB8AC3E}">
        <p14:creationId xmlns:p14="http://schemas.microsoft.com/office/powerpoint/2010/main" val="35537536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8" name="Freeform: Shape 137">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0" name="Freeform: Shape 139">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322" name="Rectangle 2">
            <a:extLst>
              <a:ext uri="{FF2B5EF4-FFF2-40B4-BE49-F238E27FC236}">
                <a16:creationId xmlns:a16="http://schemas.microsoft.com/office/drawing/2014/main" id="{8EDA92E1-F0C0-9D46-B0BD-DE3AE931CF25}"/>
              </a:ext>
            </a:extLst>
          </p:cNvPr>
          <p:cNvSpPr>
            <a:spLocks noGrp="1" noChangeArrowheads="1"/>
          </p:cNvSpPr>
          <p:nvPr>
            <p:ph type="title"/>
          </p:nvPr>
        </p:nvSpPr>
        <p:spPr>
          <a:xfrm>
            <a:off x="838200" y="253397"/>
            <a:ext cx="10515600" cy="1273233"/>
          </a:xfrm>
        </p:spPr>
        <p:txBody>
          <a:bodyPr>
            <a:normAutofit/>
          </a:bodyPr>
          <a:lstStyle/>
          <a:p>
            <a:r>
              <a:rPr lang="en-US" altLang="en-US"/>
              <a:t>Online Interviews: Key Issues </a:t>
            </a:r>
          </a:p>
        </p:txBody>
      </p:sp>
      <p:sp>
        <p:nvSpPr>
          <p:cNvPr id="142" name="Rectangle 14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323" name="Rectangle 3">
            <a:extLst>
              <a:ext uri="{FF2B5EF4-FFF2-40B4-BE49-F238E27FC236}">
                <a16:creationId xmlns:a16="http://schemas.microsoft.com/office/drawing/2014/main" id="{26A29E3E-C2D8-1A42-A98F-5EEE152D121B}"/>
              </a:ext>
            </a:extLst>
          </p:cNvPr>
          <p:cNvSpPr>
            <a:spLocks noGrp="1" noChangeArrowheads="1"/>
          </p:cNvSpPr>
          <p:nvPr>
            <p:ph type="body" idx="1"/>
          </p:nvPr>
        </p:nvSpPr>
        <p:spPr>
          <a:xfrm>
            <a:off x="838200" y="2478024"/>
            <a:ext cx="10515600" cy="3694176"/>
          </a:xfrm>
        </p:spPr>
        <p:txBody>
          <a:bodyPr>
            <a:normAutofit/>
          </a:bodyPr>
          <a:lstStyle/>
          <a:p>
            <a:pPr>
              <a:lnSpc>
                <a:spcPct val="100000"/>
              </a:lnSpc>
            </a:pPr>
            <a:r>
              <a:rPr lang="en-GB" altLang="en-US" sz="1700"/>
              <a:t>Why use online methods?</a:t>
            </a:r>
          </a:p>
          <a:p>
            <a:pPr lvl="1">
              <a:lnSpc>
                <a:spcPct val="100000"/>
              </a:lnSpc>
              <a:buFontTx/>
              <a:buNone/>
            </a:pPr>
            <a:r>
              <a:rPr lang="en-GB" altLang="en-US" sz="1700" i="1"/>
              <a:t>	‘…if the research question involves an online social phenomenon, a potential strength of the method is to be researching in the location of interest’</a:t>
            </a:r>
            <a:r>
              <a:rPr lang="en-GB" altLang="en-US" sz="1700"/>
              <a:t> (Gaiser, 1997:136).</a:t>
            </a:r>
          </a:p>
          <a:p>
            <a:pPr>
              <a:lnSpc>
                <a:spcPct val="100000"/>
              </a:lnSpc>
            </a:pPr>
            <a:r>
              <a:rPr lang="en-GB" altLang="en-US" sz="1700"/>
              <a:t>Type of interview (synchronous or asynchronous)</a:t>
            </a:r>
          </a:p>
          <a:p>
            <a:pPr>
              <a:lnSpc>
                <a:spcPct val="100000"/>
              </a:lnSpc>
            </a:pPr>
            <a:r>
              <a:rPr lang="en-GB" altLang="en-US" sz="1700"/>
              <a:t>Software (choice, installation)</a:t>
            </a:r>
          </a:p>
          <a:p>
            <a:pPr>
              <a:lnSpc>
                <a:spcPct val="100000"/>
              </a:lnSpc>
            </a:pPr>
            <a:r>
              <a:rPr lang="en-GB" altLang="en-US" sz="1700"/>
              <a:t>Technical ability and access to computer (researcher and subjects)</a:t>
            </a:r>
          </a:p>
          <a:p>
            <a:pPr>
              <a:lnSpc>
                <a:spcPct val="100000"/>
              </a:lnSpc>
            </a:pPr>
            <a:r>
              <a:rPr lang="en-GB" altLang="en-US" sz="1700"/>
              <a:t>Venue (convenient, safe space)</a:t>
            </a:r>
          </a:p>
          <a:p>
            <a:pPr>
              <a:lnSpc>
                <a:spcPct val="100000"/>
              </a:lnSpc>
            </a:pPr>
            <a:r>
              <a:rPr lang="en-GB" altLang="en-US" sz="1700"/>
              <a:t>Carefully designed interview (prepared text, intros)</a:t>
            </a:r>
          </a:p>
          <a:p>
            <a:pPr>
              <a:lnSpc>
                <a:spcPct val="100000"/>
              </a:lnSpc>
            </a:pPr>
            <a:r>
              <a:rPr lang="en-GB" altLang="en-US" sz="1700"/>
              <a:t>Virtual rapport (how can you establish this?)</a:t>
            </a:r>
          </a:p>
          <a:p>
            <a:pPr>
              <a:lnSpc>
                <a:spcPct val="100000"/>
              </a:lnSpc>
            </a:pPr>
            <a:r>
              <a:rPr lang="en-GB" altLang="en-US" sz="1700"/>
              <a:t>Technical hitches/language use.</a:t>
            </a:r>
          </a:p>
          <a:p>
            <a:pPr>
              <a:lnSpc>
                <a:spcPct val="100000"/>
              </a:lnSpc>
            </a:pPr>
            <a:endParaRPr lang="en-US" altLang="en-US" sz="1700"/>
          </a:p>
        </p:txBody>
      </p:sp>
    </p:spTree>
    <p:extLst>
      <p:ext uri="{BB962C8B-B14F-4D97-AF65-F5344CB8AC3E}">
        <p14:creationId xmlns:p14="http://schemas.microsoft.com/office/powerpoint/2010/main" val="41363314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2" name="Freeform: Shape 141">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4" name="Freeform: Shape 14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370" name="Rectangle 2">
            <a:extLst>
              <a:ext uri="{FF2B5EF4-FFF2-40B4-BE49-F238E27FC236}">
                <a16:creationId xmlns:a16="http://schemas.microsoft.com/office/drawing/2014/main" id="{8E28008A-86D3-234D-9255-DB8D957ADC74}"/>
              </a:ext>
            </a:extLst>
          </p:cNvPr>
          <p:cNvSpPr>
            <a:spLocks noGrp="1" noChangeArrowheads="1"/>
          </p:cNvSpPr>
          <p:nvPr>
            <p:ph type="title"/>
          </p:nvPr>
        </p:nvSpPr>
        <p:spPr>
          <a:xfrm>
            <a:off x="838200" y="253397"/>
            <a:ext cx="10515600" cy="1273233"/>
          </a:xfrm>
        </p:spPr>
        <p:txBody>
          <a:bodyPr>
            <a:normAutofit/>
          </a:bodyPr>
          <a:lstStyle/>
          <a:p>
            <a:r>
              <a:rPr lang="en-GB" altLang="en-US" b="1" dirty="0"/>
              <a:t>The potentials…</a:t>
            </a:r>
          </a:p>
        </p:txBody>
      </p:sp>
      <p:sp>
        <p:nvSpPr>
          <p:cNvPr id="146" name="Rectangle 145">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371" name="Rectangle 3">
            <a:extLst>
              <a:ext uri="{FF2B5EF4-FFF2-40B4-BE49-F238E27FC236}">
                <a16:creationId xmlns:a16="http://schemas.microsoft.com/office/drawing/2014/main" id="{9FE47AA7-9F29-9E4A-AC5F-3873C7816DFE}"/>
              </a:ext>
            </a:extLst>
          </p:cNvPr>
          <p:cNvSpPr>
            <a:spLocks noGrp="1" noChangeArrowheads="1"/>
          </p:cNvSpPr>
          <p:nvPr>
            <p:ph type="body" idx="1"/>
          </p:nvPr>
        </p:nvSpPr>
        <p:spPr>
          <a:xfrm>
            <a:off x="838200" y="2478024"/>
            <a:ext cx="10515600" cy="3694176"/>
          </a:xfrm>
        </p:spPr>
        <p:txBody>
          <a:bodyPr>
            <a:normAutofit/>
          </a:bodyPr>
          <a:lstStyle/>
          <a:p>
            <a:r>
              <a:rPr lang="en-GB" altLang="en-US" sz="2000">
                <a:cs typeface="Times New Roman" panose="02020603050405020304" pitchFamily="18" charset="0"/>
              </a:rPr>
              <a:t>Aid interaction with formerly unapproachable groups.</a:t>
            </a:r>
          </a:p>
          <a:p>
            <a:r>
              <a:rPr lang="en-GB" altLang="en-US" sz="2000">
                <a:cs typeface="Times New Roman" panose="02020603050405020304" pitchFamily="18" charset="0"/>
              </a:rPr>
              <a:t>Access to group with shared, narrowly defined interests.</a:t>
            </a:r>
          </a:p>
          <a:p>
            <a:r>
              <a:rPr lang="en-GB" altLang="en-US" sz="2000">
                <a:cs typeface="Times New Roman" panose="02020603050405020304" pitchFamily="18" charset="0"/>
              </a:rPr>
              <a:t>Provide previously unobtainable information and perspectives.</a:t>
            </a:r>
          </a:p>
          <a:p>
            <a:r>
              <a:rPr lang="en-GB" altLang="en-US" sz="2000">
                <a:cs typeface="Times New Roman" panose="02020603050405020304" pitchFamily="18" charset="0"/>
              </a:rPr>
              <a:t>Although sampling problems remain, the indicative data gained from on-line research may be useful for research on population sub-groups and for exploratory analysis.</a:t>
            </a:r>
          </a:p>
          <a:p>
            <a:r>
              <a:rPr lang="en-GB" altLang="en-US" sz="2000">
                <a:cs typeface="Times New Roman" panose="02020603050405020304" pitchFamily="18" charset="0"/>
              </a:rPr>
              <a:t>Savings of time and money.</a:t>
            </a:r>
          </a:p>
          <a:p>
            <a:r>
              <a:rPr lang="en-GB" altLang="en-US" sz="2000">
                <a:cs typeface="Times New Roman" panose="02020603050405020304" pitchFamily="18" charset="0"/>
              </a:rPr>
              <a:t>As on-line research is still in its infancy, many of its potentials are still to be discovered and evaluated.</a:t>
            </a:r>
            <a:endParaRPr lang="en-GB" altLang="en-US" sz="2000" b="1">
              <a:cs typeface="Times New Roman" panose="02020603050405020304" pitchFamily="18" charset="0"/>
            </a:endParaRPr>
          </a:p>
          <a:p>
            <a:endParaRPr lang="en-GB" altLang="en-US" sz="2000" b="1"/>
          </a:p>
          <a:p>
            <a:endParaRPr lang="en-GB" altLang="en-US" sz="2000" b="1"/>
          </a:p>
        </p:txBody>
      </p:sp>
    </p:spTree>
    <p:extLst>
      <p:ext uri="{BB962C8B-B14F-4D97-AF65-F5344CB8AC3E}">
        <p14:creationId xmlns:p14="http://schemas.microsoft.com/office/powerpoint/2010/main" val="3765994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Freeform: Shape 1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418" name="Rectangle 2">
            <a:extLst>
              <a:ext uri="{FF2B5EF4-FFF2-40B4-BE49-F238E27FC236}">
                <a16:creationId xmlns:a16="http://schemas.microsoft.com/office/drawing/2014/main" id="{8B0E7361-50B8-5242-BD68-887697967337}"/>
              </a:ext>
            </a:extLst>
          </p:cNvPr>
          <p:cNvSpPr>
            <a:spLocks noGrp="1" noChangeArrowheads="1"/>
          </p:cNvSpPr>
          <p:nvPr>
            <p:ph type="title"/>
          </p:nvPr>
        </p:nvSpPr>
        <p:spPr>
          <a:xfrm>
            <a:off x="838200" y="253397"/>
            <a:ext cx="10515600" cy="1273233"/>
          </a:xfrm>
        </p:spPr>
        <p:txBody>
          <a:bodyPr>
            <a:normAutofit/>
          </a:bodyPr>
          <a:lstStyle/>
          <a:p>
            <a:r>
              <a:rPr lang="en-GB" altLang="en-US" b="1" dirty="0"/>
              <a:t>…and the limitations</a:t>
            </a:r>
          </a:p>
        </p:txBody>
      </p:sp>
      <p:sp>
        <p:nvSpPr>
          <p:cNvPr id="195" name="Rectangle 19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419" name="Rectangle 3">
            <a:extLst>
              <a:ext uri="{FF2B5EF4-FFF2-40B4-BE49-F238E27FC236}">
                <a16:creationId xmlns:a16="http://schemas.microsoft.com/office/drawing/2014/main" id="{B8C51D65-A167-0649-B4EF-40A3AE923348}"/>
              </a:ext>
            </a:extLst>
          </p:cNvPr>
          <p:cNvSpPr>
            <a:spLocks noGrp="1" noChangeArrowheads="1"/>
          </p:cNvSpPr>
          <p:nvPr>
            <p:ph idx="1"/>
          </p:nvPr>
        </p:nvSpPr>
        <p:spPr>
          <a:xfrm>
            <a:off x="838200" y="2478024"/>
            <a:ext cx="10515600" cy="3694176"/>
          </a:xfrm>
        </p:spPr>
        <p:txBody>
          <a:bodyPr>
            <a:normAutofit/>
          </a:bodyPr>
          <a:lstStyle/>
          <a:p>
            <a:r>
              <a:rPr lang="en-GB" altLang="en-US" sz="2200">
                <a:cs typeface="Times New Roman" panose="02020603050405020304" pitchFamily="18" charset="0"/>
              </a:rPr>
              <a:t>The data collected by virtual interviews, in particular, can be rich and valuable to the researcher, the potential of on-line research should not be exaggerated: many of the issues and problems of conventional research methods still apply in the virtual venue. </a:t>
            </a:r>
          </a:p>
          <a:p>
            <a:r>
              <a:rPr lang="en-GB" altLang="en-US" sz="2200">
                <a:cs typeface="Times New Roman" panose="02020603050405020304" pitchFamily="18" charset="0"/>
              </a:rPr>
              <a:t>While online methodological frameworks are in constant flux, change is not necessarily always progressive: </a:t>
            </a:r>
            <a:r>
              <a:rPr lang="en-GB" altLang="en-US" sz="2200"/>
              <a:t>faster and cheaper is not necessarily synonymous with ‘better’.</a:t>
            </a:r>
            <a:r>
              <a:rPr lang="en-GB" altLang="en-US" sz="2200" b="1"/>
              <a:t> </a:t>
            </a:r>
          </a:p>
          <a:p>
            <a:endParaRPr lang="en-GB" altLang="en-US" sz="2200" b="1">
              <a:cs typeface="Times New Roman" panose="02020603050405020304" pitchFamily="18" charset="0"/>
            </a:endParaRPr>
          </a:p>
          <a:p>
            <a:endParaRPr lang="en-GB" altLang="en-US" sz="2200" b="1">
              <a:cs typeface="Times New Roman" panose="02020603050405020304" pitchFamily="18" charset="0"/>
            </a:endParaRPr>
          </a:p>
          <a:p>
            <a:endParaRPr lang="en-GB" altLang="en-US" sz="2200" b="1"/>
          </a:p>
        </p:txBody>
      </p:sp>
    </p:spTree>
    <p:extLst>
      <p:ext uri="{BB962C8B-B14F-4D97-AF65-F5344CB8AC3E}">
        <p14:creationId xmlns:p14="http://schemas.microsoft.com/office/powerpoint/2010/main" val="29361580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Freeform: Shape 1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466" name="Rectangle 2">
            <a:extLst>
              <a:ext uri="{FF2B5EF4-FFF2-40B4-BE49-F238E27FC236}">
                <a16:creationId xmlns:a16="http://schemas.microsoft.com/office/drawing/2014/main" id="{DE3CDE45-E17F-3242-BA73-338D54A484BF}"/>
              </a:ext>
            </a:extLst>
          </p:cNvPr>
          <p:cNvSpPr>
            <a:spLocks noGrp="1" noChangeArrowheads="1"/>
          </p:cNvSpPr>
          <p:nvPr>
            <p:ph type="title"/>
          </p:nvPr>
        </p:nvSpPr>
        <p:spPr>
          <a:xfrm>
            <a:off x="838200" y="253397"/>
            <a:ext cx="10515600" cy="1273233"/>
          </a:xfrm>
        </p:spPr>
        <p:txBody>
          <a:bodyPr>
            <a:normAutofit/>
          </a:bodyPr>
          <a:lstStyle/>
          <a:p>
            <a:r>
              <a:rPr lang="en-GB" altLang="en-US" b="1"/>
              <a:t>So….</a:t>
            </a:r>
          </a:p>
        </p:txBody>
      </p:sp>
      <p:sp>
        <p:nvSpPr>
          <p:cNvPr id="195" name="Rectangle 19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467" name="Rectangle 3">
            <a:extLst>
              <a:ext uri="{FF2B5EF4-FFF2-40B4-BE49-F238E27FC236}">
                <a16:creationId xmlns:a16="http://schemas.microsoft.com/office/drawing/2014/main" id="{EC8AC445-4FBC-904A-A749-75E147914D90}"/>
              </a:ext>
            </a:extLst>
          </p:cNvPr>
          <p:cNvSpPr>
            <a:spLocks noGrp="1" noChangeArrowheads="1"/>
          </p:cNvSpPr>
          <p:nvPr>
            <p:ph idx="1"/>
          </p:nvPr>
        </p:nvSpPr>
        <p:spPr>
          <a:xfrm>
            <a:off x="838200" y="2478024"/>
            <a:ext cx="10515600" cy="3694176"/>
          </a:xfrm>
        </p:spPr>
        <p:txBody>
          <a:bodyPr>
            <a:normAutofit/>
          </a:bodyPr>
          <a:lstStyle/>
          <a:p>
            <a:r>
              <a:rPr lang="en-GB" altLang="en-US" sz="2200" b="1" dirty="0"/>
              <a:t>As Dodd (1998:60) argues, we must ensure that </a:t>
            </a:r>
          </a:p>
          <a:p>
            <a:pPr>
              <a:buFontTx/>
              <a:buNone/>
            </a:pPr>
            <a:r>
              <a:rPr lang="en-GB" altLang="en-US" sz="2200" b="1" i="1" dirty="0"/>
              <a:t>	‘…cheap entry costs and glowing attractiveness of Internet fieldwork do not result in shoddy `cowboy’ research.’</a:t>
            </a:r>
            <a:endParaRPr lang="en-GB" altLang="en-US" sz="2200" b="1" dirty="0">
              <a:cs typeface="Times New Roman" panose="02020603050405020304" pitchFamily="18" charset="0"/>
            </a:endParaRPr>
          </a:p>
          <a:p>
            <a:r>
              <a:rPr lang="en-GB" altLang="en-US" sz="2200" b="1" dirty="0"/>
              <a:t>It is unlikely that online research is going to replace onsite research but rather it is another option in the methodological ‘toolkit’.</a:t>
            </a:r>
          </a:p>
          <a:p>
            <a:r>
              <a:rPr lang="en-GB" altLang="en-US" sz="2200" b="1" dirty="0"/>
              <a:t>Therefore the use of online research methods must themselves be carefully considered. </a:t>
            </a:r>
          </a:p>
        </p:txBody>
      </p:sp>
    </p:spTree>
    <p:extLst>
      <p:ext uri="{BB962C8B-B14F-4D97-AF65-F5344CB8AC3E}">
        <p14:creationId xmlns:p14="http://schemas.microsoft.com/office/powerpoint/2010/main" val="3264700054"/>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E32"/>
      </a:dk2>
      <a:lt2>
        <a:srgbClr val="E8E7E2"/>
      </a:lt2>
      <a:accent1>
        <a:srgbClr val="96A1C6"/>
      </a:accent1>
      <a:accent2>
        <a:srgbClr val="7FA4BA"/>
      </a:accent2>
      <a:accent3>
        <a:srgbClr val="82ACA9"/>
      </a:accent3>
      <a:accent4>
        <a:srgbClr val="77AE94"/>
      </a:accent4>
      <a:accent5>
        <a:srgbClr val="83AF88"/>
      </a:accent5>
      <a:accent6>
        <a:srgbClr val="88AF77"/>
      </a:accent6>
      <a:hlink>
        <a:srgbClr val="8F8256"/>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3488</Words>
  <Application>Microsoft Macintosh PowerPoint</Application>
  <PresentationFormat>Widescreen</PresentationFormat>
  <Paragraphs>265</Paragraphs>
  <Slides>41</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Avenir Next LT Pro</vt:lpstr>
      <vt:lpstr>Calibri</vt:lpstr>
      <vt:lpstr>Century Gothic</vt:lpstr>
      <vt:lpstr>Times</vt:lpstr>
      <vt:lpstr>Wingdings</vt:lpstr>
      <vt:lpstr>AccentBoxVTI</vt:lpstr>
      <vt:lpstr>Interviews and Focus Groups</vt:lpstr>
      <vt:lpstr>Interviews as a Data Collection Tool</vt:lpstr>
      <vt:lpstr>Continued</vt:lpstr>
      <vt:lpstr>    Why Interview?</vt:lpstr>
      <vt:lpstr>Types &amp; Styles of Interviews</vt:lpstr>
      <vt:lpstr> Interview Types</vt:lpstr>
      <vt:lpstr>Open-ended Interviews</vt:lpstr>
      <vt:lpstr>Interview or conversational guides </vt:lpstr>
      <vt:lpstr>Continued</vt:lpstr>
      <vt:lpstr>Rubin and Rubin describe the process of qualitative interviews as soliciting </vt:lpstr>
      <vt:lpstr>Types of questions can include</vt:lpstr>
      <vt:lpstr>Interviews have several component parts</vt:lpstr>
      <vt:lpstr>Interview guide construction tips</vt:lpstr>
      <vt:lpstr>PowerPoint Presentation</vt:lpstr>
      <vt:lpstr>Ethical considerations</vt:lpstr>
      <vt:lpstr>Continued </vt:lpstr>
      <vt:lpstr>   Interviewing Tips</vt:lpstr>
      <vt:lpstr> More Interviewing Tips </vt:lpstr>
      <vt:lpstr>Interview Guides</vt:lpstr>
      <vt:lpstr>Steps to Develop the Guide</vt:lpstr>
      <vt:lpstr>Preparing for Interviews</vt:lpstr>
      <vt:lpstr>Questions to Avoid In Interviews</vt:lpstr>
      <vt:lpstr>Continued</vt:lpstr>
      <vt:lpstr>   Introduction Strategies</vt:lpstr>
      <vt:lpstr>Continued</vt:lpstr>
      <vt:lpstr>Types of Questions to Ask</vt:lpstr>
      <vt:lpstr>Maintaining Control  of the Interview</vt:lpstr>
      <vt:lpstr>Controlling Your Biases</vt:lpstr>
      <vt:lpstr>Software/Apps/Messenger/Skype </vt:lpstr>
      <vt:lpstr>The Interview Process</vt:lpstr>
      <vt:lpstr>Visual Clues and Rapport</vt:lpstr>
      <vt:lpstr>Engagement, Interaction and Communication in Synchronous Online Interviews</vt:lpstr>
      <vt:lpstr>Virtual Rapport </vt:lpstr>
      <vt:lpstr>First of all introduce yourself</vt:lpstr>
      <vt:lpstr>Engagement and Rapport</vt:lpstr>
      <vt:lpstr>Engagement and Rapport</vt:lpstr>
      <vt:lpstr>Written Conversation</vt:lpstr>
      <vt:lpstr>Online Interviews: Key Issues </vt:lpstr>
      <vt:lpstr>The potentials…</vt:lpstr>
      <vt:lpstr>…and the limitations</vt:lpstr>
      <vt:lpstr>So….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Interviews and Focus Groups</dc:title>
  <dc:creator>caroline jawad</dc:creator>
  <cp:lastModifiedBy>caroline jawad</cp:lastModifiedBy>
  <cp:revision>1</cp:revision>
  <dcterms:created xsi:type="dcterms:W3CDTF">2020-03-19T16:48:12Z</dcterms:created>
  <dcterms:modified xsi:type="dcterms:W3CDTF">2020-03-19T16:52:53Z</dcterms:modified>
</cp:coreProperties>
</file>