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45"/>
  </p:notesMasterIdLst>
  <p:sldIdLst>
    <p:sldId id="256" r:id="rId20"/>
    <p:sldId id="257" r:id="rId21"/>
    <p:sldId id="277" r:id="rId22"/>
    <p:sldId id="261" r:id="rId23"/>
    <p:sldId id="262" r:id="rId24"/>
    <p:sldId id="263" r:id="rId25"/>
    <p:sldId id="264" r:id="rId26"/>
    <p:sldId id="266" r:id="rId27"/>
    <p:sldId id="265" r:id="rId28"/>
    <p:sldId id="267" r:id="rId29"/>
    <p:sldId id="283" r:id="rId30"/>
    <p:sldId id="268" r:id="rId31"/>
    <p:sldId id="285" r:id="rId32"/>
    <p:sldId id="286" r:id="rId33"/>
    <p:sldId id="269" r:id="rId34"/>
    <p:sldId id="278" r:id="rId35"/>
    <p:sldId id="270" r:id="rId36"/>
    <p:sldId id="271" r:id="rId37"/>
    <p:sldId id="280" r:id="rId38"/>
    <p:sldId id="279" r:id="rId39"/>
    <p:sldId id="274" r:id="rId40"/>
    <p:sldId id="273" r:id="rId41"/>
    <p:sldId id="281" r:id="rId42"/>
    <p:sldId id="282" r:id="rId43"/>
    <p:sldId id="287"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p:scale>
          <a:sx n="88" d="100"/>
          <a:sy n="88" d="100"/>
        </p:scale>
        <p:origin x="117" y="6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5/30/2022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5/30/2022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5/30/2022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www.infed.org/biblio/b-reflect.htm" TargetMode="Externa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UOv6qwIand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br>
              <a:rPr lang="en-GB" sz="3600" dirty="0"/>
            </a:br>
            <a:r>
              <a:rPr lang="en-GB" sz="4400" dirty="0" err="1"/>
              <a:t>Croeso</a:t>
            </a:r>
            <a:r>
              <a:rPr lang="en-GB" sz="4400" dirty="0"/>
              <a:t> </a:t>
            </a:r>
            <a:r>
              <a:rPr lang="en-GB" sz="4400" dirty="0" err="1"/>
              <a:t>i</a:t>
            </a:r>
            <a:r>
              <a:rPr lang="en-GB" sz="4400" dirty="0"/>
              <a:t>…</a:t>
            </a:r>
            <a:br>
              <a:rPr lang="en-GB" sz="4400" dirty="0"/>
            </a:br>
            <a:br>
              <a:rPr lang="en-GB" sz="4400" dirty="0"/>
            </a:br>
            <a:r>
              <a:rPr lang="en-GB" sz="4400" dirty="0"/>
              <a:t>Welcome to…</a:t>
            </a:r>
            <a:endParaRPr lang="en-GB" sz="3600" dirty="0"/>
          </a:p>
        </p:txBody>
      </p:sp>
    </p:spTree>
    <p:extLst>
      <p:ext uri="{BB962C8B-B14F-4D97-AF65-F5344CB8AC3E}">
        <p14:creationId xmlns:p14="http://schemas.microsoft.com/office/powerpoint/2010/main" val="137060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Contents</a:t>
            </a:r>
          </a:p>
        </p:txBody>
      </p:sp>
      <p:sp>
        <p:nvSpPr>
          <p:cNvPr id="3" name="Content Placeholder 2"/>
          <p:cNvSpPr>
            <a:spLocks noGrp="1"/>
          </p:cNvSpPr>
          <p:nvPr>
            <p:ph idx="1"/>
          </p:nvPr>
        </p:nvSpPr>
        <p:spPr>
          <a:xfrm>
            <a:off x="628650" y="1253331"/>
            <a:ext cx="7886700" cy="4351338"/>
          </a:xfrm>
        </p:spPr>
        <p:txBody>
          <a:bodyPr>
            <a:normAutofit fontScale="85000" lnSpcReduction="20000"/>
          </a:bodyPr>
          <a:lstStyle/>
          <a:p>
            <a:pPr marL="0" indent="0" algn="ctr">
              <a:buNone/>
            </a:pPr>
            <a:r>
              <a:rPr lang="en-US" dirty="0"/>
              <a:t>Academic Output</a:t>
            </a:r>
          </a:p>
          <a:p>
            <a:pPr marL="0" indent="0" algn="ctr">
              <a:buNone/>
            </a:pPr>
            <a:r>
              <a:rPr lang="en-US" dirty="0"/>
              <a:t>Assessment 1  -  Assessment 2 </a:t>
            </a:r>
          </a:p>
          <a:p>
            <a:pPr marL="0" indent="0" algn="ctr">
              <a:buNone/>
            </a:pPr>
            <a:r>
              <a:rPr lang="en-US" dirty="0"/>
              <a:t>Jennifer Moon (1999)</a:t>
            </a:r>
          </a:p>
          <a:p>
            <a:pPr marL="0" indent="0" algn="ctr">
              <a:buNone/>
            </a:pPr>
            <a:r>
              <a:rPr lang="en-US" dirty="0"/>
              <a:t>John Dewy (1933)</a:t>
            </a:r>
          </a:p>
          <a:p>
            <a:pPr marL="0" indent="0" algn="ctr">
              <a:buNone/>
            </a:pPr>
            <a:r>
              <a:rPr lang="en-US" dirty="0"/>
              <a:t>Reflection as Constructivist Learning</a:t>
            </a:r>
          </a:p>
          <a:p>
            <a:pPr marL="0" indent="0" algn="ctr">
              <a:buNone/>
            </a:pPr>
            <a:r>
              <a:rPr lang="en-US" dirty="0" err="1"/>
              <a:t>Programme</a:t>
            </a:r>
            <a:r>
              <a:rPr lang="en-US" dirty="0"/>
              <a:t> Principles</a:t>
            </a:r>
          </a:p>
          <a:p>
            <a:pPr marL="0" indent="0" algn="ctr">
              <a:buNone/>
            </a:pPr>
            <a:r>
              <a:rPr lang="en-US" dirty="0"/>
              <a:t>Experience</a:t>
            </a:r>
          </a:p>
          <a:p>
            <a:pPr marL="0" indent="0" algn="ctr">
              <a:buNone/>
            </a:pPr>
            <a:r>
              <a:rPr lang="en-US" dirty="0"/>
              <a:t>Deadlines</a:t>
            </a:r>
          </a:p>
          <a:p>
            <a:pPr marL="0" indent="0" algn="ctr">
              <a:buNone/>
            </a:pPr>
            <a:r>
              <a:rPr lang="en-US" dirty="0" err="1"/>
              <a:t>Programme</a:t>
            </a:r>
            <a:endParaRPr lang="en-US" dirty="0"/>
          </a:p>
          <a:p>
            <a:pPr marL="0" indent="0" algn="ctr">
              <a:buNone/>
            </a:pPr>
            <a:r>
              <a:rPr lang="en-US" dirty="0"/>
              <a:t>Key References</a:t>
            </a:r>
          </a:p>
          <a:p>
            <a:pPr marL="0" indent="0" algn="ctr">
              <a:buNone/>
            </a:pPr>
            <a:r>
              <a:rPr lang="en-US" dirty="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20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20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20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20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2000"/>
                                        <p:tgtEl>
                                          <p:spTgt spid="3">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p:cTn id="37"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9" dur="2000"/>
                                        <p:tgtEl>
                                          <p:spTgt spid="3">
                                            <p:txEl>
                                              <p:pRg st="6" end="6"/>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2000"/>
                                        <p:tgtEl>
                                          <p:spTgt spid="3">
                                            <p:txEl>
                                              <p:pRg st="7" end="7"/>
                                            </p:txEl>
                                          </p:spTgt>
                                        </p:tgtEl>
                                      </p:cBhvr>
                                    </p:animEffect>
                                  </p:childTnLst>
                                </p:cTn>
                              </p:par>
                              <p:par>
                                <p:cTn id="45" presetID="53" presetClass="entr" presetSubtype="16"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p:cTn id="47"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8"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9" dur="2000"/>
                                        <p:tgtEl>
                                          <p:spTgt spid="3">
                                            <p:txEl>
                                              <p:pRg st="8" end="8"/>
                                            </p:txEl>
                                          </p:spTgt>
                                        </p:tgtEl>
                                      </p:cBhvr>
                                    </p:animEffect>
                                  </p:childTnLst>
                                </p:cTn>
                              </p:par>
                              <p:par>
                                <p:cTn id="50" presetID="53" presetClass="entr" presetSubtype="16"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p:cTn id="52"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3"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4" dur="2000"/>
                                        <p:tgtEl>
                                          <p:spTgt spid="3">
                                            <p:txEl>
                                              <p:pRg st="9" end="9"/>
                                            </p:txEl>
                                          </p:spTgt>
                                        </p:tgtEl>
                                      </p:cBhvr>
                                    </p:animEffect>
                                  </p:childTnLst>
                                </p:cTn>
                              </p:par>
                              <p:par>
                                <p:cTn id="55" presetID="53" presetClass="entr" presetSubtype="16"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p:cTn id="5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5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5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2">
                    <a:lumMod val="75000"/>
                  </a:schemeClr>
                </a:solidFill>
              </a:rPr>
              <a:t>Academic Output</a:t>
            </a: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a:t>SHOA4001</a:t>
            </a:r>
          </a:p>
          <a:p>
            <a:pPr marL="0" indent="0" algn="ctr">
              <a:buNone/>
            </a:pPr>
            <a:r>
              <a:rPr lang="en-GB" b="1" dirty="0"/>
              <a:t>Theoretical Issues in Outdoor Pursuits</a:t>
            </a:r>
          </a:p>
          <a:p>
            <a:pPr marL="0" indent="0" algn="ctr">
              <a:buNone/>
            </a:pPr>
            <a:endParaRPr lang="en-GB" dirty="0"/>
          </a:p>
          <a:p>
            <a:pPr marL="0" indent="0" algn="ctr">
              <a:buNone/>
            </a:pPr>
            <a:endParaRPr lang="en-GB" dirty="0"/>
          </a:p>
          <a:p>
            <a:pPr marL="0" indent="0" algn="ctr">
              <a:buNone/>
            </a:pPr>
            <a:r>
              <a:rPr lang="en-GB" b="1" dirty="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Assessment 1 </a:t>
            </a:r>
          </a:p>
        </p:txBody>
      </p:sp>
      <p:sp>
        <p:nvSpPr>
          <p:cNvPr id="3" name="Content Placeholder 2"/>
          <p:cNvSpPr>
            <a:spLocks noGrp="1"/>
          </p:cNvSpPr>
          <p:nvPr>
            <p:ph idx="1"/>
          </p:nvPr>
        </p:nvSpPr>
        <p:spPr>
          <a:xfrm>
            <a:off x="457200" y="1268760"/>
            <a:ext cx="8229600" cy="3744416"/>
          </a:xfrm>
        </p:spPr>
        <p:txBody>
          <a:bodyPr>
            <a:noAutofit/>
          </a:bodyPr>
          <a:lstStyle/>
          <a:p>
            <a:r>
              <a:rPr lang="en-GB" sz="2800" dirty="0"/>
              <a:t>Vlog (10 mins)</a:t>
            </a:r>
          </a:p>
          <a:p>
            <a:pPr marL="0" indent="0">
              <a:buNone/>
            </a:pPr>
            <a:endParaRPr lang="en-GB" sz="2800" dirty="0"/>
          </a:p>
          <a:p>
            <a:pPr>
              <a:lnSpc>
                <a:spcPct val="120000"/>
              </a:lnSpc>
            </a:pPr>
            <a:r>
              <a:rPr lang="en-US" sz="2800" dirty="0"/>
              <a:t>With reference to Kolb’s Experiential Learning Cycle (1984), create a 10-minute Vlog describing an iteration of the cycle that is based on an instance of your own experience of the HWS Summer </a:t>
            </a:r>
            <a:r>
              <a:rPr lang="en-US" sz="2800" dirty="0" err="1"/>
              <a:t>Programme</a:t>
            </a:r>
            <a:r>
              <a:rPr lang="en-US" sz="2800" dirty="0"/>
              <a:t> in Wales</a:t>
            </a:r>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2">
                    <a:lumMod val="75000"/>
                  </a:schemeClr>
                </a:solidFill>
              </a:rPr>
              <a:t>Assessment 2</a:t>
            </a:r>
          </a:p>
        </p:txBody>
      </p:sp>
      <p:sp>
        <p:nvSpPr>
          <p:cNvPr id="3" name="Content Placeholder 2"/>
          <p:cNvSpPr>
            <a:spLocks noGrp="1"/>
          </p:cNvSpPr>
          <p:nvPr>
            <p:ph idx="1"/>
          </p:nvPr>
        </p:nvSpPr>
        <p:spPr>
          <a:xfrm>
            <a:off x="228600" y="1470484"/>
            <a:ext cx="8686800" cy="3917032"/>
          </a:xfrm>
        </p:spPr>
        <p:txBody>
          <a:bodyPr>
            <a:normAutofit fontScale="92500" lnSpcReduction="20000"/>
          </a:bodyPr>
          <a:lstStyle/>
          <a:p>
            <a:r>
              <a:rPr lang="en-GB" sz="3000" dirty="0"/>
              <a:t>Essay (1,500 words)</a:t>
            </a:r>
          </a:p>
          <a:p>
            <a:pPr marL="0" indent="0">
              <a:buNone/>
            </a:pPr>
            <a:endParaRPr lang="en-GB" sz="3000" dirty="0"/>
          </a:p>
          <a:p>
            <a:r>
              <a:rPr lang="en-GB" sz="3000" dirty="0"/>
              <a:t>Evaluate the potential value of adventurous activities as a means of experiential learning.</a:t>
            </a:r>
          </a:p>
          <a:p>
            <a:pPr marL="0" indent="0">
              <a:buNone/>
            </a:pPr>
            <a:endParaRPr lang="en-GB" dirty="0"/>
          </a:p>
          <a:p>
            <a:pPr marL="0" indent="0" algn="ctr">
              <a:buNone/>
            </a:pPr>
            <a:r>
              <a:rPr lang="en-GB" sz="2600" dirty="0"/>
              <a:t>Discuss the influence and underpinning philosophical values of pioneer educational theorists, such as, Dewey and Kolb, and outdoor educationalists, such as, </a:t>
            </a:r>
            <a:r>
              <a:rPr lang="en-GB" sz="2600" dirty="0" err="1"/>
              <a:t>Mortlock</a:t>
            </a:r>
            <a:r>
              <a:rPr lang="en-GB" sz="2600" dirty="0"/>
              <a:t>. Providing the context for consideration of your personal experiences of adventurous activities that have been the vehicle for an experiential learning journey, during your time on the HWS Summer Programme in Wales. </a:t>
            </a:r>
          </a:p>
          <a:p>
            <a:endParaRPr lang="en-GB" b="1" dirty="0"/>
          </a:p>
        </p:txBody>
      </p:sp>
      <p:sp>
        <p:nvSpPr>
          <p:cNvPr id="7" name="Rectangle 4">
            <a:extLst>
              <a:ext uri="{FF2B5EF4-FFF2-40B4-BE49-F238E27FC236}">
                <a16:creationId xmlns:a16="http://schemas.microsoft.com/office/drawing/2014/main" id="{F56F6B7D-555B-4346-8224-B6627548AA79}"/>
              </a:ext>
            </a:extLst>
          </p:cNvPr>
          <p:cNvSpPr>
            <a:spLocks noChangeArrowheads="1"/>
          </p:cNvSpPr>
          <p:nvPr/>
        </p:nvSpPr>
        <p:spPr bwMode="auto">
          <a:xfrm>
            <a:off x="0" y="97795"/>
            <a:ext cx="26161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800" decel="100000"/>
                                        <p:tgtEl>
                                          <p:spTgt spid="3">
                                            <p:txEl>
                                              <p:pRg st="4" end="4"/>
                                            </p:txEl>
                                          </p:spTgt>
                                        </p:tgtEl>
                                      </p:cBhvr>
                                    </p:animEffect>
                                    <p:anim calcmode="lin" valueType="num">
                                      <p:cBhvr>
                                        <p:cTn id="2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Jennifer Moon (1999)</a:t>
            </a: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a:solidFill>
                  <a:schemeClr val="accent1">
                    <a:lumMod val="50000"/>
                  </a:schemeClr>
                </a:solidFill>
              </a:rPr>
              <a:t>Meaningful 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a:solidFill>
                  <a:schemeClr val="accent1">
                    <a:lumMod val="25000"/>
                  </a:schemeClr>
                </a:solidFill>
              </a:rPr>
              <a:t>Meaningful 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a:solidFill>
                  <a:schemeClr val="accent6">
                    <a:lumMod val="75000"/>
                  </a:schemeClr>
                </a:solidFill>
              </a:rPr>
              <a:t>Meaningful 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     </a:t>
            </a: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3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John Dewey </a:t>
            </a:r>
            <a:r>
              <a:rPr lang="en-GB" sz="2800" b="1" dirty="0">
                <a:solidFill>
                  <a:srgbClr val="17375E"/>
                </a:solidFill>
              </a:rPr>
              <a:t>(1933: p. 118) </a:t>
            </a:r>
            <a:r>
              <a:rPr lang="en-GB" b="1" dirty="0">
                <a:solidFill>
                  <a:srgbClr val="17375E"/>
                </a:solidFill>
              </a:rPr>
              <a:t>: </a:t>
            </a:r>
            <a:br>
              <a:rPr lang="en-GB" b="1" dirty="0">
                <a:solidFill>
                  <a:srgbClr val="17375E"/>
                </a:solidFill>
              </a:rPr>
            </a:br>
            <a:r>
              <a:rPr lang="en-GB" b="1" i="1" dirty="0">
                <a:solidFill>
                  <a:srgbClr val="17375E"/>
                </a:solidFill>
              </a:rPr>
              <a:t>How 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a:p>
          <a:p>
            <a:pPr algn="ctr">
              <a:lnSpc>
                <a:spcPct val="80000"/>
              </a:lnSpc>
              <a:buNone/>
            </a:pPr>
            <a:r>
              <a:rPr lang="en-GB" dirty="0"/>
              <a:t>Dewey defined reflective thought as:</a:t>
            </a:r>
          </a:p>
          <a:p>
            <a:pPr algn="ctr">
              <a:lnSpc>
                <a:spcPct val="80000"/>
              </a:lnSpc>
              <a:buNone/>
            </a:pPr>
            <a:r>
              <a:rPr lang="en-GB" dirty="0"/>
              <a:t> </a:t>
            </a:r>
          </a:p>
          <a:p>
            <a:pPr algn="ctr">
              <a:lnSpc>
                <a:spcPct val="80000"/>
              </a:lnSpc>
              <a:buNone/>
            </a:pP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1)">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Reflection as </a:t>
            </a:r>
            <a:br>
              <a:rPr lang="en-GB" b="1" dirty="0">
                <a:solidFill>
                  <a:srgbClr val="17375E"/>
                </a:solidFill>
              </a:rPr>
            </a:br>
            <a:r>
              <a:rPr lang="en-GB" b="1" dirty="0">
                <a:solidFill>
                  <a:srgbClr val="17375E"/>
                </a:solidFill>
              </a:rPr>
              <a:t>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passive.</a:t>
            </a:r>
          </a:p>
          <a:p>
            <a:pPr>
              <a:lnSpc>
                <a:spcPct val="80000"/>
              </a:lnSpc>
              <a:buFontTx/>
              <a:buChar char="•"/>
            </a:pPr>
            <a:r>
              <a:rPr lang="en-GB" dirty="0"/>
              <a:t>Learner constructs own knowledge, their personal truth.</a:t>
            </a:r>
          </a:p>
          <a:p>
            <a:pPr>
              <a:lnSpc>
                <a:spcPct val="80000"/>
              </a:lnSpc>
              <a:buFontTx/>
              <a:buChar char="•"/>
            </a:pPr>
            <a:r>
              <a:rPr lang="en-GB" dirty="0"/>
              <a:t>Knowledge is constructed by reflecting on experiences.</a:t>
            </a:r>
          </a:p>
          <a:p>
            <a:pPr>
              <a:lnSpc>
                <a:spcPct val="80000"/>
              </a:lnSpc>
              <a:buFontTx/>
              <a:buChar char="•"/>
            </a:pPr>
            <a:r>
              <a:rPr lang="en-GB" dirty="0"/>
              <a:t>Learning is non-linear, knowledge is tested and re-evaluated.</a:t>
            </a:r>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a:t>Kolb’s (1984) </a:t>
            </a:r>
            <a:r>
              <a:rPr lang="en-GB" sz="4000" b="1" i="1" dirty="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a:solidFill>
                  <a:prstClr val="black"/>
                </a:solidFill>
              </a:rPr>
              <a:t>Mortlock’s</a:t>
            </a:r>
            <a:r>
              <a:rPr lang="en-GB" sz="4000" b="1" dirty="0">
                <a:solidFill>
                  <a:prstClr val="black"/>
                </a:solidFill>
              </a:rPr>
              <a:t> (1984)  </a:t>
            </a:r>
          </a:p>
          <a:p>
            <a:pPr marL="342900" lvl="0" indent="-342900">
              <a:lnSpc>
                <a:spcPct val="90000"/>
              </a:lnSpc>
              <a:spcBef>
                <a:spcPct val="20000"/>
              </a:spcBef>
            </a:pPr>
            <a:r>
              <a:rPr lang="en-GB" sz="4000" b="1" i="1" dirty="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a:t>Rhonke</a:t>
            </a:r>
            <a:r>
              <a:rPr lang="en-GB" sz="4400" b="1" dirty="0"/>
              <a:t>’ (2002)  </a:t>
            </a:r>
          </a:p>
          <a:p>
            <a:pPr>
              <a:lnSpc>
                <a:spcPct val="90000"/>
              </a:lnSpc>
              <a:buFont typeface="Arial" pitchFamily="34" charset="0"/>
              <a:buNone/>
            </a:pPr>
            <a:r>
              <a:rPr lang="en-GB" sz="4400" b="1" i="1" dirty="0"/>
              <a:t>Challenge by Choice </a:t>
            </a:r>
          </a:p>
          <a:p>
            <a:pPr>
              <a:lnSpc>
                <a:spcPct val="90000"/>
              </a:lnSpc>
              <a:buFont typeface="Arial" pitchFamily="34" charset="0"/>
              <a:buNone/>
            </a:pPr>
            <a:endParaRPr lang="en-GB" sz="4400" b="1" i="1" dirty="0"/>
          </a:p>
          <a:p>
            <a:pPr>
              <a:lnSpc>
                <a:spcPct val="90000"/>
              </a:lnSpc>
              <a:buFont typeface="Arial" pitchFamily="34" charset="0"/>
              <a:buNone/>
            </a:pPr>
            <a:endParaRPr lang="en-GB" sz="4400" b="1" dirty="0"/>
          </a:p>
          <a:p>
            <a:pPr>
              <a:lnSpc>
                <a:spcPct val="90000"/>
              </a:lnSpc>
            </a:pPr>
            <a:endParaRPr lang="en-GB" sz="2800" b="1" dirty="0"/>
          </a:p>
          <a:p>
            <a:pPr>
              <a:lnSpc>
                <a:spcPct val="90000"/>
              </a:lnSpc>
            </a:pPr>
            <a:endParaRPr lang="en-GB" sz="2800" b="1" dirty="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heel(1)">
                                      <p:cBhvr>
                                        <p:cTn id="7" dur="2000"/>
                                        <p:tgtEl>
                                          <p:spTgt spid="4">
                                            <p:bg/>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heel(1)">
                                      <p:cBhvr>
                                        <p:cTn id="10" dur="2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heel(1)">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heel(1)">
                                      <p:cBhvr>
                                        <p:cTn id="2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a:xfrm>
            <a:off x="628650" y="1253331"/>
            <a:ext cx="7886700" cy="4351338"/>
          </a:xfrm>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09958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endParaRPr lang="en-GB" sz="3600" b="1" dirty="0"/>
          </a:p>
          <a:p>
            <a:pPr>
              <a:lnSpc>
                <a:spcPct val="80000"/>
              </a:lnSpc>
              <a:buNone/>
            </a:pPr>
            <a:r>
              <a:rPr lang="en-GB" sz="3600" b="1" dirty="0"/>
              <a:t>Stage 1: Play</a:t>
            </a:r>
            <a:endParaRPr lang="en-GB" sz="3600" dirty="0"/>
          </a:p>
          <a:p>
            <a:pPr>
              <a:lnSpc>
                <a:spcPct val="80000"/>
              </a:lnSpc>
              <a:buNone/>
            </a:pPr>
            <a:endParaRPr lang="en-GB" sz="3600" dirty="0"/>
          </a:p>
          <a:p>
            <a:pPr>
              <a:lnSpc>
                <a:spcPct val="80000"/>
              </a:lnSpc>
              <a:buNone/>
            </a:pPr>
            <a:r>
              <a:rPr lang="en-GB" sz="3600" b="1" dirty="0"/>
              <a:t>	Stage 2: Adventure</a:t>
            </a:r>
            <a:endParaRPr lang="en-GB" sz="3600" dirty="0"/>
          </a:p>
          <a:p>
            <a:pPr>
              <a:lnSpc>
                <a:spcPct val="80000"/>
              </a:lnSpc>
              <a:buNone/>
            </a:pPr>
            <a:endParaRPr lang="en-GB" sz="3600" b="1" dirty="0"/>
          </a:p>
          <a:p>
            <a:pPr>
              <a:lnSpc>
                <a:spcPct val="80000"/>
              </a:lnSpc>
              <a:buNone/>
            </a:pPr>
            <a:r>
              <a:rPr lang="en-GB" sz="3600" b="1" dirty="0"/>
              <a:t>		Stage 3: Frontier Adventure</a:t>
            </a:r>
            <a:endParaRPr lang="en-GB" sz="3600" dirty="0"/>
          </a:p>
          <a:p>
            <a:pPr>
              <a:lnSpc>
                <a:spcPct val="80000"/>
              </a:lnSpc>
              <a:buNone/>
            </a:pPr>
            <a:endParaRPr lang="en-GB" sz="3600" b="1" dirty="0"/>
          </a:p>
          <a:p>
            <a:pPr>
              <a:lnSpc>
                <a:spcPct val="80000"/>
              </a:lnSpc>
              <a:buNone/>
            </a:pPr>
            <a:r>
              <a:rPr lang="en-GB" sz="3600" b="1" dirty="0"/>
              <a:t>			Stage 4: Misadventure</a:t>
            </a:r>
          </a:p>
          <a:p>
            <a:pPr>
              <a:lnSpc>
                <a:spcPct val="80000"/>
              </a:lnSpc>
              <a:buNone/>
            </a:pPr>
            <a:endParaRPr lang="en-GB" sz="3600" b="1" dirty="0"/>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0"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800" decel="100000"/>
                                        <p:tgtEl>
                                          <p:spTgt spid="4">
                                            <p:txEl>
                                              <p:pRg st="1" end="1"/>
                                            </p:txEl>
                                          </p:spTgt>
                                        </p:tgtEl>
                                      </p:cBhvr>
                                    </p:animEffect>
                                    <p:anim calcmode="lin" valueType="num">
                                      <p:cBhvr>
                                        <p:cTn id="15"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6"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7"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8"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19"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0" presetClass="entr" presetSubtype="0"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800" decel="100000"/>
                                        <p:tgtEl>
                                          <p:spTgt spid="4">
                                            <p:txEl>
                                              <p:pRg st="3" end="3"/>
                                            </p:txEl>
                                          </p:spTgt>
                                        </p:tgtEl>
                                      </p:cBhvr>
                                    </p:animEffect>
                                    <p:anim calcmode="lin" valueType="num">
                                      <p:cBhvr>
                                        <p:cTn id="25"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26"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27"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28"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29"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0" presetClass="entr" presetSubtype="0" fill="hold" nodeType="clickEffect">
                                  <p:stCondLst>
                                    <p:cond delay="0"/>
                                  </p:stCondLst>
                                  <p:childTnLst>
                                    <p:set>
                                      <p:cBhvr>
                                        <p:cTn id="33" dur="1" fill="hold">
                                          <p:stCondLst>
                                            <p:cond delay="0"/>
                                          </p:stCondLst>
                                        </p:cTn>
                                        <p:tgtEl>
                                          <p:spTgt spid="4">
                                            <p:txEl>
                                              <p:pRg st="5" end="5"/>
                                            </p:txEl>
                                          </p:spTgt>
                                        </p:tgtEl>
                                        <p:attrNameLst>
                                          <p:attrName>style.visibility</p:attrName>
                                        </p:attrNameLst>
                                      </p:cBhvr>
                                      <p:to>
                                        <p:strVal val="visible"/>
                                      </p:to>
                                    </p:set>
                                    <p:animEffect transition="in" filter="fade">
                                      <p:cBhvr>
                                        <p:cTn id="34" dur="800" decel="100000"/>
                                        <p:tgtEl>
                                          <p:spTgt spid="4">
                                            <p:txEl>
                                              <p:pRg st="5" end="5"/>
                                            </p:txEl>
                                          </p:spTgt>
                                        </p:tgtEl>
                                      </p:cBhvr>
                                    </p:animEffect>
                                    <p:anim calcmode="lin" valueType="num">
                                      <p:cBhvr>
                                        <p:cTn id="35"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36"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7"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8"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9"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0" presetClass="entr" presetSubtype="0" fill="hold" nodeType="clickEffect">
                                  <p:stCondLst>
                                    <p:cond delay="0"/>
                                  </p:stCondLst>
                                  <p:childTnLst>
                                    <p:set>
                                      <p:cBhvr>
                                        <p:cTn id="43" dur="1" fill="hold">
                                          <p:stCondLst>
                                            <p:cond delay="0"/>
                                          </p:stCondLst>
                                        </p:cTn>
                                        <p:tgtEl>
                                          <p:spTgt spid="4">
                                            <p:txEl>
                                              <p:pRg st="7" end="7"/>
                                            </p:txEl>
                                          </p:spTgt>
                                        </p:tgtEl>
                                        <p:attrNameLst>
                                          <p:attrName>style.visibility</p:attrName>
                                        </p:attrNameLst>
                                      </p:cBhvr>
                                      <p:to>
                                        <p:strVal val="visible"/>
                                      </p:to>
                                    </p:set>
                                    <p:animEffect transition="in" filter="fade">
                                      <p:cBhvr>
                                        <p:cTn id="44" dur="800" decel="100000"/>
                                        <p:tgtEl>
                                          <p:spTgt spid="4">
                                            <p:txEl>
                                              <p:pRg st="7" end="7"/>
                                            </p:txEl>
                                          </p:spTgt>
                                        </p:tgtEl>
                                      </p:cBhvr>
                                    </p:animEffect>
                                    <p:anim calcmode="lin" valueType="num">
                                      <p:cBhvr>
                                        <p:cTn id="45"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46"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7"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8"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9"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14062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1: Play</a:t>
            </a:r>
            <a:r>
              <a:rPr lang="en-GB" sz="2800" dirty="0"/>
              <a:t>: </a:t>
            </a:r>
          </a:p>
          <a:p>
            <a:pPr>
              <a:lnSpc>
                <a:spcPct val="80000"/>
              </a:lnSpc>
              <a:buNone/>
            </a:pPr>
            <a:endParaRPr lang="en-GB" sz="2800" dirty="0"/>
          </a:p>
          <a:p>
            <a:pPr>
              <a:lnSpc>
                <a:spcPct val="80000"/>
              </a:lnSpc>
              <a:buNone/>
            </a:pPr>
            <a:r>
              <a:rPr lang="en-GB" sz="2400" dirty="0"/>
              <a:t>Characterised by little emotion through relatively easy participation in activities which are below the person's skill level</a:t>
            </a:r>
            <a:endParaRPr lang="en-GB" sz="2400" b="1" dirty="0"/>
          </a:p>
          <a:p>
            <a:pPr>
              <a:lnSpc>
                <a:spcPct val="80000"/>
              </a:lnSpc>
            </a:pPr>
            <a:endParaRPr lang="en-GB" sz="2800" b="1" dirty="0"/>
          </a:p>
          <a:p>
            <a:pPr>
              <a:lnSpc>
                <a:spcPct val="80000"/>
              </a:lnSpc>
            </a:pPr>
            <a:endParaRPr lang="en-GB" sz="2800" b="1" dirty="0"/>
          </a:p>
          <a:p>
            <a:pPr>
              <a:lnSpc>
                <a:spcPct val="80000"/>
              </a:lnSpc>
              <a:buNone/>
            </a:pPr>
            <a:r>
              <a:rPr lang="en-GB" sz="2800" b="1" dirty="0"/>
              <a:t>Stage 2: Adventure</a:t>
            </a:r>
            <a:r>
              <a:rPr lang="en-GB" sz="2800" dirty="0"/>
              <a:t>: </a:t>
            </a:r>
          </a:p>
          <a:p>
            <a:pPr>
              <a:lnSpc>
                <a:spcPct val="80000"/>
              </a:lnSpc>
              <a:buNone/>
            </a:pPr>
            <a:endParaRPr lang="en-GB" sz="2800" dirty="0"/>
          </a:p>
          <a:p>
            <a:pPr>
              <a:lnSpc>
                <a:spcPct val="80000"/>
              </a:lnSpc>
              <a:buNone/>
            </a:pPr>
            <a:r>
              <a:rPr lang="en-GB" sz="2400" dirty="0"/>
              <a:t>Characterised by enjoyment and excitement, where a person's is using his/her capabilities more fully, but the person maintains control over the situation and his/her self</a:t>
            </a:r>
            <a:endParaRPr lang="en-GB" sz="2400" b="1" dirty="0"/>
          </a:p>
          <a:p>
            <a:pPr>
              <a:lnSpc>
                <a:spcPct val="80000"/>
              </a:lnSpc>
            </a:pPr>
            <a:endParaRPr lang="en-GB" sz="2000" b="1" dirty="0"/>
          </a:p>
          <a:p>
            <a:pPr>
              <a:lnSpc>
                <a:spcPct val="80000"/>
              </a:lnSpc>
            </a:pPr>
            <a:endParaRPr lang="en-GB" sz="2000" b="1" dirty="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800" decel="100000"/>
                                        <p:tgtEl>
                                          <p:spTgt spid="4">
                                            <p:txEl>
                                              <p:pRg st="5" end="5"/>
                                            </p:txEl>
                                          </p:spTgt>
                                        </p:tgtEl>
                                      </p:cBhvr>
                                    </p:animEffect>
                                    <p:anim calcmode="lin" valueType="num">
                                      <p:cBhvr>
                                        <p:cTn id="28"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800" decel="100000"/>
                                        <p:tgtEl>
                                          <p:spTgt spid="4">
                                            <p:txEl>
                                              <p:pRg st="7" end="7"/>
                                            </p:txEl>
                                          </p:spTgt>
                                        </p:tgtEl>
                                      </p:cBhvr>
                                    </p:animEffect>
                                    <p:anim calcmode="lin" valueType="num">
                                      <p:cBhvr>
                                        <p:cTn id="38"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31400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3: Frontier Adventure</a:t>
            </a:r>
            <a:r>
              <a:rPr lang="en-GB" sz="2800" dirty="0"/>
              <a:t>: </a:t>
            </a:r>
          </a:p>
          <a:p>
            <a:pPr>
              <a:lnSpc>
                <a:spcPct val="80000"/>
              </a:lnSpc>
              <a:buNone/>
            </a:pPr>
            <a:endParaRPr lang="en-GB" sz="2800" dirty="0"/>
          </a:p>
          <a:p>
            <a:pPr>
              <a:lnSpc>
                <a:spcPct val="80000"/>
              </a:lnSpc>
              <a:buNone/>
            </a:pPr>
            <a:r>
              <a:rPr lang="en-GB" sz="2400" dirty="0"/>
              <a:t>Characterised 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400" b="1" dirty="0"/>
          </a:p>
          <a:p>
            <a:pPr>
              <a:lnSpc>
                <a:spcPct val="80000"/>
              </a:lnSpc>
            </a:pPr>
            <a:endParaRPr lang="en-GB" sz="2800" b="1" dirty="0"/>
          </a:p>
          <a:p>
            <a:pPr>
              <a:lnSpc>
                <a:spcPct val="80000"/>
              </a:lnSpc>
              <a:buNone/>
            </a:pPr>
            <a:r>
              <a:rPr lang="en-GB" sz="2800" b="1" dirty="0"/>
              <a:t>Stage 4: Misadventure</a:t>
            </a:r>
            <a:r>
              <a:rPr lang="en-GB" sz="2800" dirty="0"/>
              <a:t>: </a:t>
            </a:r>
          </a:p>
          <a:p>
            <a:pPr>
              <a:lnSpc>
                <a:spcPct val="80000"/>
              </a:lnSpc>
              <a:buNone/>
            </a:pPr>
            <a:endParaRPr lang="en-GB" sz="2200" dirty="0"/>
          </a:p>
          <a:p>
            <a:pPr>
              <a:lnSpc>
                <a:spcPct val="80000"/>
              </a:lnSpc>
              <a:buNone/>
            </a:pPr>
            <a:r>
              <a:rPr lang="en-GB" sz="2200" dirty="0"/>
              <a:t>Characterised by a person choosing or being forced to participate in challenges beyond his/her capabilities, resulting in negative emotions (fear, hurt, etc.), possibly injury and even ultimately death.</a:t>
            </a:r>
          </a:p>
          <a:p>
            <a:pPr>
              <a:lnSpc>
                <a:spcPct val="80000"/>
              </a:lnSpc>
              <a:buNone/>
            </a:pPr>
            <a:endParaRPr lang="en-GB" sz="2200" dirty="0"/>
          </a:p>
        </p:txBody>
      </p:sp>
    </p:spTree>
    <p:extLst>
      <p:ext uri="{BB962C8B-B14F-4D97-AF65-F5344CB8AC3E}">
        <p14:creationId xmlns:p14="http://schemas.microsoft.com/office/powerpoint/2010/main" val="318722905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800" decel="100000"/>
                                        <p:tgtEl>
                                          <p:spTgt spid="4">
                                            <p:txEl>
                                              <p:pRg st="4" end="4"/>
                                            </p:txEl>
                                          </p:spTgt>
                                        </p:tgtEl>
                                      </p:cBhvr>
                                    </p:animEffect>
                                    <p:anim calcmode="lin" valueType="num">
                                      <p:cBhvr>
                                        <p:cTn id="28"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800" decel="100000"/>
                                        <p:tgtEl>
                                          <p:spTgt spid="4">
                                            <p:txEl>
                                              <p:pRg st="6" end="6"/>
                                            </p:txEl>
                                          </p:spTgt>
                                        </p:tgtEl>
                                      </p:cBhvr>
                                    </p:animEffect>
                                    <p:anim calcmode="lin" valueType="num">
                                      <p:cBhvr>
                                        <p:cTn id="38"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17375E"/>
                </a:solidFill>
              </a:rPr>
              <a:t>Using </a:t>
            </a:r>
            <a:r>
              <a:rPr lang="en-US" b="1" dirty="0" err="1">
                <a:solidFill>
                  <a:srgbClr val="17375E"/>
                </a:solidFill>
              </a:rPr>
              <a:t>Mortlock’s</a:t>
            </a:r>
            <a:r>
              <a:rPr lang="en-US" b="1" dirty="0">
                <a:solidFill>
                  <a:srgbClr val="17375E"/>
                </a:solidFill>
              </a:rPr>
              <a:t> </a:t>
            </a:r>
            <a:br>
              <a:rPr lang="en-US" b="1" dirty="0">
                <a:solidFill>
                  <a:srgbClr val="17375E"/>
                </a:solidFill>
              </a:rPr>
            </a:br>
            <a:r>
              <a:rPr lang="en-US" b="1" dirty="0">
                <a:solidFill>
                  <a:srgbClr val="17375E"/>
                </a:solidFill>
              </a:rPr>
              <a:t>Stages of Adventure</a:t>
            </a:r>
          </a:p>
        </p:txBody>
      </p:sp>
      <p:sp>
        <p:nvSpPr>
          <p:cNvPr id="3" name="Content Placeholder 2"/>
          <p:cNvSpPr>
            <a:spLocks noGrp="1"/>
          </p:cNvSpPr>
          <p:nvPr>
            <p:ph idx="1"/>
          </p:nvPr>
        </p:nvSpPr>
        <p:spPr/>
        <p:txBody>
          <a:bodyPr/>
          <a:lstStyle/>
          <a:p>
            <a:r>
              <a:rPr lang="en-US" dirty="0"/>
              <a:t>To plan your activities: relaxing or exciting?</a:t>
            </a:r>
          </a:p>
          <a:p>
            <a:r>
              <a:rPr lang="en-US" dirty="0"/>
              <a:t>To gauge your personal development.</a:t>
            </a:r>
          </a:p>
          <a:p>
            <a:r>
              <a:rPr lang="en-US" dirty="0"/>
              <a:t>To provide a reference point for your reflections.</a:t>
            </a:r>
          </a:p>
          <a:p>
            <a:r>
              <a:rPr lang="en-US" dirty="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pPr algn="ctr"/>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a:t>                     Boredom</a:t>
            </a:r>
          </a:p>
          <a:p>
            <a:r>
              <a:rPr lang="en-US" sz="3600" dirty="0"/>
              <a:t>                 </a:t>
            </a:r>
          </a:p>
          <a:p>
            <a:r>
              <a:rPr lang="en-US" sz="3600" dirty="0"/>
              <a:t>                      Comfort</a:t>
            </a:r>
          </a:p>
          <a:p>
            <a:r>
              <a:rPr lang="en-US" sz="3600" dirty="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pPr algn="ctr"/>
            <a:r>
              <a:rPr lang="en-GB" b="1" dirty="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voluntary participation in activities within a co-operative environment - participants may elect to sit out an activity and this right should be respected by all other parties. </a:t>
            </a:r>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behaviour.</a:t>
            </a:r>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800" decel="100000"/>
                                        <p:tgtEl>
                                          <p:spTgt spid="4">
                                            <p:txEl>
                                              <p:pRg st="0" end="0"/>
                                            </p:txEl>
                                          </p:spTgt>
                                        </p:tgtEl>
                                      </p:cBhvr>
                                    </p:animEffect>
                                    <p:anim calcmode="lin" valueType="num">
                                      <p:cBhvr>
                                        <p:cTn id="13"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4"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5"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800" decel="100000"/>
                                        <p:tgtEl>
                                          <p:spTgt spid="4">
                                            <p:txEl>
                                              <p:pRg st="1" end="1"/>
                                            </p:txEl>
                                          </p:spTgt>
                                        </p:tgtEl>
                                      </p:cBhvr>
                                    </p:animEffect>
                                    <p:anim calcmode="lin" valueType="num">
                                      <p:cBhvr>
                                        <p:cTn id="23"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800" decel="100000"/>
                                        <p:tgtEl>
                                          <p:spTgt spid="4">
                                            <p:txEl>
                                              <p:pRg st="2" end="2"/>
                                            </p:txEl>
                                          </p:spTgt>
                                        </p:tgtEl>
                                      </p:cBhvr>
                                    </p:animEffect>
                                    <p:anim calcmode="lin" valueType="num">
                                      <p:cBhvr>
                                        <p:cTn id="33"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800" decel="100000"/>
                                        <p:tgtEl>
                                          <p:spTgt spid="4">
                                            <p:txEl>
                                              <p:pRg st="3" end="3"/>
                                            </p:txEl>
                                          </p:spTgt>
                                        </p:tgtEl>
                                      </p:cBhvr>
                                    </p:animEffect>
                                    <p:anim calcmode="lin" valueType="num">
                                      <p:cBhvr>
                                        <p:cTn id="43"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dirty="0"/>
              <a:t>‘Experience is not what happens to a man; </a:t>
            </a:r>
          </a:p>
          <a:p>
            <a:pPr marL="0" indent="0" algn="ctr">
              <a:buNone/>
            </a:pPr>
            <a:r>
              <a:rPr lang="en-GB" dirty="0"/>
              <a:t>it is what a man does with what happens to him.’</a:t>
            </a:r>
          </a:p>
          <a:p>
            <a:pPr marL="0" indent="0" algn="ctr">
              <a:buNone/>
            </a:pPr>
            <a:r>
              <a:rPr lang="en-GB" dirty="0"/>
              <a:t>   Aldous Huxley (</a:t>
            </a:r>
            <a:r>
              <a:rPr lang="en-GB" i="1" dirty="0"/>
              <a:t>1932) Texts &amp; Pretexts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a:t>?</a:t>
            </a:r>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a:t>?</a:t>
            </a:r>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a:p>
          <a:p>
            <a:r>
              <a:rPr lang="en-US" dirty="0"/>
              <a:t>Assessment 1 ?</a:t>
            </a:r>
          </a:p>
          <a:p>
            <a:r>
              <a:rPr lang="en-US" dirty="0"/>
              <a:t>Assessment 2 ?</a:t>
            </a:r>
          </a:p>
          <a:p>
            <a:endParaRPr lang="en-US" dirty="0"/>
          </a:p>
          <a:p>
            <a:r>
              <a:rPr lang="en-US" dirty="0"/>
              <a:t>Moodle - Turnitin</a:t>
            </a:r>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a:bodyPr>
          <a:lstStyle/>
          <a:p>
            <a:r>
              <a:rPr lang="en-GB" dirty="0" err="1"/>
              <a:t>Mortlock</a:t>
            </a:r>
            <a:r>
              <a:rPr lang="en-GB" dirty="0"/>
              <a:t>, C.</a:t>
            </a:r>
            <a:r>
              <a:rPr lang="en-GB" i="1" dirty="0"/>
              <a:t> (</a:t>
            </a:r>
            <a:r>
              <a:rPr lang="en-GB" dirty="0"/>
              <a:t>1987) </a:t>
            </a:r>
            <a:r>
              <a:rPr lang="en-GB" i="1" dirty="0"/>
              <a:t>The Adventure Alternative</a:t>
            </a:r>
            <a:r>
              <a:rPr lang="en-GB" dirty="0"/>
              <a:t>, Cumbria: Cicerone Press</a:t>
            </a:r>
          </a:p>
          <a:p>
            <a:r>
              <a:rPr lang="en-GB" dirty="0"/>
              <a:t>Kolb, D.A. (1984) </a:t>
            </a:r>
            <a:r>
              <a:rPr lang="en-GB" i="1" dirty="0"/>
              <a:t>Experiential Learning: Experience as the source of learning and development</a:t>
            </a:r>
            <a:r>
              <a:rPr lang="en-GB" dirty="0"/>
              <a:t>, London: Prentice-Hall </a:t>
            </a:r>
          </a:p>
          <a:p>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26/05/2016 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descr="A picture containing timeline&#10;&#10;Description automatically generated">
            <a:extLst>
              <a:ext uri="{FF2B5EF4-FFF2-40B4-BE49-F238E27FC236}">
                <a16:creationId xmlns:a16="http://schemas.microsoft.com/office/drawing/2014/main" id="{2A892223-50A9-4E87-9267-3AE87BEE97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369" y="1417638"/>
            <a:ext cx="8723261" cy="3307506"/>
          </a:xfrm>
          <a:prstGeom prst="rect">
            <a:avLst/>
          </a:prstGeom>
        </p:spPr>
      </p:pic>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descr="A picture containing table&#10;&#10;Description automatically generated">
            <a:extLst>
              <a:ext uri="{FF2B5EF4-FFF2-40B4-BE49-F238E27FC236}">
                <a16:creationId xmlns:a16="http://schemas.microsoft.com/office/drawing/2014/main" id="{31EFF358-4442-415C-A7C8-25035B0154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100" y="1204736"/>
            <a:ext cx="7943800" cy="4448528"/>
          </a:xfrm>
          <a:prstGeom prst="rect">
            <a:avLst/>
          </a:prstGeom>
        </p:spPr>
      </p:pic>
    </p:spTree>
    <p:extLst>
      <p:ext uri="{BB962C8B-B14F-4D97-AF65-F5344CB8AC3E}">
        <p14:creationId xmlns:p14="http://schemas.microsoft.com/office/powerpoint/2010/main" val="1736280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CYMRU</a:t>
            </a:r>
          </a:p>
        </p:txBody>
      </p:sp>
      <p:sp>
        <p:nvSpPr>
          <p:cNvPr id="3" name="Content Placeholder 2"/>
          <p:cNvSpPr>
            <a:spLocks noGrp="1"/>
          </p:cNvSpPr>
          <p:nvPr>
            <p:ph idx="1"/>
          </p:nvPr>
        </p:nvSpPr>
        <p:spPr/>
        <p:txBody>
          <a:bodyPr/>
          <a:lstStyle/>
          <a:p>
            <a:pPr algn="ctr"/>
            <a:endParaRPr lang="en-US" dirty="0">
              <a:hlinkClick r:id="rId2"/>
            </a:endParaRPr>
          </a:p>
          <a:p>
            <a:pPr algn="ctr"/>
            <a:endParaRPr lang="en-US" dirty="0">
              <a:hlinkClick r:id="rId2"/>
            </a:endParaRPr>
          </a:p>
          <a:p>
            <a:pPr marL="0" indent="0" algn="ctr">
              <a:buNone/>
            </a:pPr>
            <a:r>
              <a:rPr lang="en-US" dirty="0">
                <a:hlinkClick r:id="rId2"/>
              </a:rPr>
              <a:t>I WIL§L...</a:t>
            </a:r>
            <a:endParaRPr lang="en-US" dirty="0"/>
          </a:p>
        </p:txBody>
      </p:sp>
    </p:spTree>
    <p:extLst>
      <p:ext uri="{BB962C8B-B14F-4D97-AF65-F5344CB8AC3E}">
        <p14:creationId xmlns:p14="http://schemas.microsoft.com/office/powerpoint/2010/main" val="350036350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1" ma:contentTypeDescription="Create a new document." ma:contentTypeScope="" ma:versionID="6a4d5ee6e79093a910d077e5f42be41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c4ebd639723f3d7e4aaf19cfa25899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adade81-dfd7-4fc4-8e22-5de8ead7edd1}"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F59C7A3-F093-4B50-8FA4-ACB0B0A62B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8ee9550b-f5f4-4dde-bce5-39f4ba45c2f1"/>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emplate>Office Theme</Template>
  <TotalTime>686</TotalTime>
  <Words>985</Words>
  <Application>Microsoft Office PowerPoint</Application>
  <PresentationFormat>On-screen Show (4:3)</PresentationFormat>
  <Paragraphs>165</Paragraphs>
  <Slides>25</Slides>
  <Notes>0</Notes>
  <HiddenSlides>0</HiddenSlides>
  <MMClips>0</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25</vt:i4>
      </vt:variant>
    </vt:vector>
  </HeadingPairs>
  <TitlesOfParts>
    <vt:vector size="44"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 Croeso i…  Welcome to…</vt:lpstr>
      <vt:lpstr>Contents</vt:lpstr>
      <vt:lpstr>Academic Output</vt:lpstr>
      <vt:lpstr>Assessment 1 </vt:lpstr>
      <vt:lpstr>Assessment 2</vt:lpstr>
      <vt:lpstr>Jennifer Moon (1999)</vt:lpstr>
      <vt:lpstr>John Dewey (1933: p. 118) :  How We Think</vt:lpstr>
      <vt:lpstr>Reflection as  constructivist learning: </vt:lpstr>
      <vt:lpstr>3 Programme Principles</vt:lpstr>
      <vt:lpstr>Kolb’s Learning Cycle</vt:lpstr>
      <vt:lpstr>Mortlock’s Stages of Adventure</vt:lpstr>
      <vt:lpstr>Mortlock’s Stages of Adventure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Key References</vt:lpstr>
      <vt:lpstr>Bibliography</vt:lpstr>
      <vt:lpstr>Programme</vt:lpstr>
      <vt:lpstr>Programme</vt:lpstr>
      <vt:lpstr>CYMRU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Thomas Moore</cp:lastModifiedBy>
  <cp:revision>17</cp:revision>
  <dcterms:created xsi:type="dcterms:W3CDTF">2021-03-10T12:10:47Z</dcterms:created>
  <dcterms:modified xsi:type="dcterms:W3CDTF">2022-05-30T21:11:54Z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