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150D427-EB0E-4E36-93E0-B9B24AC2FC42}" v="44" dt="2026-10-05T15:51:52.1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3621" autoAdjust="0"/>
    <p:restoredTop sz="94660"/>
  </p:normalViewPr>
  <p:slideViewPr>
    <p:cSldViewPr snapToGrid="0">
      <p:cViewPr>
        <p:scale>
          <a:sx n="66" d="100"/>
          <a:sy n="66" d="100"/>
        </p:scale>
        <p:origin x="138" y="42"/>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armeka Gray (2437580)" userId="36ef3e70-833d-4b1a-9138-129d683abcfd" providerId="ADAL" clId="{3EC24E23-2F27-4E46-A87A-AD3E606BB432}"/>
    <pc:docChg chg="undo custSel modSld sldOrd">
      <pc:chgData name="Charmeka Gray (2437580)" userId="36ef3e70-833d-4b1a-9138-129d683abcfd" providerId="ADAL" clId="{3EC24E23-2F27-4E46-A87A-AD3E606BB432}" dt="2026-10-05T15:52:06.866" v="3221" actId="14100"/>
      <pc:docMkLst>
        <pc:docMk/>
      </pc:docMkLst>
      <pc:sldChg chg="modSp mod">
        <pc:chgData name="Charmeka Gray (2437580)" userId="36ef3e70-833d-4b1a-9138-129d683abcfd" providerId="ADAL" clId="{3EC24E23-2F27-4E46-A87A-AD3E606BB432}" dt="2026-09-29T14:18:40.044" v="1573" actId="20577"/>
        <pc:sldMkLst>
          <pc:docMk/>
          <pc:sldMk cId="2797943651" sldId="256"/>
        </pc:sldMkLst>
        <pc:spChg chg="mod">
          <ac:chgData name="Charmeka Gray (2437580)" userId="36ef3e70-833d-4b1a-9138-129d683abcfd" providerId="ADAL" clId="{3EC24E23-2F27-4E46-A87A-AD3E606BB432}" dt="2026-09-29T14:18:40.044" v="1573" actId="20577"/>
          <ac:spMkLst>
            <pc:docMk/>
            <pc:sldMk cId="2797943651" sldId="256"/>
            <ac:spMk id="3" creationId="{0FBF869F-230A-25FA-0B4C-9019C0CA98B4}"/>
          </ac:spMkLst>
        </pc:spChg>
      </pc:sldChg>
      <pc:sldChg chg="addSp delSp modSp mod modClrScheme chgLayout">
        <pc:chgData name="Charmeka Gray (2437580)" userId="36ef3e70-833d-4b1a-9138-129d683abcfd" providerId="ADAL" clId="{3EC24E23-2F27-4E46-A87A-AD3E606BB432}" dt="2026-09-28T20:03:57.259" v="294" actId="122"/>
        <pc:sldMkLst>
          <pc:docMk/>
          <pc:sldMk cId="4026721326" sldId="257"/>
        </pc:sldMkLst>
        <pc:spChg chg="mod ord">
          <ac:chgData name="Charmeka Gray (2437580)" userId="36ef3e70-833d-4b1a-9138-129d683abcfd" providerId="ADAL" clId="{3EC24E23-2F27-4E46-A87A-AD3E606BB432}" dt="2026-09-28T20:00:17.178" v="240" actId="122"/>
          <ac:spMkLst>
            <pc:docMk/>
            <pc:sldMk cId="4026721326" sldId="257"/>
            <ac:spMk id="2" creationId="{48E3044B-F8B7-577A-7CBA-D6765DDDB143}"/>
          </ac:spMkLst>
        </pc:spChg>
        <pc:spChg chg="mod ord">
          <ac:chgData name="Charmeka Gray (2437580)" userId="36ef3e70-833d-4b1a-9138-129d683abcfd" providerId="ADAL" clId="{3EC24E23-2F27-4E46-A87A-AD3E606BB432}" dt="2026-09-28T19:56:38.584" v="136" actId="5793"/>
          <ac:spMkLst>
            <pc:docMk/>
            <pc:sldMk cId="4026721326" sldId="257"/>
            <ac:spMk id="3" creationId="{3D346221-CAFF-92AA-9C7B-36FC9B24851C}"/>
          </ac:spMkLst>
        </pc:spChg>
        <pc:spChg chg="add mod">
          <ac:chgData name="Charmeka Gray (2437580)" userId="36ef3e70-833d-4b1a-9138-129d683abcfd" providerId="ADAL" clId="{3EC24E23-2F27-4E46-A87A-AD3E606BB432}" dt="2026-09-28T20:03:57.259" v="294" actId="122"/>
          <ac:spMkLst>
            <pc:docMk/>
            <pc:sldMk cId="4026721326" sldId="257"/>
            <ac:spMk id="6" creationId="{AD05596E-A5BF-9A1D-0794-8F46C8B4EA22}"/>
          </ac:spMkLst>
        </pc:spChg>
        <pc:picChg chg="add mod">
          <ac:chgData name="Charmeka Gray (2437580)" userId="36ef3e70-833d-4b1a-9138-129d683abcfd" providerId="ADAL" clId="{3EC24E23-2F27-4E46-A87A-AD3E606BB432}" dt="2026-09-28T20:03:02.856" v="254" actId="14100"/>
          <ac:picMkLst>
            <pc:docMk/>
            <pc:sldMk cId="4026721326" sldId="257"/>
            <ac:picMk id="5" creationId="{2B526F72-C1FB-F3DE-2D6B-F7081392D935}"/>
          </ac:picMkLst>
        </pc:picChg>
      </pc:sldChg>
      <pc:sldChg chg="addSp modSp mod">
        <pc:chgData name="Charmeka Gray (2437580)" userId="36ef3e70-833d-4b1a-9138-129d683abcfd" providerId="ADAL" clId="{3EC24E23-2F27-4E46-A87A-AD3E606BB432}" dt="2026-10-05T15:04:01.378" v="3215" actId="20577"/>
        <pc:sldMkLst>
          <pc:docMk/>
          <pc:sldMk cId="3794119496" sldId="258"/>
        </pc:sldMkLst>
        <pc:spChg chg="mod">
          <ac:chgData name="Charmeka Gray (2437580)" userId="36ef3e70-833d-4b1a-9138-129d683abcfd" providerId="ADAL" clId="{3EC24E23-2F27-4E46-A87A-AD3E606BB432}" dt="2026-09-28T19:58:50.794" v="183" actId="1076"/>
          <ac:spMkLst>
            <pc:docMk/>
            <pc:sldMk cId="3794119496" sldId="258"/>
            <ac:spMk id="2" creationId="{58563459-CB0B-20EA-BBE5-FDD5270C0215}"/>
          </ac:spMkLst>
        </pc:spChg>
        <pc:spChg chg="mod">
          <ac:chgData name="Charmeka Gray (2437580)" userId="36ef3e70-833d-4b1a-9138-129d683abcfd" providerId="ADAL" clId="{3EC24E23-2F27-4E46-A87A-AD3E606BB432}" dt="2026-10-05T15:04:01.378" v="3215" actId="20577"/>
          <ac:spMkLst>
            <pc:docMk/>
            <pc:sldMk cId="3794119496" sldId="258"/>
            <ac:spMk id="3" creationId="{CDF8B196-AA0A-F14C-C1E1-CACA7EEE333C}"/>
          </ac:spMkLst>
        </pc:spChg>
        <pc:spChg chg="add mod">
          <ac:chgData name="Charmeka Gray (2437580)" userId="36ef3e70-833d-4b1a-9138-129d683abcfd" providerId="ADAL" clId="{3EC24E23-2F27-4E46-A87A-AD3E606BB432}" dt="2026-09-28T20:00:30.264" v="244" actId="20577"/>
          <ac:spMkLst>
            <pc:docMk/>
            <pc:sldMk cId="3794119496" sldId="258"/>
            <ac:spMk id="6" creationId="{D1ECC821-6670-C2A9-A464-006DCC90005B}"/>
          </ac:spMkLst>
        </pc:spChg>
      </pc:sldChg>
      <pc:sldChg chg="addSp delSp modSp mod ord modClrScheme chgLayout">
        <pc:chgData name="Charmeka Gray (2437580)" userId="36ef3e70-833d-4b1a-9138-129d683abcfd" providerId="ADAL" clId="{3EC24E23-2F27-4E46-A87A-AD3E606BB432}" dt="2026-09-29T12:44:29.685" v="1305"/>
        <pc:sldMkLst>
          <pc:docMk/>
          <pc:sldMk cId="1028332440" sldId="259"/>
        </pc:sldMkLst>
        <pc:spChg chg="add mod ord">
          <ac:chgData name="Charmeka Gray (2437580)" userId="36ef3e70-833d-4b1a-9138-129d683abcfd" providerId="ADAL" clId="{3EC24E23-2F27-4E46-A87A-AD3E606BB432}" dt="2026-09-28T20:13:17.018" v="652" actId="122"/>
          <ac:spMkLst>
            <pc:docMk/>
            <pc:sldMk cId="1028332440" sldId="259"/>
            <ac:spMk id="4" creationId="{E7E45CC8-23D8-1152-1E9E-6151CE72A844}"/>
          </ac:spMkLst>
        </pc:spChg>
        <pc:spChg chg="add mod ord">
          <ac:chgData name="Charmeka Gray (2437580)" userId="36ef3e70-833d-4b1a-9138-129d683abcfd" providerId="ADAL" clId="{3EC24E23-2F27-4E46-A87A-AD3E606BB432}" dt="2026-09-29T12:12:02.186" v="727" actId="1076"/>
          <ac:spMkLst>
            <pc:docMk/>
            <pc:sldMk cId="1028332440" sldId="259"/>
            <ac:spMk id="5" creationId="{518BF482-E09B-9988-6B7A-F177528AFC88}"/>
          </ac:spMkLst>
        </pc:spChg>
        <pc:spChg chg="add mod ord">
          <ac:chgData name="Charmeka Gray (2437580)" userId="36ef3e70-833d-4b1a-9138-129d683abcfd" providerId="ADAL" clId="{3EC24E23-2F27-4E46-A87A-AD3E606BB432}" dt="2026-09-29T12:11:53.839" v="725" actId="20577"/>
          <ac:spMkLst>
            <pc:docMk/>
            <pc:sldMk cId="1028332440" sldId="259"/>
            <ac:spMk id="6" creationId="{DE9EF3C9-99D8-0EC3-1C6C-56C17567D9F1}"/>
          </ac:spMkLst>
        </pc:spChg>
      </pc:sldChg>
      <pc:sldChg chg="modSp mod">
        <pc:chgData name="Charmeka Gray (2437580)" userId="36ef3e70-833d-4b1a-9138-129d683abcfd" providerId="ADAL" clId="{3EC24E23-2F27-4E46-A87A-AD3E606BB432}" dt="2026-09-29T12:55:39.001" v="1497" actId="20577"/>
        <pc:sldMkLst>
          <pc:docMk/>
          <pc:sldMk cId="939715349" sldId="260"/>
        </pc:sldMkLst>
        <pc:spChg chg="mod">
          <ac:chgData name="Charmeka Gray (2437580)" userId="36ef3e70-833d-4b1a-9138-129d683abcfd" providerId="ADAL" clId="{3EC24E23-2F27-4E46-A87A-AD3E606BB432}" dt="2026-09-29T11:59:07.275" v="687" actId="122"/>
          <ac:spMkLst>
            <pc:docMk/>
            <pc:sldMk cId="939715349" sldId="260"/>
            <ac:spMk id="2" creationId="{D18C0BF6-5AB4-143E-CB97-93C0722D5B72}"/>
          </ac:spMkLst>
        </pc:spChg>
        <pc:spChg chg="mod">
          <ac:chgData name="Charmeka Gray (2437580)" userId="36ef3e70-833d-4b1a-9138-129d683abcfd" providerId="ADAL" clId="{3EC24E23-2F27-4E46-A87A-AD3E606BB432}" dt="2026-09-29T12:55:39.001" v="1497" actId="20577"/>
          <ac:spMkLst>
            <pc:docMk/>
            <pc:sldMk cId="939715349" sldId="260"/>
            <ac:spMk id="3" creationId="{3860A5AA-8919-B8E9-B608-A3601351530B}"/>
          </ac:spMkLst>
        </pc:spChg>
      </pc:sldChg>
      <pc:sldChg chg="addSp modSp mod">
        <pc:chgData name="Charmeka Gray (2437580)" userId="36ef3e70-833d-4b1a-9138-129d683abcfd" providerId="ADAL" clId="{3EC24E23-2F27-4E46-A87A-AD3E606BB432}" dt="2026-10-05T15:52:06.866" v="3221" actId="14100"/>
        <pc:sldMkLst>
          <pc:docMk/>
          <pc:sldMk cId="2857043987" sldId="261"/>
        </pc:sldMkLst>
        <pc:spChg chg="mod">
          <ac:chgData name="Charmeka Gray (2437580)" userId="36ef3e70-833d-4b1a-9138-129d683abcfd" providerId="ADAL" clId="{3EC24E23-2F27-4E46-A87A-AD3E606BB432}" dt="2026-09-29T12:13:51.655" v="752" actId="20577"/>
          <ac:spMkLst>
            <pc:docMk/>
            <pc:sldMk cId="2857043987" sldId="261"/>
            <ac:spMk id="2" creationId="{A59E6D64-78D8-1FD0-C94B-7898555007A0}"/>
          </ac:spMkLst>
        </pc:spChg>
        <pc:spChg chg="mod">
          <ac:chgData name="Charmeka Gray (2437580)" userId="36ef3e70-833d-4b1a-9138-129d683abcfd" providerId="ADAL" clId="{3EC24E23-2F27-4E46-A87A-AD3E606BB432}" dt="2026-10-05T15:51:56.370" v="3220" actId="27636"/>
          <ac:spMkLst>
            <pc:docMk/>
            <pc:sldMk cId="2857043987" sldId="261"/>
            <ac:spMk id="3" creationId="{F42F5586-BD5E-ACE8-FC48-6EA9106F2CED}"/>
          </ac:spMkLst>
        </pc:spChg>
        <pc:picChg chg="add mod">
          <ac:chgData name="Charmeka Gray (2437580)" userId="36ef3e70-833d-4b1a-9138-129d683abcfd" providerId="ADAL" clId="{3EC24E23-2F27-4E46-A87A-AD3E606BB432}" dt="2026-10-05T15:52:06.866" v="3221" actId="14100"/>
          <ac:picMkLst>
            <pc:docMk/>
            <pc:sldMk cId="2857043987" sldId="261"/>
            <ac:picMk id="4" creationId="{3FACACEE-B5E3-1FFB-48AD-780E01DF7256}"/>
          </ac:picMkLst>
        </pc:picChg>
      </pc:sldChg>
      <pc:sldChg chg="addSp modSp mod">
        <pc:chgData name="Charmeka Gray (2437580)" userId="36ef3e70-833d-4b1a-9138-129d683abcfd" providerId="ADAL" clId="{3EC24E23-2F27-4E46-A87A-AD3E606BB432}" dt="2026-09-30T13:18:59.447" v="3093" actId="20577"/>
        <pc:sldMkLst>
          <pc:docMk/>
          <pc:sldMk cId="4205724922" sldId="262"/>
        </pc:sldMkLst>
        <pc:spChg chg="mod">
          <ac:chgData name="Charmeka Gray (2437580)" userId="36ef3e70-833d-4b1a-9138-129d683abcfd" providerId="ADAL" clId="{3EC24E23-2F27-4E46-A87A-AD3E606BB432}" dt="2026-09-29T12:14:03.565" v="766" actId="122"/>
          <ac:spMkLst>
            <pc:docMk/>
            <pc:sldMk cId="4205724922" sldId="262"/>
            <ac:spMk id="2" creationId="{3273448E-FC04-1966-83E6-1799185783EE}"/>
          </ac:spMkLst>
        </pc:spChg>
        <pc:spChg chg="mod">
          <ac:chgData name="Charmeka Gray (2437580)" userId="36ef3e70-833d-4b1a-9138-129d683abcfd" providerId="ADAL" clId="{3EC24E23-2F27-4E46-A87A-AD3E606BB432}" dt="2026-09-30T13:18:59.447" v="3093" actId="20577"/>
          <ac:spMkLst>
            <pc:docMk/>
            <pc:sldMk cId="4205724922" sldId="262"/>
            <ac:spMk id="3" creationId="{95EDBFCD-0797-ACFF-C678-0464430C5E09}"/>
          </ac:spMkLst>
        </pc:spChg>
        <pc:picChg chg="add mod">
          <ac:chgData name="Charmeka Gray (2437580)" userId="36ef3e70-833d-4b1a-9138-129d683abcfd" providerId="ADAL" clId="{3EC24E23-2F27-4E46-A87A-AD3E606BB432}" dt="2026-09-29T18:44:16.528" v="3079" actId="14100"/>
          <ac:picMkLst>
            <pc:docMk/>
            <pc:sldMk cId="4205724922" sldId="262"/>
            <ac:picMk id="4" creationId="{54732986-DBEF-4199-9BBB-33219746CB36}"/>
          </ac:picMkLst>
        </pc:picChg>
      </pc:sldChg>
      <pc:sldChg chg="modSp mod">
        <pc:chgData name="Charmeka Gray (2437580)" userId="36ef3e70-833d-4b1a-9138-129d683abcfd" providerId="ADAL" clId="{3EC24E23-2F27-4E46-A87A-AD3E606BB432}" dt="2026-10-05T15:03:16.083" v="3213" actId="20577"/>
        <pc:sldMkLst>
          <pc:docMk/>
          <pc:sldMk cId="1728883465" sldId="263"/>
        </pc:sldMkLst>
        <pc:spChg chg="mod">
          <ac:chgData name="Charmeka Gray (2437580)" userId="36ef3e70-833d-4b1a-9138-129d683abcfd" providerId="ADAL" clId="{3EC24E23-2F27-4E46-A87A-AD3E606BB432}" dt="2026-10-05T15:03:16.083" v="3213" actId="20577"/>
          <ac:spMkLst>
            <pc:docMk/>
            <pc:sldMk cId="1728883465" sldId="263"/>
            <ac:spMk id="3" creationId="{85843ADF-97E7-4C75-346D-50591EB665A4}"/>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0CEA7E6-5BD7-4073-93D8-62855668D039}" type="datetimeFigureOut">
              <a:rPr lang="en-GB" smtClean="0"/>
              <a:t>05/10/2026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8ACDD0-0C4E-44FA-934E-4A12541B4BDC}" type="slidenum">
              <a:rPr lang="en-GB" smtClean="0"/>
              <a:t>‹#›</a:t>
            </a:fld>
            <a:endParaRPr lang="en-GB"/>
          </a:p>
        </p:txBody>
      </p:sp>
    </p:spTree>
    <p:extLst>
      <p:ext uri="{BB962C8B-B14F-4D97-AF65-F5344CB8AC3E}">
        <p14:creationId xmlns:p14="http://schemas.microsoft.com/office/powerpoint/2010/main" val="38040769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68ACDD0-0C4E-44FA-934E-4A12541B4BDC}" type="slidenum">
              <a:rPr lang="en-GB" smtClean="0"/>
              <a:t>4</a:t>
            </a:fld>
            <a:endParaRPr lang="en-GB"/>
          </a:p>
        </p:txBody>
      </p:sp>
    </p:spTree>
    <p:extLst>
      <p:ext uri="{BB962C8B-B14F-4D97-AF65-F5344CB8AC3E}">
        <p14:creationId xmlns:p14="http://schemas.microsoft.com/office/powerpoint/2010/main" val="32918652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DEE0592A-661D-4C63-8BBF-132ECF3EB607}" type="datetimeFigureOut">
              <a:rPr lang="en-GB" smtClean="0"/>
              <a:t>05/10/2026</a:t>
            </a:fld>
            <a:endParaRPr lang="en-GB"/>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GB"/>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3F0EEBB7-BD11-410C-A6B7-BEF8AE545534}" type="slidenum">
              <a:rPr lang="en-GB" smtClean="0"/>
              <a:t>‹#›</a:t>
            </a:fld>
            <a:endParaRPr lang="en-GB"/>
          </a:p>
        </p:txBody>
      </p:sp>
    </p:spTree>
    <p:extLst>
      <p:ext uri="{BB962C8B-B14F-4D97-AF65-F5344CB8AC3E}">
        <p14:creationId xmlns:p14="http://schemas.microsoft.com/office/powerpoint/2010/main" val="17553952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EE0592A-661D-4C63-8BBF-132ECF3EB607}" type="datetimeFigureOut">
              <a:rPr lang="en-GB" smtClean="0"/>
              <a:t>05/10/2026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558300" y="5956137"/>
            <a:ext cx="1052508" cy="365125"/>
          </a:xfrm>
        </p:spPr>
        <p:txBody>
          <a:bodyPr/>
          <a:lstStyle/>
          <a:p>
            <a:fld id="{3F0EEBB7-BD11-410C-A6B7-BEF8AE545534}" type="slidenum">
              <a:rPr lang="en-GB" smtClean="0"/>
              <a:t>‹#›</a:t>
            </a:fld>
            <a:endParaRPr lang="en-GB"/>
          </a:p>
        </p:txBody>
      </p:sp>
    </p:spTree>
    <p:extLst>
      <p:ext uri="{BB962C8B-B14F-4D97-AF65-F5344CB8AC3E}">
        <p14:creationId xmlns:p14="http://schemas.microsoft.com/office/powerpoint/2010/main" val="8172506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DEE0592A-661D-4C63-8BBF-132ECF3EB607}" type="datetimeFigureOut">
              <a:rPr lang="en-GB" smtClean="0"/>
              <a:t>05/10/2026</a:t>
            </a:fld>
            <a:endParaRPr lang="en-GB"/>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3F0EEBB7-BD11-410C-A6B7-BEF8AE545534}" type="slidenum">
              <a:rPr lang="en-GB" smtClean="0"/>
              <a:t>‹#›</a:t>
            </a:fld>
            <a:endParaRPr lang="en-GB"/>
          </a:p>
        </p:txBody>
      </p:sp>
    </p:spTree>
    <p:extLst>
      <p:ext uri="{BB962C8B-B14F-4D97-AF65-F5344CB8AC3E}">
        <p14:creationId xmlns:p14="http://schemas.microsoft.com/office/powerpoint/2010/main" val="7841295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EE0592A-661D-4C63-8BBF-132ECF3EB607}" type="datetimeFigureOut">
              <a:rPr lang="en-GB" smtClean="0"/>
              <a:t>05/10/2026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F0EEBB7-BD11-410C-A6B7-BEF8AE545534}" type="slidenum">
              <a:rPr lang="en-GB" smtClean="0"/>
              <a:t>‹#›</a:t>
            </a:fld>
            <a:endParaRPr lang="en-GB"/>
          </a:p>
        </p:txBody>
      </p:sp>
    </p:spTree>
    <p:extLst>
      <p:ext uri="{BB962C8B-B14F-4D97-AF65-F5344CB8AC3E}">
        <p14:creationId xmlns:p14="http://schemas.microsoft.com/office/powerpoint/2010/main" val="7214666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EE0592A-661D-4C63-8BBF-132ECF3EB607}" type="datetimeFigureOut">
              <a:rPr lang="en-GB" smtClean="0"/>
              <a:t>05/10/2026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F0EEBB7-BD11-410C-A6B7-BEF8AE545534}" type="slidenum">
              <a:rPr lang="en-GB" smtClean="0"/>
              <a:t>‹#›</a:t>
            </a:fld>
            <a:endParaRPr lang="en-GB"/>
          </a:p>
        </p:txBody>
      </p:sp>
    </p:spTree>
    <p:extLst>
      <p:ext uri="{BB962C8B-B14F-4D97-AF65-F5344CB8AC3E}">
        <p14:creationId xmlns:p14="http://schemas.microsoft.com/office/powerpoint/2010/main" val="32920426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EE0592A-661D-4C63-8BBF-132ECF3EB607}" type="datetimeFigureOut">
              <a:rPr lang="en-GB" smtClean="0"/>
              <a:t>05/10/2026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F0EEBB7-BD11-410C-A6B7-BEF8AE545534}" type="slidenum">
              <a:rPr lang="en-GB" smtClean="0"/>
              <a:t>‹#›</a:t>
            </a:fld>
            <a:endParaRPr lang="en-GB"/>
          </a:p>
        </p:txBody>
      </p:sp>
    </p:spTree>
    <p:extLst>
      <p:ext uri="{BB962C8B-B14F-4D97-AF65-F5344CB8AC3E}">
        <p14:creationId xmlns:p14="http://schemas.microsoft.com/office/powerpoint/2010/main" val="17490118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EE0592A-661D-4C63-8BBF-132ECF3EB607}" type="datetimeFigureOut">
              <a:rPr lang="en-GB" smtClean="0"/>
              <a:t>05/10/2026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F0EEBB7-BD11-410C-A6B7-BEF8AE545534}" type="slidenum">
              <a:rPr lang="en-GB" smtClean="0"/>
              <a:t>‹#›</a:t>
            </a:fld>
            <a:endParaRPr lang="en-GB"/>
          </a:p>
        </p:txBody>
      </p:sp>
    </p:spTree>
    <p:extLst>
      <p:ext uri="{BB962C8B-B14F-4D97-AF65-F5344CB8AC3E}">
        <p14:creationId xmlns:p14="http://schemas.microsoft.com/office/powerpoint/2010/main" val="36339404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DEE0592A-661D-4C63-8BBF-132ECF3EB607}" type="datetimeFigureOut">
              <a:rPr lang="en-GB" smtClean="0"/>
              <a:t>05/10/2026</a:t>
            </a:fld>
            <a:endParaRPr lang="en-GB"/>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3F0EEBB7-BD11-410C-A6B7-BEF8AE545534}" type="slidenum">
              <a:rPr lang="en-GB" smtClean="0"/>
              <a:t>‹#›</a:t>
            </a:fld>
            <a:endParaRPr lang="en-GB"/>
          </a:p>
        </p:txBody>
      </p:sp>
    </p:spTree>
    <p:extLst>
      <p:ext uri="{BB962C8B-B14F-4D97-AF65-F5344CB8AC3E}">
        <p14:creationId xmlns:p14="http://schemas.microsoft.com/office/powerpoint/2010/main" val="21069752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EE0592A-661D-4C63-8BBF-132ECF3EB607}" type="datetimeFigureOut">
              <a:rPr lang="en-GB" smtClean="0"/>
              <a:t>05/10/2026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F0EEBB7-BD11-410C-A6B7-BEF8AE545534}" type="slidenum">
              <a:rPr lang="en-GB" smtClean="0"/>
              <a:t>‹#›</a:t>
            </a:fld>
            <a:endParaRPr lang="en-GB"/>
          </a:p>
        </p:txBody>
      </p:sp>
    </p:spTree>
    <p:extLst>
      <p:ext uri="{BB962C8B-B14F-4D97-AF65-F5344CB8AC3E}">
        <p14:creationId xmlns:p14="http://schemas.microsoft.com/office/powerpoint/2010/main" val="5958633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EE0592A-661D-4C63-8BBF-132ECF3EB607}" type="datetimeFigureOut">
              <a:rPr lang="en-GB" smtClean="0"/>
              <a:t>05/10/2026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F0EEBB7-BD11-410C-A6B7-BEF8AE545534}" type="slidenum">
              <a:rPr lang="en-GB" smtClean="0"/>
              <a:t>‹#›</a:t>
            </a:fld>
            <a:endParaRPr lang="en-GB"/>
          </a:p>
        </p:txBody>
      </p:sp>
    </p:spTree>
    <p:extLst>
      <p:ext uri="{BB962C8B-B14F-4D97-AF65-F5344CB8AC3E}">
        <p14:creationId xmlns:p14="http://schemas.microsoft.com/office/powerpoint/2010/main" val="33476454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DEE0592A-661D-4C63-8BBF-132ECF3EB607}" type="datetimeFigureOut">
              <a:rPr lang="en-GB" smtClean="0"/>
              <a:t>05/10/2026</a:t>
            </a:fld>
            <a:endParaRPr lang="en-GB"/>
          </a:p>
        </p:txBody>
      </p:sp>
      <p:sp>
        <p:nvSpPr>
          <p:cNvPr id="5" name="Footer Placeholder 4"/>
          <p:cNvSpPr>
            <a:spLocks noGrp="1"/>
          </p:cNvSpPr>
          <p:nvPr>
            <p:ph type="ftr" sz="quarter" idx="11"/>
          </p:nvPr>
        </p:nvSpPr>
        <p:spPr>
          <a:xfrm>
            <a:off x="774923" y="5951811"/>
            <a:ext cx="7896279" cy="365125"/>
          </a:xfrm>
        </p:spPr>
        <p:txBody>
          <a:bodyPr/>
          <a:lstStyle/>
          <a:p>
            <a:endParaRPr lang="en-GB"/>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3F0EEBB7-BD11-410C-A6B7-BEF8AE545534}" type="slidenum">
              <a:rPr lang="en-GB" smtClean="0"/>
              <a:t>‹#›</a:t>
            </a:fld>
            <a:endParaRPr lang="en-GB"/>
          </a:p>
        </p:txBody>
      </p:sp>
    </p:spTree>
    <p:extLst>
      <p:ext uri="{BB962C8B-B14F-4D97-AF65-F5344CB8AC3E}">
        <p14:creationId xmlns:p14="http://schemas.microsoft.com/office/powerpoint/2010/main" val="37653210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DEE0592A-661D-4C63-8BBF-132ECF3EB607}" type="datetimeFigureOut">
              <a:rPr lang="en-GB" smtClean="0"/>
              <a:t>05/10/2026</a:t>
            </a:fld>
            <a:endParaRPr lang="en-GB"/>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GB"/>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3F0EEBB7-BD11-410C-A6B7-BEF8AE545534}" type="slidenum">
              <a:rPr lang="en-GB" smtClean="0"/>
              <a:t>‹#›</a:t>
            </a:fld>
            <a:endParaRPr lang="en-GB"/>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7017870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gov.uk/government/publications/early-years-foundation-stage-framework--2?sfnsn=scwspmo&amp;utm_source=chatgpt.com" TargetMode="External"/><Relationship Id="rId7" Type="http://schemas.openxmlformats.org/officeDocument/2006/relationships/hyperlink" Target="https://trainingexpress.org.uk/how-to-become-an-early-years-practitioner-in-the-uk/" TargetMode="External"/><Relationship Id="rId2" Type="http://schemas.openxmlformats.org/officeDocument/2006/relationships/hyperlink" Target="https://eresearch.qmu.ac.uk/server/api/core/bitstreams/d96bc4f4-9f90-4a1b-a8a6-ba00731c4156/content" TargetMode="External"/><Relationship Id="rId1" Type="http://schemas.openxmlformats.org/officeDocument/2006/relationships/slideLayout" Target="../slideLayouts/slideLayout2.xml"/><Relationship Id="rId6" Type="http://schemas.openxmlformats.org/officeDocument/2006/relationships/hyperlink" Target="https://www.freepik.com/premium-ai-image/shy-child-who-is-ashamed-his-bad-behavior-without-showing-his-tears-little-girl-covering-her_85966220.htm" TargetMode="External"/><Relationship Id="rId5" Type="http://schemas.openxmlformats.org/officeDocument/2006/relationships/hyperlink" Target="https://www.verywellmind.com/what-is-attachment-theory-2795337" TargetMode="External"/><Relationship Id="rId4" Type="http://schemas.openxmlformats.org/officeDocument/2006/relationships/hyperlink" Target="https://www.simplypsychology.org/naturevsnurture.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77D1BA-4A27-52DA-6014-AF30A5060F89}"/>
              </a:ext>
            </a:extLst>
          </p:cNvPr>
          <p:cNvSpPr>
            <a:spLocks noGrp="1"/>
          </p:cNvSpPr>
          <p:nvPr>
            <p:ph type="ctrTitle"/>
          </p:nvPr>
        </p:nvSpPr>
        <p:spPr/>
        <p:txBody>
          <a:bodyPr>
            <a:normAutofit fontScale="90000"/>
          </a:bodyPr>
          <a:lstStyle/>
          <a:p>
            <a:br>
              <a:rPr lang="en-GB" b="1" dirty="0"/>
            </a:br>
            <a:br>
              <a:rPr lang="en-GB" b="1" dirty="0"/>
            </a:br>
            <a:br>
              <a:rPr lang="en-GB" b="1" dirty="0"/>
            </a:br>
            <a:br>
              <a:rPr lang="en-GB" b="1" dirty="0"/>
            </a:br>
            <a:r>
              <a:rPr lang="en-GB" b="1" dirty="0"/>
              <a:t>Psychology in Health &amp; Social Care</a:t>
            </a:r>
            <a:br>
              <a:rPr lang="en-GB" b="1" dirty="0"/>
            </a:br>
            <a:endParaRPr lang="en-GB" dirty="0"/>
          </a:p>
        </p:txBody>
      </p:sp>
      <p:sp>
        <p:nvSpPr>
          <p:cNvPr id="3" name="Subtitle 2">
            <a:extLst>
              <a:ext uri="{FF2B5EF4-FFF2-40B4-BE49-F238E27FC236}">
                <a16:creationId xmlns:a16="http://schemas.microsoft.com/office/drawing/2014/main" id="{0FBF869F-230A-25FA-0B4C-9019C0CA98B4}"/>
              </a:ext>
            </a:extLst>
          </p:cNvPr>
          <p:cNvSpPr>
            <a:spLocks noGrp="1"/>
          </p:cNvSpPr>
          <p:nvPr>
            <p:ph type="subTitle" idx="1"/>
          </p:nvPr>
        </p:nvSpPr>
        <p:spPr>
          <a:xfrm>
            <a:off x="1524000" y="3602037"/>
            <a:ext cx="9433810" cy="2387599"/>
          </a:xfrm>
        </p:spPr>
        <p:txBody>
          <a:bodyPr>
            <a:normAutofit/>
          </a:bodyPr>
          <a:lstStyle/>
          <a:p>
            <a:pPr algn="r"/>
            <a:r>
              <a:rPr lang="en-US" dirty="0">
                <a:solidFill>
                  <a:srgbClr val="00B0F0"/>
                </a:solidFill>
              </a:rPr>
              <a:t>Name: Charmeka Gray </a:t>
            </a:r>
          </a:p>
          <a:p>
            <a:pPr algn="r"/>
            <a:r>
              <a:rPr lang="en-US" dirty="0">
                <a:solidFill>
                  <a:srgbClr val="00B0F0"/>
                </a:solidFill>
              </a:rPr>
              <a:t> Student code: 2437580</a:t>
            </a:r>
          </a:p>
          <a:p>
            <a:pPr algn="r"/>
            <a:r>
              <a:rPr lang="en-US" dirty="0">
                <a:solidFill>
                  <a:srgbClr val="00B0F0"/>
                </a:solidFill>
              </a:rPr>
              <a:t>Module code: LCHS4010 </a:t>
            </a:r>
          </a:p>
          <a:p>
            <a:pPr algn="r"/>
            <a:r>
              <a:rPr lang="en-US" dirty="0">
                <a:solidFill>
                  <a:srgbClr val="00B0F0"/>
                </a:solidFill>
              </a:rPr>
              <a:t>Assignment title: Individual Presentation </a:t>
            </a:r>
          </a:p>
          <a:p>
            <a:pPr algn="r"/>
            <a:endParaRPr lang="en-US" dirty="0">
              <a:solidFill>
                <a:srgbClr val="00B0F0"/>
              </a:solidFill>
            </a:endParaRPr>
          </a:p>
          <a:p>
            <a:pPr algn="r"/>
            <a:r>
              <a:rPr lang="en-US" dirty="0">
                <a:solidFill>
                  <a:srgbClr val="00B0F0"/>
                </a:solidFill>
              </a:rPr>
              <a:t>Lecturer: Prabjot </a:t>
            </a:r>
            <a:r>
              <a:rPr lang="en-US" dirty="0" err="1">
                <a:solidFill>
                  <a:srgbClr val="00B0F0"/>
                </a:solidFill>
              </a:rPr>
              <a:t>sahota</a:t>
            </a:r>
            <a:r>
              <a:rPr lang="en-US" dirty="0">
                <a:solidFill>
                  <a:srgbClr val="00B0F0"/>
                </a:solidFill>
              </a:rPr>
              <a:t> </a:t>
            </a:r>
            <a:endParaRPr lang="en-GB" dirty="0">
              <a:solidFill>
                <a:srgbClr val="00B0F0"/>
              </a:solidFill>
            </a:endParaRPr>
          </a:p>
          <a:p>
            <a:endParaRPr lang="en-GB" dirty="0"/>
          </a:p>
        </p:txBody>
      </p:sp>
    </p:spTree>
    <p:extLst>
      <p:ext uri="{BB962C8B-B14F-4D97-AF65-F5344CB8AC3E}">
        <p14:creationId xmlns:p14="http://schemas.microsoft.com/office/powerpoint/2010/main" val="27979436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E3044B-F8B7-577A-7CBA-D6765DDDB143}"/>
              </a:ext>
            </a:extLst>
          </p:cNvPr>
          <p:cNvSpPr>
            <a:spLocks noGrp="1"/>
          </p:cNvSpPr>
          <p:nvPr>
            <p:ph type="title"/>
          </p:nvPr>
        </p:nvSpPr>
        <p:spPr/>
        <p:txBody>
          <a:bodyPr/>
          <a:lstStyle/>
          <a:p>
            <a:pPr algn="ctr"/>
            <a:r>
              <a:rPr lang="en-US" dirty="0"/>
              <a:t>Scenario  and  chosen theory </a:t>
            </a:r>
            <a:endParaRPr lang="en-GB" dirty="0"/>
          </a:p>
        </p:txBody>
      </p:sp>
      <p:sp>
        <p:nvSpPr>
          <p:cNvPr id="3" name="Content Placeholder 2">
            <a:extLst>
              <a:ext uri="{FF2B5EF4-FFF2-40B4-BE49-F238E27FC236}">
                <a16:creationId xmlns:a16="http://schemas.microsoft.com/office/drawing/2014/main" id="{3D346221-CAFF-92AA-9C7B-36FC9B24851C}"/>
              </a:ext>
            </a:extLst>
          </p:cNvPr>
          <p:cNvSpPr>
            <a:spLocks noGrp="1"/>
          </p:cNvSpPr>
          <p:nvPr>
            <p:ph sz="half" idx="1"/>
          </p:nvPr>
        </p:nvSpPr>
        <p:spPr>
          <a:xfrm>
            <a:off x="401309" y="1717990"/>
            <a:ext cx="5422390" cy="5994043"/>
          </a:xfrm>
        </p:spPr>
        <p:txBody>
          <a:bodyPr/>
          <a:lstStyle/>
          <a:p>
            <a:pPr marL="0" indent="0">
              <a:buNone/>
            </a:pPr>
            <a:r>
              <a:rPr lang="en-US" dirty="0"/>
              <a:t>A 3-year-old child named Shona who has recently joined the nursery. </a:t>
            </a:r>
          </a:p>
          <a:p>
            <a:pPr marL="0" indent="0">
              <a:buNone/>
            </a:pPr>
            <a:r>
              <a:rPr lang="en-US" dirty="0"/>
              <a:t>Shona is showing signs of anxiety when left by her carers, limited verbal communication, and difficulty engaging in group play. </a:t>
            </a:r>
          </a:p>
          <a:p>
            <a:pPr marL="0" indent="0">
              <a:buNone/>
            </a:pPr>
            <a:r>
              <a:rPr lang="en-US" dirty="0"/>
              <a:t>My role is to understand her developmental needs and contribute to a support plan that promotes her emotional, social, cognitive, and physical wellbeing.  </a:t>
            </a:r>
          </a:p>
          <a:p>
            <a:pPr marL="0" indent="0">
              <a:buNone/>
            </a:pPr>
            <a:r>
              <a:rPr lang="en-GB" b="1" dirty="0"/>
              <a:t>Observed behaviours:</a:t>
            </a:r>
            <a:endParaRPr lang="en-GB" dirty="0"/>
          </a:p>
          <a:p>
            <a:pPr lvl="0"/>
            <a:r>
              <a:rPr lang="en-GB" dirty="0"/>
              <a:t>Anxiety when separated from her carers.</a:t>
            </a:r>
          </a:p>
          <a:p>
            <a:pPr lvl="0"/>
            <a:r>
              <a:rPr lang="en-GB" dirty="0"/>
              <a:t>Limited verbal communication.</a:t>
            </a:r>
          </a:p>
          <a:p>
            <a:pPr lvl="0"/>
            <a:r>
              <a:rPr lang="en-GB" dirty="0"/>
              <a:t>Difficulty engaging in group play.</a:t>
            </a:r>
          </a:p>
          <a:p>
            <a:pPr lvl="0"/>
            <a:r>
              <a:rPr lang="en-GB" dirty="0"/>
              <a:t>Needs support with emotional, social, cognitive and physical wellbeing.</a:t>
            </a:r>
          </a:p>
          <a:p>
            <a:pPr marL="0" indent="0">
              <a:buNone/>
            </a:pPr>
            <a:endParaRPr lang="en-GB" dirty="0"/>
          </a:p>
          <a:p>
            <a:endParaRPr lang="en-GB" dirty="0"/>
          </a:p>
        </p:txBody>
      </p:sp>
      <p:pic>
        <p:nvPicPr>
          <p:cNvPr id="5" name="Content Placeholder 4" descr="Image result for bowlby attachment theory">
            <a:extLst>
              <a:ext uri="{FF2B5EF4-FFF2-40B4-BE49-F238E27FC236}">
                <a16:creationId xmlns:a16="http://schemas.microsoft.com/office/drawing/2014/main" id="{2B526F72-C1FB-F3DE-2D6B-F7081392D935}"/>
              </a:ext>
            </a:extLst>
          </p:cNvPr>
          <p:cNvPicPr>
            <a:picLocks noGrp="1" noChangeAspect="1"/>
          </p:cNvPicPr>
          <p:nvPr>
            <p:ph sz="half" idx="2"/>
          </p:nvPr>
        </p:nvPicPr>
        <p:blipFill>
          <a:blip r:embed="rId2"/>
          <a:stretch>
            <a:fillRect/>
          </a:stretch>
        </p:blipFill>
        <p:spPr>
          <a:xfrm>
            <a:off x="6301783" y="2479728"/>
            <a:ext cx="5195484" cy="3921071"/>
          </a:xfrm>
          <a:prstGeom prst="rect">
            <a:avLst/>
          </a:prstGeom>
        </p:spPr>
      </p:pic>
      <p:sp>
        <p:nvSpPr>
          <p:cNvPr id="6" name="TextBox 5">
            <a:extLst>
              <a:ext uri="{FF2B5EF4-FFF2-40B4-BE49-F238E27FC236}">
                <a16:creationId xmlns:a16="http://schemas.microsoft.com/office/drawing/2014/main" id="{AD05596E-A5BF-9A1D-0794-8F46C8B4EA22}"/>
              </a:ext>
            </a:extLst>
          </p:cNvPr>
          <p:cNvSpPr txBox="1"/>
          <p:nvPr/>
        </p:nvSpPr>
        <p:spPr>
          <a:xfrm>
            <a:off x="6178770" y="1968285"/>
            <a:ext cx="5318497" cy="369332"/>
          </a:xfrm>
          <a:prstGeom prst="rect">
            <a:avLst/>
          </a:prstGeom>
          <a:noFill/>
        </p:spPr>
        <p:txBody>
          <a:bodyPr wrap="square" rtlCol="0">
            <a:spAutoFit/>
          </a:bodyPr>
          <a:lstStyle/>
          <a:p>
            <a:pPr algn="ctr"/>
            <a:r>
              <a:rPr lang="en-US" dirty="0"/>
              <a:t> Bowlby’s Attachment Theory </a:t>
            </a:r>
            <a:endParaRPr lang="en-GB" dirty="0"/>
          </a:p>
        </p:txBody>
      </p:sp>
    </p:spTree>
    <p:extLst>
      <p:ext uri="{BB962C8B-B14F-4D97-AF65-F5344CB8AC3E}">
        <p14:creationId xmlns:p14="http://schemas.microsoft.com/office/powerpoint/2010/main" val="40267213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563459-CB0B-20EA-BBE5-FDD5270C0215}"/>
              </a:ext>
            </a:extLst>
          </p:cNvPr>
          <p:cNvSpPr>
            <a:spLocks noGrp="1"/>
          </p:cNvSpPr>
          <p:nvPr>
            <p:ph type="title"/>
          </p:nvPr>
        </p:nvSpPr>
        <p:spPr/>
        <p:txBody>
          <a:bodyPr/>
          <a:lstStyle/>
          <a:p>
            <a:r>
              <a:rPr lang="en-US" dirty="0"/>
              <a:t> </a:t>
            </a:r>
            <a:endParaRPr lang="en-GB" dirty="0"/>
          </a:p>
        </p:txBody>
      </p:sp>
      <p:sp>
        <p:nvSpPr>
          <p:cNvPr id="3" name="Content Placeholder 2">
            <a:extLst>
              <a:ext uri="{FF2B5EF4-FFF2-40B4-BE49-F238E27FC236}">
                <a16:creationId xmlns:a16="http://schemas.microsoft.com/office/drawing/2014/main" id="{CDF8B196-AA0A-F14C-C1E1-CACA7EEE333C}"/>
              </a:ext>
            </a:extLst>
          </p:cNvPr>
          <p:cNvSpPr>
            <a:spLocks noGrp="1"/>
          </p:cNvSpPr>
          <p:nvPr>
            <p:ph idx="1"/>
          </p:nvPr>
        </p:nvSpPr>
        <p:spPr>
          <a:xfrm>
            <a:off x="581192" y="1713821"/>
            <a:ext cx="11029615" cy="4597037"/>
          </a:xfrm>
        </p:spPr>
        <p:txBody>
          <a:bodyPr>
            <a:normAutofit/>
          </a:bodyPr>
          <a:lstStyle/>
          <a:p>
            <a:pPr marL="0" indent="0">
              <a:buNone/>
            </a:pPr>
            <a:r>
              <a:rPr lang="en-GB" dirty="0"/>
              <a:t>Bowlby proposed that children have an </a:t>
            </a:r>
            <a:r>
              <a:rPr lang="en-GB" b="1" dirty="0"/>
              <a:t>innate biological tendency to form close emotional relationships with caregivers</a:t>
            </a:r>
            <a:r>
              <a:rPr lang="en-GB" dirty="0"/>
              <a:t> because attachment provides protection and increases the likelihood of survival (Bowlby, 1969).</a:t>
            </a:r>
          </a:p>
          <a:p>
            <a:pPr marL="0" indent="0">
              <a:buNone/>
            </a:pPr>
            <a:r>
              <a:rPr lang="en-GB" b="1" dirty="0"/>
              <a:t>Key concepts include:</a:t>
            </a:r>
          </a:p>
          <a:p>
            <a:pPr lvl="0"/>
            <a:r>
              <a:rPr lang="en-GB" b="1" dirty="0"/>
              <a:t>Attachment bond</a:t>
            </a:r>
            <a:r>
              <a:rPr lang="en-GB" dirty="0"/>
              <a:t> – an emotional relationship between a child and caregiver.</a:t>
            </a:r>
          </a:p>
          <a:p>
            <a:pPr lvl="0"/>
            <a:r>
              <a:rPr lang="en-GB" b="1" dirty="0"/>
              <a:t>Attachment behaviours</a:t>
            </a:r>
            <a:r>
              <a:rPr lang="en-GB" dirty="0"/>
              <a:t> – behaviours such as crying, following, reaching or seeking comfort that help maintain proximity to a caregiver.</a:t>
            </a:r>
          </a:p>
          <a:p>
            <a:pPr lvl="0"/>
            <a:r>
              <a:rPr lang="en-GB" b="1" dirty="0"/>
              <a:t>Secure base</a:t>
            </a:r>
            <a:r>
              <a:rPr lang="en-GB" dirty="0"/>
              <a:t> – a trusted caregiver provides a safe base from which the child can explore the environment.</a:t>
            </a:r>
          </a:p>
          <a:p>
            <a:pPr lvl="0"/>
            <a:r>
              <a:rPr lang="en-GB" b="1" dirty="0"/>
              <a:t>Separation anxiety</a:t>
            </a:r>
            <a:r>
              <a:rPr lang="en-GB" dirty="0"/>
              <a:t> – distress can occur when a child is separated from an attachment figure.</a:t>
            </a:r>
          </a:p>
          <a:p>
            <a:pPr lvl="0"/>
            <a:r>
              <a:rPr lang="en-GB" b="1" dirty="0"/>
              <a:t>Internal working model</a:t>
            </a:r>
            <a:r>
              <a:rPr lang="en-GB" dirty="0"/>
              <a:t> – early relationships can contribute to expectations about whether other people are trustworthy, responsive and available (Bowlby, 1969; Cassidy and Shaver, 2016).</a:t>
            </a:r>
          </a:p>
          <a:p>
            <a:pPr marL="0" indent="0">
              <a:buNone/>
            </a:pPr>
            <a:r>
              <a:rPr lang="en-GB" b="1" dirty="0"/>
              <a:t>It is relevant to this case study because of the age of Shona and what she’s struggling with which shows the key traits of separation anxiety in children her age.</a:t>
            </a:r>
          </a:p>
        </p:txBody>
      </p:sp>
      <p:sp>
        <p:nvSpPr>
          <p:cNvPr id="6" name="TextBox 5">
            <a:extLst>
              <a:ext uri="{FF2B5EF4-FFF2-40B4-BE49-F238E27FC236}">
                <a16:creationId xmlns:a16="http://schemas.microsoft.com/office/drawing/2014/main" id="{D1ECC821-6670-C2A9-A464-006DCC90005B}"/>
              </a:ext>
            </a:extLst>
          </p:cNvPr>
          <p:cNvSpPr txBox="1"/>
          <p:nvPr/>
        </p:nvSpPr>
        <p:spPr>
          <a:xfrm>
            <a:off x="2683239" y="944380"/>
            <a:ext cx="6712479" cy="769441"/>
          </a:xfrm>
          <a:prstGeom prst="rect">
            <a:avLst/>
          </a:prstGeom>
          <a:noFill/>
        </p:spPr>
        <p:txBody>
          <a:bodyPr wrap="none" rtlCol="0">
            <a:spAutoFit/>
          </a:bodyPr>
          <a:lstStyle/>
          <a:p>
            <a:r>
              <a:rPr lang="en-US" sz="4400" dirty="0">
                <a:solidFill>
                  <a:schemeClr val="bg1"/>
                </a:solidFill>
              </a:rPr>
              <a:t>What is Attachment Theory </a:t>
            </a:r>
            <a:endParaRPr lang="en-GB" sz="4400" dirty="0">
              <a:solidFill>
                <a:schemeClr val="bg1"/>
              </a:solidFill>
            </a:endParaRPr>
          </a:p>
        </p:txBody>
      </p:sp>
    </p:spTree>
    <p:extLst>
      <p:ext uri="{BB962C8B-B14F-4D97-AF65-F5344CB8AC3E}">
        <p14:creationId xmlns:p14="http://schemas.microsoft.com/office/powerpoint/2010/main" val="37941194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7E45CC8-23D8-1152-1E9E-6151CE72A844}"/>
              </a:ext>
            </a:extLst>
          </p:cNvPr>
          <p:cNvSpPr>
            <a:spLocks noGrp="1"/>
          </p:cNvSpPr>
          <p:nvPr>
            <p:ph type="title"/>
          </p:nvPr>
        </p:nvSpPr>
        <p:spPr/>
        <p:txBody>
          <a:bodyPr/>
          <a:lstStyle/>
          <a:p>
            <a:pPr algn="ctr"/>
            <a:r>
              <a:rPr lang="en-US" dirty="0"/>
              <a:t>How to apply the theory </a:t>
            </a:r>
            <a:endParaRPr lang="en-GB" dirty="0"/>
          </a:p>
        </p:txBody>
      </p:sp>
      <p:sp>
        <p:nvSpPr>
          <p:cNvPr id="5" name="Content Placeholder 4">
            <a:extLst>
              <a:ext uri="{FF2B5EF4-FFF2-40B4-BE49-F238E27FC236}">
                <a16:creationId xmlns:a16="http://schemas.microsoft.com/office/drawing/2014/main" id="{518BF482-E09B-9988-6B7A-F177528AFC88}"/>
              </a:ext>
            </a:extLst>
          </p:cNvPr>
          <p:cNvSpPr>
            <a:spLocks noGrp="1"/>
          </p:cNvSpPr>
          <p:nvPr>
            <p:ph sz="half" idx="1"/>
          </p:nvPr>
        </p:nvSpPr>
        <p:spPr>
          <a:xfrm>
            <a:off x="184901" y="2020920"/>
            <a:ext cx="5422390" cy="4629997"/>
          </a:xfrm>
        </p:spPr>
        <p:txBody>
          <a:bodyPr>
            <a:normAutofit fontScale="25000" lnSpcReduction="20000"/>
          </a:bodyPr>
          <a:lstStyle/>
          <a:p>
            <a:pPr marL="0" indent="0">
              <a:buNone/>
            </a:pPr>
            <a:r>
              <a:rPr lang="en-GB" sz="7200" b="1" dirty="0"/>
              <a:t>Strategies:</a:t>
            </a:r>
            <a:endParaRPr lang="en-GB" sz="7200" dirty="0"/>
          </a:p>
          <a:p>
            <a:pPr lvl="0"/>
            <a:r>
              <a:rPr lang="en-GB" sz="7200" dirty="0"/>
              <a:t>Allocate a consistent key person.</a:t>
            </a:r>
          </a:p>
          <a:p>
            <a:pPr lvl="0"/>
            <a:r>
              <a:rPr lang="en-GB" sz="7200" dirty="0"/>
              <a:t>Establish predictable arrival and departure routines.</a:t>
            </a:r>
          </a:p>
          <a:p>
            <a:pPr lvl="0"/>
            <a:r>
              <a:rPr lang="en-GB" sz="7200" dirty="0"/>
              <a:t>Welcome Shona warmly each morning.</a:t>
            </a:r>
          </a:p>
          <a:p>
            <a:pPr lvl="0"/>
            <a:r>
              <a:rPr lang="en-GB" sz="7200" dirty="0"/>
              <a:t>Use a familiar comfort object if appropriate.</a:t>
            </a:r>
          </a:p>
          <a:p>
            <a:pPr lvl="0"/>
            <a:r>
              <a:rPr lang="en-GB" sz="7200" dirty="0"/>
              <a:t>Acknowledge and name her emotions.</a:t>
            </a:r>
          </a:p>
          <a:p>
            <a:pPr lvl="0"/>
            <a:r>
              <a:rPr lang="en-GB" sz="7200" dirty="0"/>
              <a:t>Avoid forcing her to separate immediately if she is highly distressed.</a:t>
            </a:r>
          </a:p>
          <a:p>
            <a:pPr marL="0" indent="0">
              <a:buNone/>
            </a:pPr>
            <a:r>
              <a:rPr lang="en-GB" sz="7200" b="1" dirty="0"/>
              <a:t>Example:</a:t>
            </a:r>
            <a:endParaRPr lang="en-GB" sz="7200" dirty="0"/>
          </a:p>
          <a:p>
            <a:r>
              <a:rPr lang="en-GB" sz="7200" dirty="0"/>
              <a:t>“You are feeling sad because your carer is leaving. They will come back after nursery. I am here with you.”</a:t>
            </a:r>
          </a:p>
          <a:p>
            <a:r>
              <a:rPr lang="en-GB" sz="7200" dirty="0"/>
              <a:t>Being a consistent and emotionally available adult can help Shona develop trust and security.</a:t>
            </a:r>
          </a:p>
          <a:p>
            <a:endParaRPr lang="en-GB" dirty="0"/>
          </a:p>
        </p:txBody>
      </p:sp>
      <p:sp>
        <p:nvSpPr>
          <p:cNvPr id="6" name="Content Placeholder 5">
            <a:extLst>
              <a:ext uri="{FF2B5EF4-FFF2-40B4-BE49-F238E27FC236}">
                <a16:creationId xmlns:a16="http://schemas.microsoft.com/office/drawing/2014/main" id="{DE9EF3C9-99D8-0EC3-1C6C-56C17567D9F1}"/>
              </a:ext>
            </a:extLst>
          </p:cNvPr>
          <p:cNvSpPr>
            <a:spLocks noGrp="1"/>
          </p:cNvSpPr>
          <p:nvPr>
            <p:ph sz="half" idx="2"/>
          </p:nvPr>
        </p:nvSpPr>
        <p:spPr>
          <a:xfrm>
            <a:off x="6308336" y="2519396"/>
            <a:ext cx="5422392" cy="3633047"/>
          </a:xfrm>
        </p:spPr>
        <p:txBody>
          <a:bodyPr>
            <a:normAutofit fontScale="25000" lnSpcReduction="20000"/>
          </a:bodyPr>
          <a:lstStyle/>
          <a:p>
            <a:endParaRPr lang="en-GB" sz="7200" dirty="0"/>
          </a:p>
          <a:p>
            <a:pPr marL="0" indent="0">
              <a:buNone/>
            </a:pPr>
            <a:r>
              <a:rPr lang="en-GB" sz="7200" dirty="0"/>
              <a:t>A successful support plan should involve </a:t>
            </a:r>
            <a:r>
              <a:rPr lang="en-GB" sz="7200" b="1" dirty="0"/>
              <a:t>partnership working</a:t>
            </a:r>
            <a:r>
              <a:rPr lang="en-GB" sz="7200" dirty="0"/>
              <a:t>.</a:t>
            </a:r>
          </a:p>
          <a:p>
            <a:pPr marL="0" indent="0">
              <a:buNone/>
            </a:pPr>
            <a:r>
              <a:rPr lang="en-GB" sz="7200" b="1" dirty="0"/>
              <a:t>Parents/carers</a:t>
            </a:r>
          </a:p>
          <a:p>
            <a:pPr marL="0" indent="0">
              <a:buNone/>
            </a:pPr>
            <a:r>
              <a:rPr lang="en-GB" sz="7200" dirty="0"/>
              <a:t>Practitioners should:</a:t>
            </a:r>
          </a:p>
          <a:p>
            <a:pPr lvl="0"/>
            <a:r>
              <a:rPr lang="en-GB" sz="7200" dirty="0"/>
              <a:t>Ask about Shona's routines and interests.</a:t>
            </a:r>
          </a:p>
          <a:p>
            <a:pPr lvl="0"/>
            <a:r>
              <a:rPr lang="en-GB" sz="7200" dirty="0"/>
              <a:t>Find out how she communicates at home.</a:t>
            </a:r>
          </a:p>
          <a:p>
            <a:pPr lvl="0"/>
            <a:r>
              <a:rPr lang="en-GB" sz="7200" dirty="0"/>
              <a:t>Discuss what helps her settle.</a:t>
            </a:r>
          </a:p>
          <a:p>
            <a:pPr lvl="0"/>
            <a:r>
              <a:rPr lang="en-GB" sz="7200" dirty="0"/>
              <a:t>Share observations with parents/carers.</a:t>
            </a:r>
          </a:p>
          <a:p>
            <a:pPr lvl="0"/>
            <a:r>
              <a:rPr lang="en-GB" sz="7200" dirty="0"/>
              <a:t>Maintain consistent approaches between home and nursery.</a:t>
            </a:r>
          </a:p>
          <a:p>
            <a:pPr marL="0" indent="0">
              <a:buNone/>
            </a:pPr>
            <a:r>
              <a:rPr lang="en-GB" sz="7200" b="1" dirty="0"/>
              <a:t>Nursery team</a:t>
            </a:r>
          </a:p>
          <a:p>
            <a:pPr lvl="0"/>
            <a:r>
              <a:rPr lang="en-GB" sz="7200" dirty="0"/>
              <a:t>Share observations.</a:t>
            </a:r>
          </a:p>
          <a:p>
            <a:pPr lvl="0"/>
            <a:r>
              <a:rPr lang="en-GB" sz="7200" dirty="0"/>
              <a:t>Use consistent strategies.</a:t>
            </a:r>
          </a:p>
          <a:p>
            <a:pPr lvl="0"/>
            <a:r>
              <a:rPr lang="en-GB" sz="7200" dirty="0"/>
              <a:t>Record progress and Review the support plan regularly.</a:t>
            </a:r>
          </a:p>
          <a:p>
            <a:endParaRPr lang="en-GB" dirty="0"/>
          </a:p>
        </p:txBody>
      </p:sp>
    </p:spTree>
    <p:extLst>
      <p:ext uri="{BB962C8B-B14F-4D97-AF65-F5344CB8AC3E}">
        <p14:creationId xmlns:p14="http://schemas.microsoft.com/office/powerpoint/2010/main" val="10283324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8C0BF6-5AB4-143E-CB97-93C0722D5B72}"/>
              </a:ext>
            </a:extLst>
          </p:cNvPr>
          <p:cNvSpPr>
            <a:spLocks noGrp="1"/>
          </p:cNvSpPr>
          <p:nvPr>
            <p:ph type="title"/>
          </p:nvPr>
        </p:nvSpPr>
        <p:spPr/>
        <p:txBody>
          <a:bodyPr/>
          <a:lstStyle/>
          <a:p>
            <a:pPr algn="ctr"/>
            <a:r>
              <a:rPr lang="en-US" dirty="0"/>
              <a:t>Nature vs nurture </a:t>
            </a:r>
            <a:endParaRPr lang="en-GB" dirty="0"/>
          </a:p>
        </p:txBody>
      </p:sp>
      <p:sp>
        <p:nvSpPr>
          <p:cNvPr id="3" name="Content Placeholder 2">
            <a:extLst>
              <a:ext uri="{FF2B5EF4-FFF2-40B4-BE49-F238E27FC236}">
                <a16:creationId xmlns:a16="http://schemas.microsoft.com/office/drawing/2014/main" id="{3860A5AA-8919-B8E9-B608-A3601351530B}"/>
              </a:ext>
            </a:extLst>
          </p:cNvPr>
          <p:cNvSpPr>
            <a:spLocks noGrp="1"/>
          </p:cNvSpPr>
          <p:nvPr>
            <p:ph idx="1"/>
          </p:nvPr>
        </p:nvSpPr>
        <p:spPr>
          <a:xfrm>
            <a:off x="356339" y="1446134"/>
            <a:ext cx="11029615" cy="5142044"/>
          </a:xfrm>
        </p:spPr>
        <p:txBody>
          <a:bodyPr>
            <a:normAutofit fontScale="92500"/>
          </a:bodyPr>
          <a:lstStyle/>
          <a:p>
            <a:pPr marL="0" indent="0">
              <a:buNone/>
            </a:pPr>
            <a:endParaRPr lang="en-US" dirty="0"/>
          </a:p>
          <a:p>
            <a:pPr marL="0" indent="0">
              <a:buNone/>
            </a:pPr>
            <a:endParaRPr lang="en-US" dirty="0"/>
          </a:p>
          <a:p>
            <a:pPr marL="0" indent="0">
              <a:buNone/>
            </a:pPr>
            <a:endParaRPr lang="en-US" dirty="0"/>
          </a:p>
          <a:p>
            <a:pPr lvl="0"/>
            <a:r>
              <a:rPr lang="en-GB" b="1" dirty="0"/>
              <a:t>Nature</a:t>
            </a:r>
            <a:r>
              <a:rPr lang="en-GB" dirty="0"/>
              <a:t> refers to the biological and genetic influences that shape who we are — the traits and tendencies that are pre-wired through inheritance and other physiological factors.</a:t>
            </a:r>
          </a:p>
          <a:p>
            <a:pPr lvl="0"/>
            <a:r>
              <a:rPr lang="en-GB" b="1" dirty="0"/>
              <a:t>Nurture</a:t>
            </a:r>
            <a:r>
              <a:rPr lang="en-GB" dirty="0"/>
              <a:t> encompasses the environmental influences that shape development after conception, including life experiences, learning, and social and cultural exposure. </a:t>
            </a:r>
          </a:p>
          <a:p>
            <a:pPr marL="0" lvl="0" indent="0" algn="r">
              <a:buNone/>
            </a:pPr>
            <a:r>
              <a:rPr lang="en-GB" dirty="0"/>
              <a:t>Mcleod. S (2024)</a:t>
            </a:r>
            <a:endParaRPr lang="en-US" dirty="0"/>
          </a:p>
          <a:p>
            <a:pPr marL="0" indent="0">
              <a:buNone/>
            </a:pPr>
            <a:endParaRPr lang="en-US" dirty="0"/>
          </a:p>
          <a:p>
            <a:r>
              <a:rPr lang="en-US" dirty="0"/>
              <a:t>Both nature and nurture plays a part in human development and considering Shona’s age of 3 years old she is at the early childhood stage, where being safe and having trust to primary caregiver is key for healthy and smooth journey through to the other stages in her life.</a:t>
            </a:r>
          </a:p>
          <a:p>
            <a:r>
              <a:rPr lang="en-US" dirty="0"/>
              <a:t>According to Barrable.  A (2025) </a:t>
            </a:r>
            <a:r>
              <a:rPr lang="en-GB" dirty="0"/>
              <a:t>positions nature as a primary attachment figure, the article identifies early childhood as a formative period for nature attachment and predicts that secure nature attachment promotes  pro‑environmental behaviour and mental health and warns that early deprivation can produce long‑term consequences.</a:t>
            </a:r>
            <a:endParaRPr lang="en-US" dirty="0"/>
          </a:p>
          <a:p>
            <a:endParaRPr lang="en-US" dirty="0"/>
          </a:p>
          <a:p>
            <a:endParaRPr lang="en-US" dirty="0"/>
          </a:p>
          <a:p>
            <a:endParaRPr lang="en-US" dirty="0"/>
          </a:p>
          <a:p>
            <a:endParaRPr lang="en-GB" dirty="0"/>
          </a:p>
        </p:txBody>
      </p:sp>
    </p:spTree>
    <p:extLst>
      <p:ext uri="{BB962C8B-B14F-4D97-AF65-F5344CB8AC3E}">
        <p14:creationId xmlns:p14="http://schemas.microsoft.com/office/powerpoint/2010/main" val="9397153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9E6D64-78D8-1FD0-C94B-7898555007A0}"/>
              </a:ext>
            </a:extLst>
          </p:cNvPr>
          <p:cNvSpPr>
            <a:spLocks noGrp="1"/>
          </p:cNvSpPr>
          <p:nvPr>
            <p:ph type="title"/>
          </p:nvPr>
        </p:nvSpPr>
        <p:spPr/>
        <p:txBody>
          <a:bodyPr/>
          <a:lstStyle/>
          <a:p>
            <a:pPr algn="ctr"/>
            <a:r>
              <a:rPr lang="en-US" dirty="0"/>
              <a:t>Pros</a:t>
            </a:r>
            <a:endParaRPr lang="en-GB" dirty="0"/>
          </a:p>
        </p:txBody>
      </p:sp>
      <p:sp>
        <p:nvSpPr>
          <p:cNvPr id="3" name="Content Placeholder 2">
            <a:extLst>
              <a:ext uri="{FF2B5EF4-FFF2-40B4-BE49-F238E27FC236}">
                <a16:creationId xmlns:a16="http://schemas.microsoft.com/office/drawing/2014/main" id="{F42F5586-BD5E-ACE8-FC48-6EA9106F2CED}"/>
              </a:ext>
            </a:extLst>
          </p:cNvPr>
          <p:cNvSpPr>
            <a:spLocks noGrp="1"/>
          </p:cNvSpPr>
          <p:nvPr>
            <p:ph idx="1"/>
          </p:nvPr>
        </p:nvSpPr>
        <p:spPr>
          <a:xfrm>
            <a:off x="465077" y="1715956"/>
            <a:ext cx="11029615" cy="3678303"/>
          </a:xfrm>
        </p:spPr>
        <p:txBody>
          <a:bodyPr>
            <a:normAutofit/>
          </a:bodyPr>
          <a:lstStyle/>
          <a:p>
            <a:r>
              <a:rPr lang="en-GB" dirty="0"/>
              <a:t>Explains the importance of emotional security.</a:t>
            </a:r>
          </a:p>
          <a:p>
            <a:r>
              <a:rPr lang="en-GB" dirty="0"/>
              <a:t>Useful for understanding separation anxiety.</a:t>
            </a:r>
          </a:p>
          <a:p>
            <a:r>
              <a:rPr lang="en-GB" dirty="0"/>
              <a:t>The Department for Education states that strong relationships help children develop trust and support their wellbeing, learning and development. The EYFS also requires children in early years settings to have a </a:t>
            </a:r>
            <a:r>
              <a:rPr lang="en-GB" b="1" dirty="0"/>
              <a:t>key person</a:t>
            </a:r>
            <a:r>
              <a:rPr lang="en-GB" dirty="0"/>
              <a:t> who develops a relationship with the child and works in partnership with parents or carers (Department for Education, 2026).</a:t>
            </a:r>
          </a:p>
          <a:p>
            <a:r>
              <a:rPr lang="en-GB" dirty="0"/>
              <a:t>Supports relationship-based nursery practice.</a:t>
            </a:r>
          </a:p>
          <a:p>
            <a:r>
              <a:rPr lang="en-GB" dirty="0"/>
              <a:t>Links well with the key-person approach.</a:t>
            </a:r>
          </a:p>
          <a:p>
            <a:endParaRPr lang="en-GB" dirty="0"/>
          </a:p>
        </p:txBody>
      </p:sp>
      <p:pic>
        <p:nvPicPr>
          <p:cNvPr id="4" name="Picture 3" descr="Image result for early years ">
            <a:extLst>
              <a:ext uri="{FF2B5EF4-FFF2-40B4-BE49-F238E27FC236}">
                <a16:creationId xmlns:a16="http://schemas.microsoft.com/office/drawing/2014/main" id="{3FACACEE-B5E3-1FFB-48AD-780E01DF7256}"/>
              </a:ext>
            </a:extLst>
          </p:cNvPr>
          <p:cNvPicPr>
            <a:picLocks noChangeAspect="1"/>
          </p:cNvPicPr>
          <p:nvPr/>
        </p:nvPicPr>
        <p:blipFill>
          <a:blip r:embed="rId2"/>
          <a:stretch>
            <a:fillRect/>
          </a:stretch>
        </p:blipFill>
        <p:spPr>
          <a:xfrm>
            <a:off x="5268686" y="3961254"/>
            <a:ext cx="5573485" cy="2896746"/>
          </a:xfrm>
          <a:prstGeom prst="rect">
            <a:avLst/>
          </a:prstGeom>
        </p:spPr>
      </p:pic>
    </p:spTree>
    <p:extLst>
      <p:ext uri="{BB962C8B-B14F-4D97-AF65-F5344CB8AC3E}">
        <p14:creationId xmlns:p14="http://schemas.microsoft.com/office/powerpoint/2010/main" val="28570439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73448E-FC04-1966-83E6-1799185783EE}"/>
              </a:ext>
            </a:extLst>
          </p:cNvPr>
          <p:cNvSpPr>
            <a:spLocks noGrp="1"/>
          </p:cNvSpPr>
          <p:nvPr>
            <p:ph type="title"/>
          </p:nvPr>
        </p:nvSpPr>
        <p:spPr/>
        <p:txBody>
          <a:bodyPr/>
          <a:lstStyle/>
          <a:p>
            <a:pPr algn="ctr"/>
            <a:r>
              <a:rPr lang="en-US" dirty="0"/>
              <a:t>Limitations </a:t>
            </a:r>
            <a:endParaRPr lang="en-GB" dirty="0"/>
          </a:p>
        </p:txBody>
      </p:sp>
      <p:sp>
        <p:nvSpPr>
          <p:cNvPr id="3" name="Content Placeholder 2">
            <a:extLst>
              <a:ext uri="{FF2B5EF4-FFF2-40B4-BE49-F238E27FC236}">
                <a16:creationId xmlns:a16="http://schemas.microsoft.com/office/drawing/2014/main" id="{95EDBFCD-0797-ACFF-C678-0464430C5E09}"/>
              </a:ext>
            </a:extLst>
          </p:cNvPr>
          <p:cNvSpPr>
            <a:spLocks noGrp="1"/>
          </p:cNvSpPr>
          <p:nvPr>
            <p:ph idx="1"/>
          </p:nvPr>
        </p:nvSpPr>
        <p:spPr>
          <a:xfrm>
            <a:off x="503165" y="1971138"/>
            <a:ext cx="11029615" cy="3678303"/>
          </a:xfrm>
        </p:spPr>
        <p:txBody>
          <a:bodyPr>
            <a:normAutofit fontScale="92500" lnSpcReduction="20000"/>
          </a:bodyPr>
          <a:lstStyle/>
          <a:p>
            <a:r>
              <a:rPr lang="en-US" dirty="0"/>
              <a:t>Doesn’t explain all the stages of development and only focuses on insecure attachment </a:t>
            </a:r>
          </a:p>
          <a:p>
            <a:r>
              <a:rPr lang="en-US" dirty="0"/>
              <a:t>From Bowlby perspective Shona could be suffering from separation anxiety however that may not be what's truly happening. </a:t>
            </a:r>
          </a:p>
          <a:p>
            <a:pPr marL="0" indent="0" algn="ctr">
              <a:buNone/>
            </a:pPr>
            <a:r>
              <a:rPr lang="en-US" b="1" dirty="0"/>
              <a:t>Compared to Eriksons theory </a:t>
            </a:r>
          </a:p>
          <a:p>
            <a:r>
              <a:rPr lang="en-US" dirty="0"/>
              <a:t>From observation Shona could be showing signs of other things, for example it could be she doesn’t have autonomy and is very clingy to her primary caregiver that makes her not use to being around other people and social situations or  Shona wasn’t given the encouragement to explore and learn to be independent.  As Erikson’s theory states that there are three stages that are vital for the development of a child which are: </a:t>
            </a:r>
          </a:p>
          <a:p>
            <a:pPr marL="342900" indent="-342900">
              <a:buFont typeface="+mj-lt"/>
              <a:buAutoNum type="arabicPeriod"/>
            </a:pPr>
            <a:r>
              <a:rPr lang="en-US" dirty="0"/>
              <a:t>Trust vs Mistrust = 1 YEAR STAGE</a:t>
            </a:r>
          </a:p>
          <a:p>
            <a:pPr marL="342900" indent="-342900">
              <a:buFont typeface="+mj-lt"/>
              <a:buAutoNum type="arabicPeriod"/>
            </a:pPr>
            <a:r>
              <a:rPr lang="en-US" dirty="0"/>
              <a:t>Autonomy vs Shame and Doubt = 1-3 YEARS stage </a:t>
            </a:r>
          </a:p>
          <a:p>
            <a:pPr marL="342900" indent="-342900">
              <a:buFont typeface="+mj-lt"/>
              <a:buAutoNum type="arabicPeriod"/>
            </a:pPr>
            <a:r>
              <a:rPr lang="en-US" dirty="0"/>
              <a:t>Initiative vs Guilt = 3 YEARS stage </a:t>
            </a:r>
          </a:p>
          <a:p>
            <a:pPr marL="0" indent="0" algn="r">
              <a:buNone/>
            </a:pPr>
            <a:r>
              <a:rPr lang="en-GB" dirty="0"/>
              <a:t>Erikson, E.H. (1963)</a:t>
            </a:r>
            <a:endParaRPr lang="en-US" dirty="0"/>
          </a:p>
          <a:p>
            <a:pPr marL="342900" indent="-342900" algn="ctr">
              <a:buFont typeface="+mj-lt"/>
              <a:buAutoNum type="arabicPeriod"/>
            </a:pPr>
            <a:endParaRPr lang="en-GB" dirty="0"/>
          </a:p>
        </p:txBody>
      </p:sp>
      <p:pic>
        <p:nvPicPr>
          <p:cNvPr id="4" name="Picture 3" descr="Image result for SHY CHILD">
            <a:extLst>
              <a:ext uri="{FF2B5EF4-FFF2-40B4-BE49-F238E27FC236}">
                <a16:creationId xmlns:a16="http://schemas.microsoft.com/office/drawing/2014/main" id="{54732986-DBEF-4199-9BBB-33219746CB36}"/>
              </a:ext>
            </a:extLst>
          </p:cNvPr>
          <p:cNvPicPr>
            <a:picLocks noChangeAspect="1"/>
          </p:cNvPicPr>
          <p:nvPr/>
        </p:nvPicPr>
        <p:blipFill>
          <a:blip r:embed="rId2"/>
          <a:stretch>
            <a:fillRect/>
          </a:stretch>
        </p:blipFill>
        <p:spPr>
          <a:xfrm>
            <a:off x="6605602" y="4203210"/>
            <a:ext cx="2347012" cy="2475364"/>
          </a:xfrm>
          <a:prstGeom prst="rect">
            <a:avLst/>
          </a:prstGeom>
        </p:spPr>
      </p:pic>
    </p:spTree>
    <p:extLst>
      <p:ext uri="{BB962C8B-B14F-4D97-AF65-F5344CB8AC3E}">
        <p14:creationId xmlns:p14="http://schemas.microsoft.com/office/powerpoint/2010/main" val="42057249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C9EF1C-7CA8-3D9D-D976-1C5A93B390C7}"/>
              </a:ext>
            </a:extLst>
          </p:cNvPr>
          <p:cNvSpPr>
            <a:spLocks noGrp="1"/>
          </p:cNvSpPr>
          <p:nvPr>
            <p:ph type="title"/>
          </p:nvPr>
        </p:nvSpPr>
        <p:spPr/>
        <p:txBody>
          <a:bodyPr>
            <a:normAutofit/>
          </a:bodyPr>
          <a:lstStyle/>
          <a:p>
            <a:r>
              <a:rPr lang="en-US" sz="4000" dirty="0"/>
              <a:t>References </a:t>
            </a:r>
            <a:endParaRPr lang="en-GB" sz="4000" dirty="0"/>
          </a:p>
        </p:txBody>
      </p:sp>
      <p:sp>
        <p:nvSpPr>
          <p:cNvPr id="3" name="Content Placeholder 2">
            <a:extLst>
              <a:ext uri="{FF2B5EF4-FFF2-40B4-BE49-F238E27FC236}">
                <a16:creationId xmlns:a16="http://schemas.microsoft.com/office/drawing/2014/main" id="{85843ADF-97E7-4C75-346D-50591EB665A4}"/>
              </a:ext>
            </a:extLst>
          </p:cNvPr>
          <p:cNvSpPr>
            <a:spLocks noGrp="1"/>
          </p:cNvSpPr>
          <p:nvPr>
            <p:ph idx="1"/>
          </p:nvPr>
        </p:nvSpPr>
        <p:spPr>
          <a:xfrm>
            <a:off x="438429" y="3054723"/>
            <a:ext cx="11029615" cy="4174644"/>
          </a:xfrm>
        </p:spPr>
        <p:txBody>
          <a:bodyPr>
            <a:normAutofit fontScale="77500" lnSpcReduction="20000"/>
          </a:bodyPr>
          <a:lstStyle/>
          <a:p>
            <a:pPr marL="0" indent="0">
              <a:buNone/>
            </a:pPr>
            <a:r>
              <a:rPr lang="en-US" b="1" dirty="0"/>
              <a:t>Barrable.  A (2025) </a:t>
            </a:r>
            <a:r>
              <a:rPr lang="en-US" dirty="0"/>
              <a:t>Queen Margaret university, </a:t>
            </a:r>
            <a:r>
              <a:rPr lang="en-GB" dirty="0"/>
              <a:t>Nature Attachment Theory: Exploring the Human-Nature Bond Through an Attachment Theory Lens.  Available at </a:t>
            </a:r>
            <a:r>
              <a:rPr lang="en-GB" dirty="0">
                <a:hlinkClick r:id="rId2"/>
              </a:rPr>
              <a:t>https://eresearch.qmu.ac.uk/server/api/core/bitstreams/d96bc4f4-9f90-4a1b-a8a6-ba00731c4156/content</a:t>
            </a:r>
            <a:r>
              <a:rPr lang="en-GB" dirty="0"/>
              <a:t> Accessed on 29 sept 2026</a:t>
            </a:r>
            <a:endParaRPr lang="en-GB" b="1" dirty="0"/>
          </a:p>
          <a:p>
            <a:pPr marL="0" indent="0">
              <a:buNone/>
            </a:pPr>
            <a:r>
              <a:rPr lang="en-GB" b="1" dirty="0"/>
              <a:t>Bowlby, J. (1969)</a:t>
            </a:r>
            <a:r>
              <a:rPr lang="en-GB" dirty="0"/>
              <a:t> </a:t>
            </a:r>
            <a:r>
              <a:rPr lang="en-GB" i="1" dirty="0"/>
              <a:t>Attachment and Loss: Volume 1. Attachment</a:t>
            </a:r>
            <a:r>
              <a:rPr lang="en-GB" dirty="0"/>
              <a:t>. London: Hogarth Press</a:t>
            </a:r>
          </a:p>
          <a:p>
            <a:pPr marL="0" indent="0">
              <a:buNone/>
            </a:pPr>
            <a:r>
              <a:rPr lang="en-GB" b="1" dirty="0"/>
              <a:t>Cassidy, J. and Shaver, P.R. (eds.) (2016)</a:t>
            </a:r>
            <a:r>
              <a:rPr lang="en-GB" dirty="0"/>
              <a:t> </a:t>
            </a:r>
            <a:r>
              <a:rPr lang="en-GB" i="1" dirty="0"/>
              <a:t>Handbook of Attachment: Theory, Research, and Clinical Applications</a:t>
            </a:r>
            <a:r>
              <a:rPr lang="en-GB" dirty="0"/>
              <a:t>. 3rd </a:t>
            </a:r>
            <a:r>
              <a:rPr lang="en-GB" dirty="0" err="1"/>
              <a:t>edn</a:t>
            </a:r>
            <a:r>
              <a:rPr lang="en-GB" dirty="0"/>
              <a:t>. New York: Guilford Press.</a:t>
            </a:r>
          </a:p>
          <a:p>
            <a:pPr marL="0" indent="0">
              <a:buNone/>
            </a:pPr>
            <a:r>
              <a:rPr lang="en-GB" b="1" dirty="0"/>
              <a:t>Department for Education (2026)</a:t>
            </a:r>
            <a:r>
              <a:rPr lang="en-GB" dirty="0"/>
              <a:t> </a:t>
            </a:r>
            <a:r>
              <a:rPr lang="en-GB" i="1" dirty="0"/>
              <a:t>Early years foundation stage (EYFS) statutory framework</a:t>
            </a:r>
            <a:r>
              <a:rPr lang="en-GB" dirty="0"/>
              <a:t>. London: Department for Education. Available at: </a:t>
            </a:r>
            <a:r>
              <a:rPr lang="en-GB" dirty="0">
                <a:hlinkClick r:id="rId3"/>
              </a:rPr>
              <a:t>GOV.UK – Early years foundation stage statutory framework</a:t>
            </a:r>
            <a:r>
              <a:rPr lang="en-GB" dirty="0"/>
              <a:t> (Accessed: 5 October 2026).</a:t>
            </a:r>
          </a:p>
          <a:p>
            <a:pPr marL="0" indent="0">
              <a:buNone/>
            </a:pPr>
            <a:r>
              <a:rPr lang="en-GB" b="1" dirty="0"/>
              <a:t>Erikson, E.H. (1963)</a:t>
            </a:r>
            <a:r>
              <a:rPr lang="en-GB" dirty="0"/>
              <a:t> </a:t>
            </a:r>
            <a:r>
              <a:rPr lang="en-GB" i="1" dirty="0"/>
              <a:t>Childhood and Society</a:t>
            </a:r>
            <a:r>
              <a:rPr lang="en-GB" dirty="0"/>
              <a:t>. 2nd </a:t>
            </a:r>
            <a:r>
              <a:rPr lang="en-GB" dirty="0" err="1"/>
              <a:t>edn</a:t>
            </a:r>
            <a:r>
              <a:rPr lang="en-GB" dirty="0"/>
              <a:t>. New York: W.W. Norton &amp; Company.</a:t>
            </a:r>
          </a:p>
          <a:p>
            <a:pPr marL="0" indent="0">
              <a:buNone/>
            </a:pPr>
            <a:r>
              <a:rPr lang="en-GB" b="1" dirty="0"/>
              <a:t>Mcleod. S (2024) </a:t>
            </a:r>
            <a:r>
              <a:rPr lang="en-GB" dirty="0"/>
              <a:t>Nature vs. Nurture Debate In Psychology available at </a:t>
            </a:r>
            <a:r>
              <a:rPr lang="en-GB" dirty="0">
                <a:hlinkClick r:id="rId4"/>
              </a:rPr>
              <a:t>https://www.simplypsychology.org/naturevsnurture.html</a:t>
            </a:r>
            <a:r>
              <a:rPr lang="en-GB" dirty="0"/>
              <a:t> accessed on 29 sept 2026</a:t>
            </a:r>
          </a:p>
          <a:p>
            <a:pPr marL="0" indent="0">
              <a:buNone/>
            </a:pPr>
            <a:r>
              <a:rPr lang="en-GB" b="1" dirty="0"/>
              <a:t>Images used: </a:t>
            </a:r>
          </a:p>
          <a:p>
            <a:pPr marL="0" indent="0">
              <a:buNone/>
            </a:pPr>
            <a:r>
              <a:rPr lang="en-GB" b="1" dirty="0"/>
              <a:t>Cherry. K (2026) </a:t>
            </a:r>
            <a:r>
              <a:rPr lang="en-GB" dirty="0"/>
              <a:t>What is attachment theory? Available at  </a:t>
            </a:r>
            <a:r>
              <a:rPr lang="en-GB" dirty="0">
                <a:hlinkClick r:id="rId5"/>
              </a:rPr>
              <a:t>https://www.verywellmind.com/what-is-attachment-theory-2795337</a:t>
            </a:r>
            <a:r>
              <a:rPr lang="en-GB" dirty="0"/>
              <a:t> Accessed on 29 sept 2026</a:t>
            </a:r>
          </a:p>
          <a:p>
            <a:pPr marL="0" indent="0">
              <a:buNone/>
            </a:pPr>
            <a:r>
              <a:rPr lang="en-GB" dirty="0"/>
              <a:t>AI image of shy child – available at </a:t>
            </a:r>
            <a:r>
              <a:rPr lang="en-GB" dirty="0">
                <a:hlinkClick r:id="rId6"/>
              </a:rPr>
              <a:t>https://www.freepik.com/premium-ai-image/shy-child-who-is-ashamed-his-bad-behavior-without-showing-his-tears-little-girl-covering-her_85966220.htm</a:t>
            </a:r>
            <a:r>
              <a:rPr lang="en-GB" dirty="0"/>
              <a:t> accessed on 29 sept 2026</a:t>
            </a:r>
          </a:p>
          <a:p>
            <a:pPr marL="0" indent="0">
              <a:buNone/>
            </a:pPr>
            <a:r>
              <a:rPr lang="en-GB" dirty="0"/>
              <a:t>Early years image - </a:t>
            </a:r>
            <a:r>
              <a:rPr lang="en-GB" dirty="0">
                <a:hlinkClick r:id="rId7"/>
              </a:rPr>
              <a:t>https://trainingexpress.org.uk/how-to-become-an-early-years-practitioner-in-the-uk/</a:t>
            </a:r>
            <a:r>
              <a:rPr lang="en-GB" dirty="0"/>
              <a:t> </a:t>
            </a:r>
          </a:p>
          <a:p>
            <a:pPr marL="0" lvl="0" indent="0">
              <a:buNone/>
            </a:pPr>
            <a:endParaRPr lang="en-US" b="1" dirty="0"/>
          </a:p>
          <a:p>
            <a:pPr marL="0" indent="0">
              <a:buNone/>
            </a:pPr>
            <a:endParaRPr lang="en-US"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1728883465"/>
      </p:ext>
    </p:extLst>
  </p:cSld>
  <p:clrMapOvr>
    <a:masterClrMapping/>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4D1434"/>
      </a:accent1>
      <a:accent2>
        <a:srgbClr val="903163"/>
      </a:accent2>
      <a:accent3>
        <a:srgbClr val="B2324B"/>
      </a:accent3>
      <a:accent4>
        <a:srgbClr val="969FA7"/>
      </a:accent4>
      <a:accent5>
        <a:srgbClr val="66B1CE"/>
      </a:accent5>
      <a:accent6>
        <a:srgbClr val="40619D"/>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C21699FF-00E4-43C8-BBCC-D7E5536C371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TM03457464[[fn=Dividend]]</Template>
  <TotalTime>3261</TotalTime>
  <Words>1145</Words>
  <Application>Microsoft Office PowerPoint</Application>
  <PresentationFormat>Widescreen</PresentationFormat>
  <Paragraphs>94</Paragraphs>
  <Slides>8</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Aptos</vt:lpstr>
      <vt:lpstr>Gill Sans MT</vt:lpstr>
      <vt:lpstr>Wingdings 2</vt:lpstr>
      <vt:lpstr>Dividend</vt:lpstr>
      <vt:lpstr>    Psychology in Health &amp; Social Care </vt:lpstr>
      <vt:lpstr>Scenario  and  chosen theory </vt:lpstr>
      <vt:lpstr> </vt:lpstr>
      <vt:lpstr>How to apply the theory </vt:lpstr>
      <vt:lpstr>Nature vs nurture </vt:lpstr>
      <vt:lpstr>Pros</vt:lpstr>
      <vt:lpstr>Limitations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Charmeka Gray (2437580)</dc:creator>
  <cp:lastModifiedBy>Charmeka Gray (2437580)</cp:lastModifiedBy>
  <cp:revision>1</cp:revision>
  <dcterms:created xsi:type="dcterms:W3CDTF">2026-09-24T17:57:33Z</dcterms:created>
  <dcterms:modified xsi:type="dcterms:W3CDTF">2026-10-05T15:52:15Z</dcterms:modified>
</cp:coreProperties>
</file>