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Calibri" pitchFamily="34" charset="0"/>
      <p:regular r:id="rId20"/>
      <p:bold r:id="rId21"/>
      <p:italic r:id="rId22"/>
      <p:boldItalic r:id="rId23"/>
    </p:embeddedFont>
    <p:embeddedFont>
      <p:font typeface="Arial Bold" pitchFamily="34" charset="0"/>
      <p:bold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7807" autoAdjust="0"/>
  </p:normalViewPr>
  <p:slideViewPr>
    <p:cSldViewPr>
      <p:cViewPr>
        <p:scale>
          <a:sx n="25" d="100"/>
          <a:sy n="25" d="100"/>
        </p:scale>
        <p:origin x="-1736" y="-3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presents the significance of digital transformation in healthcare (Wang et al., 2025). One of the significant examples of this change is the NHS App. I am also interested in how it enhances access, efficiency, and engagement and also poses challenges that have to be managed with care.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primary purpose of my activity was to evaluate the success of the NHS App (NHS, 2021). The objectives were used in assisting me to conduct the research as it was targeted at achieving three main areas. This made sure that my analysis was well organized, balanced and in line with assignment requirements.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a slide describing the purpose of the NHS App as well as what it is (Kc et al., 2023). It serves as an online access point to healthcare. Patients are also able to take control of most of their care by themselves and this has helped to ease the burden of the traditional systems.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 relied upon secondary research to justify my analysis. This involved peer reviewed articles and official reports (Dael et al., 2020). Critical method was used by the comparison of various perspectives and assessment of both positive and negative results.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medical practitioners are now forced to operate in digital systems (Chatterjee et al., 2023). The administrative and clinical functions are more interacting online. This demands new competencies and lifelong learning and this has transformed professional demands.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Whereas most employees are time savers, others are overwhelmed (Al-haimi et al., 2025). Frustration is added by technical issues and lack of training. Organisational support and commitment of leadership determines success.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It has been found that workforce benefits are inconsistent (Gebrehiwot and Elantheraiyan, 2023). Organisations that are well endowed perform better. This shows the relevance of investment in staff development in the long run.</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service delivery has got more digital (Haleem et al., 2021). Several processes have become automated. This saves on waiting and enhances the coordination among the departments and the professionals.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Despite the fact that there has been improvement of efficiency, there are risks (Cremer et al., 2022). Care can be interrupted by system outage and security issues. It is important to handle these problems in order to sustain the trust of people.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Services do not have equal benefits (Vasileiou, Sfakianaki and Tsekouropoulos, 2024). Online appointments occasionally have an impact on the quality of communication. Funding and system upgrades are considered long-term sustainability.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is increased satisfaction among many patients (Daniel, 2024). The app saves on time of travel and waiting. It also motivates the people to have a greater interest in health management.</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are patients who are technologically challenged (Livieri et al., 2025). This is especially the case with older adults and the disadvantaged groups. Such obstacles are a threat to increasing health disparities.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According to my findings, the NHS App is worth having, although not perfect (Bittencourt and Giannotti, 2023). It is most effective with training, funding, and non-discriminative strategies. It is crucial to watch over the shoulder.</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summarise, NHS App has transformed the healthcare in the UK; however, it still requires improvement. The recommendations that I propose revolve around the enhancement of staff competence, minimization of digital exclusion, intensification of security, and utilization of patient feedback to inform future upgrades.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2.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6.sv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2.sv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2.sv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6.sv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grpSp>
        <p:nvGrpSpPr>
          <p:cNvPr id="3" name="Group 3"/>
          <p:cNvGrpSpPr/>
          <p:nvPr/>
        </p:nvGrpSpPr>
        <p:grpSpPr>
          <a:xfrm>
            <a:off x="12279728" y="2421079"/>
            <a:ext cx="3031128" cy="6446431"/>
            <a:chOff x="0" y="0"/>
            <a:chExt cx="457055" cy="972038"/>
          </a:xfrm>
        </p:grpSpPr>
        <p:sp>
          <p:nvSpPr>
            <p:cNvPr id="4" name="Freeform 4"/>
            <p:cNvSpPr/>
            <p:nvPr/>
          </p:nvSpPr>
          <p:spPr>
            <a:xfrm>
              <a:off x="0" y="0"/>
              <a:ext cx="457055" cy="972038"/>
            </a:xfrm>
            <a:custGeom>
              <a:avLst/>
              <a:gdLst/>
              <a:ahLst/>
              <a:cxnLst/>
              <a:rect l="l" t="t" r="r" b="b"/>
              <a:pathLst>
                <a:path w="457055" h="972038">
                  <a:moveTo>
                    <a:pt x="58745" y="0"/>
                  </a:moveTo>
                  <a:lnTo>
                    <a:pt x="398309" y="0"/>
                  </a:lnTo>
                  <a:cubicBezTo>
                    <a:pt x="430754" y="0"/>
                    <a:pt x="457055" y="26301"/>
                    <a:pt x="457055" y="58745"/>
                  </a:cubicBezTo>
                  <a:lnTo>
                    <a:pt x="457055" y="913293"/>
                  </a:lnTo>
                  <a:cubicBezTo>
                    <a:pt x="457055" y="928873"/>
                    <a:pt x="450865" y="943815"/>
                    <a:pt x="439849" y="954832"/>
                  </a:cubicBezTo>
                  <a:cubicBezTo>
                    <a:pt x="428832" y="965849"/>
                    <a:pt x="413890" y="972038"/>
                    <a:pt x="398309" y="972038"/>
                  </a:cubicBezTo>
                  <a:lnTo>
                    <a:pt x="58745" y="972038"/>
                  </a:lnTo>
                  <a:cubicBezTo>
                    <a:pt x="43165" y="972038"/>
                    <a:pt x="28223" y="965849"/>
                    <a:pt x="17206" y="954832"/>
                  </a:cubicBezTo>
                  <a:cubicBezTo>
                    <a:pt x="6189" y="943815"/>
                    <a:pt x="0" y="928873"/>
                    <a:pt x="0" y="913293"/>
                  </a:cubicBezTo>
                  <a:lnTo>
                    <a:pt x="0" y="58745"/>
                  </a:lnTo>
                  <a:cubicBezTo>
                    <a:pt x="0" y="43165"/>
                    <a:pt x="6189" y="28223"/>
                    <a:pt x="17206" y="17206"/>
                  </a:cubicBezTo>
                  <a:cubicBezTo>
                    <a:pt x="28223" y="6189"/>
                    <a:pt x="43165" y="0"/>
                    <a:pt x="58745" y="0"/>
                  </a:cubicBezTo>
                  <a:close/>
                </a:path>
              </a:pathLst>
            </a:custGeom>
            <a:blipFill>
              <a:blip r:embed="rId3"/>
              <a:stretch>
                <a:fillRect l="-31249" t="-365" r="-22448" b="-8037"/>
              </a:stretch>
            </a:blipFill>
          </p:spPr>
        </p:sp>
      </p:grpSp>
      <p:sp>
        <p:nvSpPr>
          <p:cNvPr id="5" name="Freeform 5"/>
          <p:cNvSpPr/>
          <p:nvPr/>
        </p:nvSpPr>
        <p:spPr>
          <a:xfrm>
            <a:off x="11581990" y="2264853"/>
            <a:ext cx="4264754" cy="6878635"/>
          </a:xfrm>
          <a:custGeom>
            <a:avLst/>
            <a:gdLst/>
            <a:ahLst/>
            <a:cxnLst/>
            <a:rect l="l" t="t" r="r" b="b"/>
            <a:pathLst>
              <a:path w="4264754" h="6878635">
                <a:moveTo>
                  <a:pt x="0" y="0"/>
                </a:moveTo>
                <a:lnTo>
                  <a:pt x="4264754" y="0"/>
                </a:lnTo>
                <a:lnTo>
                  <a:pt x="4264754" y="6878636"/>
                </a:lnTo>
                <a:lnTo>
                  <a:pt x="0" y="6878636"/>
                </a:lnTo>
                <a:lnTo>
                  <a:pt x="0" y="0"/>
                </a:lnTo>
                <a:close/>
              </a:path>
            </a:pathLst>
          </a:custGeom>
          <a:blipFill>
            <a:blip r:embed="rId4"/>
            <a:stretch>
              <a:fillRect/>
            </a:stretch>
          </a:blipFill>
        </p:spPr>
      </p:sp>
      <p:sp>
        <p:nvSpPr>
          <p:cNvPr id="6" name="Freeform 6"/>
          <p:cNvSpPr/>
          <p:nvPr/>
        </p:nvSpPr>
        <p:spPr>
          <a:xfrm rot="587820">
            <a:off x="8989736" y="5431575"/>
            <a:ext cx="3602892" cy="2531031"/>
          </a:xfrm>
          <a:custGeom>
            <a:avLst/>
            <a:gdLst/>
            <a:ahLst/>
            <a:cxnLst/>
            <a:rect l="l" t="t" r="r" b="b"/>
            <a:pathLst>
              <a:path w="3602892" h="2531031">
                <a:moveTo>
                  <a:pt x="0" y="0"/>
                </a:moveTo>
                <a:lnTo>
                  <a:pt x="3602892" y="0"/>
                </a:lnTo>
                <a:lnTo>
                  <a:pt x="3602892" y="2531032"/>
                </a:lnTo>
                <a:lnTo>
                  <a:pt x="0" y="2531032"/>
                </a:lnTo>
                <a:lnTo>
                  <a:pt x="0" y="0"/>
                </a:lnTo>
                <a:close/>
              </a:path>
            </a:pathLst>
          </a:custGeom>
          <a:blipFill>
            <a:blip r:embed="rId5"/>
            <a:stretch>
              <a:fillRect/>
            </a:stretch>
          </a:blipFill>
        </p:spPr>
      </p:sp>
      <p:sp>
        <p:nvSpPr>
          <p:cNvPr id="7" name="Freeform 7"/>
          <p:cNvSpPr/>
          <p:nvPr/>
        </p:nvSpPr>
        <p:spPr>
          <a:xfrm rot="-580997">
            <a:off x="14939044" y="3076228"/>
            <a:ext cx="2276182" cy="2393690"/>
          </a:xfrm>
          <a:custGeom>
            <a:avLst/>
            <a:gdLst/>
            <a:ahLst/>
            <a:cxnLst/>
            <a:rect l="l" t="t" r="r" b="b"/>
            <a:pathLst>
              <a:path w="2276182" h="2393690">
                <a:moveTo>
                  <a:pt x="0" y="0"/>
                </a:moveTo>
                <a:lnTo>
                  <a:pt x="2276181" y="0"/>
                </a:lnTo>
                <a:lnTo>
                  <a:pt x="2276181" y="2393690"/>
                </a:lnTo>
                <a:lnTo>
                  <a:pt x="0" y="2393690"/>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8" name="TextBox 8"/>
          <p:cNvSpPr txBox="1"/>
          <p:nvPr/>
        </p:nvSpPr>
        <p:spPr>
          <a:xfrm>
            <a:off x="479374" y="2530383"/>
            <a:ext cx="8664626" cy="3489397"/>
          </a:xfrm>
          <a:prstGeom prst="rect">
            <a:avLst/>
          </a:prstGeom>
        </p:spPr>
        <p:txBody>
          <a:bodyPr lIns="0" tIns="0" rIns="0" bIns="0" rtlCol="0" anchor="t">
            <a:spAutoFit/>
          </a:bodyPr>
          <a:lstStyle/>
          <a:p>
            <a:pPr algn="l">
              <a:lnSpc>
                <a:spcPts val="9035"/>
              </a:lnSpc>
            </a:pPr>
            <a:r>
              <a:rPr lang="en-US" sz="7926" b="1">
                <a:solidFill>
                  <a:srgbClr val="000000"/>
                </a:solidFill>
                <a:latin typeface="Arial Bold"/>
                <a:ea typeface="Arial Bold"/>
                <a:cs typeface="Arial Bold"/>
                <a:sym typeface="Arial Bold"/>
              </a:rPr>
              <a:t>Evaluating the NHS App in UK Health Care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sp>
        <p:nvSpPr>
          <p:cNvPr id="3" name="TextBox 3"/>
          <p:cNvSpPr txBox="1"/>
          <p:nvPr/>
        </p:nvSpPr>
        <p:spPr>
          <a:xfrm>
            <a:off x="2766194" y="1038225"/>
            <a:ext cx="10959521" cy="782636"/>
          </a:xfrm>
          <a:prstGeom prst="rect">
            <a:avLst/>
          </a:prstGeom>
        </p:spPr>
        <p:txBody>
          <a:bodyPr lIns="0" tIns="0" rIns="0" bIns="0" rtlCol="0" anchor="t">
            <a:spAutoFit/>
          </a:bodyPr>
          <a:lstStyle/>
          <a:p>
            <a:pPr algn="ctr">
              <a:lnSpc>
                <a:spcPts val="5937"/>
              </a:lnSpc>
            </a:pPr>
            <a:r>
              <a:rPr lang="en-US" sz="5208" b="1">
                <a:solidFill>
                  <a:srgbClr val="000000"/>
                </a:solidFill>
                <a:latin typeface="Arial Bold"/>
                <a:ea typeface="Arial Bold"/>
                <a:cs typeface="Arial Bold"/>
                <a:sym typeface="Arial Bold"/>
              </a:rPr>
              <a:t>Table of Content</a:t>
            </a:r>
          </a:p>
        </p:txBody>
      </p:sp>
      <p:sp>
        <p:nvSpPr>
          <p:cNvPr id="4" name="TextBox 4"/>
          <p:cNvSpPr txBox="1"/>
          <p:nvPr/>
        </p:nvSpPr>
        <p:spPr>
          <a:xfrm>
            <a:off x="3589921" y="2849690"/>
            <a:ext cx="7126339" cy="6009005"/>
          </a:xfrm>
          <a:prstGeom prst="rect">
            <a:avLst/>
          </a:prstGeom>
        </p:spPr>
        <p:txBody>
          <a:bodyPr lIns="0" tIns="0" rIns="0" bIns="0" rtlCol="0" anchor="t">
            <a:spAutoFit/>
          </a:bodyPr>
          <a:lstStyle/>
          <a:p>
            <a:pPr marL="496569" lvl="1" indent="-248284" algn="just">
              <a:lnSpc>
                <a:spcPts val="3219"/>
              </a:lnSpc>
              <a:buAutoNum type="arabicPeriod"/>
            </a:pPr>
            <a:r>
              <a:rPr lang="en-US" sz="2299">
                <a:solidFill>
                  <a:srgbClr val="000000"/>
                </a:solidFill>
                <a:latin typeface="Arial"/>
                <a:ea typeface="Arial"/>
                <a:cs typeface="Arial"/>
                <a:sym typeface="Arial"/>
              </a:rPr>
              <a:t>Introduction</a:t>
            </a:r>
          </a:p>
          <a:p>
            <a:pPr marL="496569" lvl="1" indent="-248284" algn="just">
              <a:lnSpc>
                <a:spcPts val="3219"/>
              </a:lnSpc>
              <a:buAutoNum type="arabicPeriod"/>
            </a:pPr>
            <a:r>
              <a:rPr lang="en-US" sz="2299">
                <a:solidFill>
                  <a:srgbClr val="000000"/>
                </a:solidFill>
                <a:latin typeface="Arial"/>
                <a:ea typeface="Arial"/>
                <a:cs typeface="Arial"/>
                <a:sym typeface="Arial"/>
              </a:rPr>
              <a:t>Aim and Objectives</a:t>
            </a:r>
          </a:p>
          <a:p>
            <a:pPr marL="496569" lvl="1" indent="-248284" algn="just">
              <a:lnSpc>
                <a:spcPts val="3219"/>
              </a:lnSpc>
              <a:buAutoNum type="arabicPeriod"/>
            </a:pPr>
            <a:r>
              <a:rPr lang="en-US" sz="2299">
                <a:solidFill>
                  <a:srgbClr val="000000"/>
                </a:solidFill>
                <a:latin typeface="Arial"/>
                <a:ea typeface="Arial"/>
                <a:cs typeface="Arial"/>
                <a:sym typeface="Arial"/>
              </a:rPr>
              <a:t>Digital Innovation Overview</a:t>
            </a:r>
          </a:p>
          <a:p>
            <a:pPr marL="496569" lvl="1" indent="-248284" algn="just">
              <a:lnSpc>
                <a:spcPts val="3219"/>
              </a:lnSpc>
              <a:buAutoNum type="arabicPeriod"/>
            </a:pPr>
            <a:r>
              <a:rPr lang="en-US" sz="2299">
                <a:solidFill>
                  <a:srgbClr val="000000"/>
                </a:solidFill>
                <a:latin typeface="Arial"/>
                <a:ea typeface="Arial"/>
                <a:cs typeface="Arial"/>
                <a:sym typeface="Arial"/>
              </a:rPr>
              <a:t>Research Method and Approach</a:t>
            </a:r>
          </a:p>
          <a:p>
            <a:pPr marL="496569" lvl="1" indent="-248284" algn="just">
              <a:lnSpc>
                <a:spcPts val="3219"/>
              </a:lnSpc>
              <a:buAutoNum type="arabicPeriod"/>
            </a:pPr>
            <a:r>
              <a:rPr lang="en-US" sz="2299">
                <a:solidFill>
                  <a:srgbClr val="000000"/>
                </a:solidFill>
                <a:latin typeface="Arial"/>
                <a:ea typeface="Arial"/>
                <a:cs typeface="Arial"/>
                <a:sym typeface="Arial"/>
              </a:rPr>
              <a:t>Workforce Impact: Role Changes</a:t>
            </a:r>
          </a:p>
          <a:p>
            <a:pPr marL="496569" lvl="1" indent="-248284" algn="just">
              <a:lnSpc>
                <a:spcPts val="3219"/>
              </a:lnSpc>
              <a:buAutoNum type="arabicPeriod"/>
            </a:pPr>
            <a:r>
              <a:rPr lang="en-US" sz="2299">
                <a:solidFill>
                  <a:srgbClr val="000000"/>
                </a:solidFill>
                <a:latin typeface="Arial"/>
                <a:ea typeface="Arial"/>
                <a:cs typeface="Arial"/>
                <a:sym typeface="Arial"/>
              </a:rPr>
              <a:t>Workforce Impact: Benefits and Challenges</a:t>
            </a:r>
          </a:p>
          <a:p>
            <a:pPr marL="496569" lvl="1" indent="-248284" algn="just">
              <a:lnSpc>
                <a:spcPts val="3219"/>
              </a:lnSpc>
              <a:buAutoNum type="arabicPeriod"/>
            </a:pPr>
            <a:r>
              <a:rPr lang="en-US" sz="2299">
                <a:solidFill>
                  <a:srgbClr val="000000"/>
                </a:solidFill>
                <a:latin typeface="Arial"/>
                <a:ea typeface="Arial"/>
                <a:cs typeface="Arial"/>
                <a:sym typeface="Arial"/>
              </a:rPr>
              <a:t>Workforce Evaluation</a:t>
            </a:r>
          </a:p>
          <a:p>
            <a:pPr marL="496569" lvl="1" indent="-248284" algn="just">
              <a:lnSpc>
                <a:spcPts val="3219"/>
              </a:lnSpc>
              <a:buAutoNum type="arabicPeriod"/>
            </a:pPr>
            <a:r>
              <a:rPr lang="en-US" sz="2299">
                <a:solidFill>
                  <a:srgbClr val="000000"/>
                </a:solidFill>
                <a:latin typeface="Arial"/>
                <a:ea typeface="Arial"/>
                <a:cs typeface="Arial"/>
                <a:sym typeface="Arial"/>
              </a:rPr>
              <a:t>Service Delivery: Practice Changes</a:t>
            </a:r>
          </a:p>
          <a:p>
            <a:pPr marL="496569" lvl="1" indent="-248284" algn="just">
              <a:lnSpc>
                <a:spcPts val="3219"/>
              </a:lnSpc>
              <a:buAutoNum type="arabicPeriod"/>
            </a:pPr>
            <a:r>
              <a:rPr lang="en-US" sz="2299">
                <a:solidFill>
                  <a:srgbClr val="000000"/>
                </a:solidFill>
                <a:latin typeface="Arial"/>
                <a:ea typeface="Arial"/>
                <a:cs typeface="Arial"/>
                <a:sym typeface="Arial"/>
              </a:rPr>
              <a:t>Service Delivery: Benefits and Risks</a:t>
            </a:r>
          </a:p>
          <a:p>
            <a:pPr marL="496569" lvl="1" indent="-248284" algn="just">
              <a:lnSpc>
                <a:spcPts val="3219"/>
              </a:lnSpc>
              <a:buAutoNum type="arabicPeriod"/>
            </a:pPr>
            <a:r>
              <a:rPr lang="en-US" sz="2299">
                <a:solidFill>
                  <a:srgbClr val="000000"/>
                </a:solidFill>
                <a:latin typeface="Arial"/>
                <a:ea typeface="Arial"/>
                <a:cs typeface="Arial"/>
                <a:sym typeface="Arial"/>
              </a:rPr>
              <a:t>Service Delivery Evaluation</a:t>
            </a:r>
          </a:p>
          <a:p>
            <a:pPr marL="496569" lvl="1" indent="-248284" algn="just">
              <a:lnSpc>
                <a:spcPts val="3219"/>
              </a:lnSpc>
              <a:buAutoNum type="arabicPeriod"/>
            </a:pPr>
            <a:r>
              <a:rPr lang="en-US" sz="2299">
                <a:solidFill>
                  <a:srgbClr val="000000"/>
                </a:solidFill>
                <a:latin typeface="Arial"/>
                <a:ea typeface="Arial"/>
                <a:cs typeface="Arial"/>
                <a:sym typeface="Arial"/>
              </a:rPr>
              <a:t>Patient Experience: Benefits</a:t>
            </a:r>
          </a:p>
          <a:p>
            <a:pPr marL="496569" lvl="1" indent="-248284" algn="just">
              <a:lnSpc>
                <a:spcPts val="3219"/>
              </a:lnSpc>
              <a:buAutoNum type="arabicPeriod"/>
            </a:pPr>
            <a:r>
              <a:rPr lang="en-US" sz="2299">
                <a:solidFill>
                  <a:srgbClr val="000000"/>
                </a:solidFill>
                <a:latin typeface="Arial"/>
                <a:ea typeface="Arial"/>
                <a:cs typeface="Arial"/>
                <a:sym typeface="Arial"/>
              </a:rPr>
              <a:t>Patient Experience: Challenges</a:t>
            </a:r>
          </a:p>
          <a:p>
            <a:pPr marL="496569" lvl="1" indent="-248284" algn="just">
              <a:lnSpc>
                <a:spcPts val="3219"/>
              </a:lnSpc>
              <a:buAutoNum type="arabicPeriod"/>
            </a:pPr>
            <a:r>
              <a:rPr lang="en-US" sz="2299">
                <a:solidFill>
                  <a:srgbClr val="000000"/>
                </a:solidFill>
                <a:latin typeface="Arial"/>
                <a:ea typeface="Arial"/>
                <a:cs typeface="Arial"/>
                <a:sym typeface="Arial"/>
              </a:rPr>
              <a:t>Overall Evaluation and Key Findings</a:t>
            </a:r>
          </a:p>
          <a:p>
            <a:pPr marL="496569" lvl="1" indent="-248284" algn="just">
              <a:lnSpc>
                <a:spcPts val="3219"/>
              </a:lnSpc>
              <a:buAutoNum type="arabicPeriod"/>
            </a:pPr>
            <a:r>
              <a:rPr lang="en-US" sz="2299">
                <a:solidFill>
                  <a:srgbClr val="000000"/>
                </a:solidFill>
                <a:latin typeface="Arial"/>
                <a:ea typeface="Arial"/>
                <a:cs typeface="Arial"/>
                <a:sym typeface="Arial"/>
              </a:rPr>
              <a:t>Conclusion and Recommendations</a:t>
            </a:r>
          </a:p>
          <a:p>
            <a:pPr marL="496569" lvl="1" indent="-248284" algn="just">
              <a:lnSpc>
                <a:spcPts val="3219"/>
              </a:lnSpc>
              <a:buAutoNum type="arabicPeriod"/>
            </a:pPr>
            <a:r>
              <a:rPr lang="en-US" sz="2299">
                <a:solidFill>
                  <a:srgbClr val="000000"/>
                </a:solidFill>
                <a:latin typeface="Arial"/>
                <a:ea typeface="Arial"/>
                <a:cs typeface="Arial"/>
                <a:sym typeface="Arial"/>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8809845" y="562991"/>
            <a:ext cx="9724009" cy="972400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0422" r="-20422"/>
              </a:stretch>
            </a:blipFill>
          </p:spPr>
        </p:sp>
      </p:grpSp>
      <p:sp>
        <p:nvSpPr>
          <p:cNvPr id="5" name="Freeform 5"/>
          <p:cNvSpPr/>
          <p:nvPr/>
        </p:nvSpPr>
        <p:spPr>
          <a:xfrm rot="-580997">
            <a:off x="9313505" y="2707859"/>
            <a:ext cx="2276182" cy="2393690"/>
          </a:xfrm>
          <a:custGeom>
            <a:avLst/>
            <a:gdLst/>
            <a:ahLst/>
            <a:cxnLst/>
            <a:rect l="l" t="t" r="r" b="b"/>
            <a:pathLst>
              <a:path w="2276182" h="2393690">
                <a:moveTo>
                  <a:pt x="0" y="0"/>
                </a:moveTo>
                <a:lnTo>
                  <a:pt x="2276181" y="0"/>
                </a:lnTo>
                <a:lnTo>
                  <a:pt x="2276181" y="2393690"/>
                </a:lnTo>
                <a:lnTo>
                  <a:pt x="0" y="239369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TextBox 6"/>
          <p:cNvSpPr txBox="1"/>
          <p:nvPr/>
        </p:nvSpPr>
        <p:spPr>
          <a:xfrm>
            <a:off x="741355" y="1450302"/>
            <a:ext cx="6850462" cy="782636"/>
          </a:xfrm>
          <a:prstGeom prst="rect">
            <a:avLst/>
          </a:prstGeom>
        </p:spPr>
        <p:txBody>
          <a:bodyPr lIns="0" tIns="0" rIns="0" bIns="0" rtlCol="0" anchor="t">
            <a:spAutoFit/>
          </a:bodyPr>
          <a:lstStyle/>
          <a:p>
            <a:pPr algn="l">
              <a:lnSpc>
                <a:spcPts val="5937"/>
              </a:lnSpc>
            </a:pPr>
            <a:r>
              <a:rPr lang="en-US" sz="5208" b="1">
                <a:solidFill>
                  <a:srgbClr val="000000"/>
                </a:solidFill>
                <a:latin typeface="Arial Bold"/>
                <a:ea typeface="Arial Bold"/>
                <a:cs typeface="Arial Bold"/>
                <a:sym typeface="Arial Bold"/>
              </a:rPr>
              <a:t>Introduction</a:t>
            </a:r>
          </a:p>
        </p:txBody>
      </p:sp>
      <p:sp>
        <p:nvSpPr>
          <p:cNvPr id="7" name="TextBox 7"/>
          <p:cNvSpPr txBox="1"/>
          <p:nvPr/>
        </p:nvSpPr>
        <p:spPr>
          <a:xfrm>
            <a:off x="741355" y="3838029"/>
            <a:ext cx="6850462" cy="3658235"/>
          </a:xfrm>
          <a:prstGeom prst="rect">
            <a:avLst/>
          </a:prstGeom>
        </p:spPr>
        <p:txBody>
          <a:bodyPr lIns="0" tIns="0" rIns="0" bIns="0" rtlCol="0" anchor="t">
            <a:spAutoFit/>
          </a:bodyPr>
          <a:lstStyle/>
          <a:p>
            <a:pPr algn="just">
              <a:lnSpc>
                <a:spcPts val="3639"/>
              </a:lnSpc>
            </a:pPr>
            <a:r>
              <a:rPr lang="en-US" sz="2599">
                <a:solidFill>
                  <a:srgbClr val="000000"/>
                </a:solidFill>
                <a:latin typeface="Arial"/>
                <a:ea typeface="Arial"/>
                <a:cs typeface="Arial"/>
                <a:sym typeface="Arial"/>
              </a:rPr>
              <a:t>The digital technology is changing health and social care.</a:t>
            </a:r>
          </a:p>
          <a:p>
            <a:pPr algn="just">
              <a:lnSpc>
                <a:spcPts val="3639"/>
              </a:lnSpc>
            </a:pPr>
            <a:r>
              <a:rPr lang="en-US" sz="2599">
                <a:solidFill>
                  <a:srgbClr val="000000"/>
                </a:solidFill>
                <a:latin typeface="Arial"/>
                <a:ea typeface="Arial"/>
                <a:cs typeface="Arial"/>
                <a:sym typeface="Arial"/>
              </a:rPr>
              <a:t>The NHS App facilitates patient centricity.</a:t>
            </a:r>
          </a:p>
          <a:p>
            <a:pPr algn="just">
              <a:lnSpc>
                <a:spcPts val="3639"/>
              </a:lnSpc>
            </a:pPr>
            <a:r>
              <a:rPr lang="en-US" sz="2599">
                <a:solidFill>
                  <a:srgbClr val="000000"/>
                </a:solidFill>
                <a:latin typeface="Arial"/>
                <a:ea typeface="Arial"/>
                <a:cs typeface="Arial"/>
                <a:sym typeface="Arial"/>
              </a:rPr>
              <a:t>It facilitates the digital access to services.</a:t>
            </a:r>
          </a:p>
          <a:p>
            <a:pPr algn="just">
              <a:lnSpc>
                <a:spcPts val="3639"/>
              </a:lnSpc>
            </a:pPr>
            <a:r>
              <a:rPr lang="en-US" sz="2599">
                <a:solidFill>
                  <a:srgbClr val="000000"/>
                </a:solidFill>
                <a:latin typeface="Arial"/>
                <a:ea typeface="Arial"/>
                <a:cs typeface="Arial"/>
                <a:sym typeface="Arial"/>
              </a:rPr>
              <a:t>This presentation explains how it is implemented, its effects, advantages and challenges.</a:t>
            </a:r>
          </a:p>
          <a:p>
            <a:pPr algn="just">
              <a:lnSpc>
                <a:spcPts val="3639"/>
              </a:lnSpc>
            </a:pPr>
            <a:r>
              <a:rPr lang="en-US" sz="2599">
                <a:solidFill>
                  <a:srgbClr val="000000"/>
                </a:solidFill>
                <a:latin typeface="Arial"/>
                <a:ea typeface="Arial"/>
                <a:cs typeface="Arial"/>
                <a:sym typeface="Arial"/>
              </a:rPr>
              <a:t>The point is to show a critical understanding.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28700" y="1763286"/>
            <a:ext cx="6699660" cy="669966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a:stretch>
            </a:blipFill>
          </p:spPr>
        </p:sp>
      </p:grpSp>
      <p:sp>
        <p:nvSpPr>
          <p:cNvPr id="5" name="Freeform 5"/>
          <p:cNvSpPr/>
          <p:nvPr/>
        </p:nvSpPr>
        <p:spPr>
          <a:xfrm rot="-580997">
            <a:off x="5526726" y="3316359"/>
            <a:ext cx="2276182" cy="2393690"/>
          </a:xfrm>
          <a:custGeom>
            <a:avLst/>
            <a:gdLst/>
            <a:ahLst/>
            <a:cxnLst/>
            <a:rect l="l" t="t" r="r" b="b"/>
            <a:pathLst>
              <a:path w="2276182" h="2393690">
                <a:moveTo>
                  <a:pt x="0" y="0"/>
                </a:moveTo>
                <a:lnTo>
                  <a:pt x="2276182" y="0"/>
                </a:lnTo>
                <a:lnTo>
                  <a:pt x="2276182" y="2393690"/>
                </a:lnTo>
                <a:lnTo>
                  <a:pt x="0" y="239369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TextBox 6"/>
          <p:cNvSpPr txBox="1"/>
          <p:nvPr/>
        </p:nvSpPr>
        <p:spPr>
          <a:xfrm>
            <a:off x="8516571" y="1376731"/>
            <a:ext cx="7137491" cy="782636"/>
          </a:xfrm>
          <a:prstGeom prst="rect">
            <a:avLst/>
          </a:prstGeom>
        </p:spPr>
        <p:txBody>
          <a:bodyPr lIns="0" tIns="0" rIns="0" bIns="0" rtlCol="0" anchor="t">
            <a:spAutoFit/>
          </a:bodyPr>
          <a:lstStyle/>
          <a:p>
            <a:pPr algn="l">
              <a:lnSpc>
                <a:spcPts val="5937"/>
              </a:lnSpc>
            </a:pPr>
            <a:r>
              <a:rPr lang="en-US" sz="5208" b="1">
                <a:solidFill>
                  <a:srgbClr val="000000"/>
                </a:solidFill>
                <a:latin typeface="Arial Bold"/>
                <a:ea typeface="Arial Bold"/>
                <a:cs typeface="Arial Bold"/>
                <a:sym typeface="Arial Bold"/>
              </a:rPr>
              <a:t>Aim and Objectives</a:t>
            </a:r>
          </a:p>
        </p:txBody>
      </p:sp>
      <p:sp>
        <p:nvSpPr>
          <p:cNvPr id="7" name="TextBox 7"/>
          <p:cNvSpPr txBox="1"/>
          <p:nvPr/>
        </p:nvSpPr>
        <p:spPr>
          <a:xfrm>
            <a:off x="9166001" y="3528060"/>
            <a:ext cx="7276850" cy="3898503"/>
          </a:xfrm>
          <a:prstGeom prst="rect">
            <a:avLst/>
          </a:prstGeom>
        </p:spPr>
        <p:txBody>
          <a:bodyPr lIns="0" tIns="0" rIns="0" bIns="0" rtlCol="0" anchor="t">
            <a:spAutoFit/>
          </a:bodyPr>
          <a:lstStyle/>
          <a:p>
            <a:pPr algn="just">
              <a:lnSpc>
                <a:spcPts val="3779"/>
              </a:lnSpc>
            </a:pPr>
            <a:r>
              <a:rPr lang="en-US" sz="2699" b="1" dirty="0">
                <a:solidFill>
                  <a:srgbClr val="000000"/>
                </a:solidFill>
                <a:latin typeface="Arial Bold"/>
                <a:ea typeface="Arial Bold"/>
                <a:cs typeface="Arial Bold"/>
                <a:sym typeface="Arial Bold"/>
              </a:rPr>
              <a:t>Aim:</a:t>
            </a:r>
          </a:p>
          <a:p>
            <a:pPr algn="just">
              <a:lnSpc>
                <a:spcPts val="3779"/>
              </a:lnSpc>
            </a:pPr>
            <a:r>
              <a:rPr lang="en-US" sz="2699" dirty="0">
                <a:solidFill>
                  <a:srgbClr val="000000"/>
                </a:solidFill>
                <a:latin typeface="Arial"/>
                <a:ea typeface="Arial"/>
                <a:cs typeface="Arial"/>
                <a:sym typeface="Arial"/>
              </a:rPr>
              <a:t>To critique the implementation of NHS App.</a:t>
            </a:r>
          </a:p>
          <a:p>
            <a:pPr algn="just">
              <a:lnSpc>
                <a:spcPts val="3779"/>
              </a:lnSpc>
            </a:pPr>
            <a:r>
              <a:rPr lang="en-US" sz="2699" b="1" dirty="0">
                <a:solidFill>
                  <a:srgbClr val="000000"/>
                </a:solidFill>
                <a:latin typeface="Arial Bold"/>
                <a:ea typeface="Arial Bold"/>
                <a:cs typeface="Arial Bold"/>
                <a:sym typeface="Arial Bold"/>
              </a:rPr>
              <a:t>Objectives:</a:t>
            </a:r>
          </a:p>
          <a:p>
            <a:pPr marL="582927" lvl="1" indent="-291463" algn="just">
              <a:lnSpc>
                <a:spcPts val="3779"/>
              </a:lnSpc>
              <a:buFont typeface="Arial"/>
              <a:buChar char="•"/>
            </a:pPr>
            <a:r>
              <a:rPr lang="en-US" sz="2699" dirty="0" err="1">
                <a:solidFill>
                  <a:srgbClr val="000000"/>
                </a:solidFill>
                <a:latin typeface="Arial"/>
                <a:ea typeface="Arial"/>
                <a:cs typeface="Arial"/>
                <a:sym typeface="Arial"/>
              </a:rPr>
              <a:t>Analyse</a:t>
            </a:r>
            <a:r>
              <a:rPr lang="en-US" sz="2699" dirty="0">
                <a:solidFill>
                  <a:srgbClr val="000000"/>
                </a:solidFill>
                <a:latin typeface="Arial"/>
                <a:ea typeface="Arial"/>
                <a:cs typeface="Arial"/>
                <a:sym typeface="Arial"/>
              </a:rPr>
              <a:t> workforce impact</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Discuss service delivery </a:t>
            </a:r>
            <a:r>
              <a:rPr lang="en-US" sz="2699" dirty="0" smtClean="0">
                <a:solidFill>
                  <a:srgbClr val="000000"/>
                </a:solidFill>
                <a:latin typeface="Arial"/>
                <a:ea typeface="Arial"/>
                <a:cs typeface="Arial"/>
                <a:sym typeface="Arial"/>
              </a:rPr>
              <a:t>changes</a:t>
            </a:r>
            <a:endParaRPr lang="en-US" sz="2699" dirty="0">
              <a:solidFill>
                <a:srgbClr val="000000"/>
              </a:solidFill>
              <a:latin typeface="Arial"/>
              <a:ea typeface="Arial"/>
              <a:cs typeface="Arial"/>
              <a:sym typeface="Arial"/>
            </a:endParaRPr>
          </a:p>
          <a:p>
            <a:pPr marL="582927" lvl="1" indent="-291463" algn="just">
              <a:lnSpc>
                <a:spcPts val="3779"/>
              </a:lnSpc>
              <a:buFont typeface="Arial"/>
              <a:buChar char="•"/>
            </a:pPr>
            <a:r>
              <a:rPr lang="en-US" sz="2699" dirty="0">
                <a:solidFill>
                  <a:srgbClr val="000000"/>
                </a:solidFill>
                <a:latin typeface="Arial"/>
                <a:ea typeface="Arial"/>
                <a:cs typeface="Arial"/>
                <a:sym typeface="Arial"/>
              </a:rPr>
              <a:t>Measure patient experience.</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Determine the strengths and </a:t>
            </a:r>
            <a:r>
              <a:rPr lang="en-US" sz="2699" dirty="0" smtClean="0">
                <a:solidFill>
                  <a:srgbClr val="000000"/>
                </a:solidFill>
                <a:latin typeface="Arial"/>
                <a:ea typeface="Arial"/>
                <a:cs typeface="Arial"/>
                <a:sym typeface="Arial"/>
              </a:rPr>
              <a:t>weaknesses</a:t>
            </a:r>
            <a:endParaRPr lang="en-US" sz="2699" dirty="0">
              <a:solidFill>
                <a:srgbClr val="000000"/>
              </a:solidFill>
              <a:latin typeface="Arial"/>
              <a:ea typeface="Arial"/>
              <a:cs typeface="Arial"/>
              <a:sym typeface="Arial"/>
            </a:endParaRPr>
          </a:p>
          <a:p>
            <a:pPr marL="582927" lvl="1" indent="-291463" algn="just">
              <a:lnSpc>
                <a:spcPts val="3779"/>
              </a:lnSpc>
              <a:buFont typeface="Arial"/>
              <a:buChar char="•"/>
            </a:pPr>
            <a:r>
              <a:rPr lang="en-US" sz="2699" dirty="0">
                <a:solidFill>
                  <a:srgbClr val="000000"/>
                </a:solidFill>
                <a:latin typeface="Arial"/>
                <a:ea typeface="Arial"/>
                <a:cs typeface="Arial"/>
                <a:sym typeface="Arial"/>
              </a:rPr>
              <a:t>Provide recommendations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490218" y="2730498"/>
            <a:ext cx="5960331" cy="5960331"/>
            <a:chOff x="0" y="0"/>
            <a:chExt cx="812800" cy="812800"/>
          </a:xfrm>
        </p:grpSpPr>
        <p:sp>
          <p:nvSpPr>
            <p:cNvPr id="4" name="Freeform 4"/>
            <p:cNvSpPr/>
            <p:nvPr/>
          </p:nvSpPr>
          <p:spPr>
            <a:xfrm>
              <a:off x="0" y="0"/>
              <a:ext cx="812800" cy="812800"/>
            </a:xfrm>
            <a:custGeom>
              <a:avLst/>
              <a:gdLst/>
              <a:ahLst/>
              <a:cxnLst/>
              <a:rect l="l" t="t" r="r" b="b"/>
              <a:pathLst>
                <a:path w="812800" h="812800">
                  <a:moveTo>
                    <a:pt x="29875" y="0"/>
                  </a:moveTo>
                  <a:lnTo>
                    <a:pt x="782925" y="0"/>
                  </a:lnTo>
                  <a:cubicBezTo>
                    <a:pt x="799425" y="0"/>
                    <a:pt x="812800" y="13375"/>
                    <a:pt x="812800" y="29875"/>
                  </a:cubicBezTo>
                  <a:lnTo>
                    <a:pt x="812800" y="782925"/>
                  </a:lnTo>
                  <a:cubicBezTo>
                    <a:pt x="812800" y="799425"/>
                    <a:pt x="799425" y="812800"/>
                    <a:pt x="782925" y="812800"/>
                  </a:cubicBezTo>
                  <a:lnTo>
                    <a:pt x="29875" y="812800"/>
                  </a:lnTo>
                  <a:cubicBezTo>
                    <a:pt x="13375" y="812800"/>
                    <a:pt x="0" y="799425"/>
                    <a:pt x="0" y="782925"/>
                  </a:cubicBezTo>
                  <a:lnTo>
                    <a:pt x="0" y="29875"/>
                  </a:lnTo>
                  <a:cubicBezTo>
                    <a:pt x="0" y="13375"/>
                    <a:pt x="13375" y="0"/>
                    <a:pt x="29875" y="0"/>
                  </a:cubicBezTo>
                  <a:close/>
                </a:path>
              </a:pathLst>
            </a:custGeom>
            <a:blipFill>
              <a:blip r:embed="rId4"/>
              <a:stretch>
                <a:fillRect l="-38888" r="-38888"/>
              </a:stretch>
            </a:blipFill>
          </p:spPr>
        </p:sp>
      </p:grpSp>
      <p:sp>
        <p:nvSpPr>
          <p:cNvPr id="5" name="Freeform 5"/>
          <p:cNvSpPr/>
          <p:nvPr/>
        </p:nvSpPr>
        <p:spPr>
          <a:xfrm rot="-580997">
            <a:off x="9243809" y="2403089"/>
            <a:ext cx="2276182" cy="2393690"/>
          </a:xfrm>
          <a:custGeom>
            <a:avLst/>
            <a:gdLst/>
            <a:ahLst/>
            <a:cxnLst/>
            <a:rect l="l" t="t" r="r" b="b"/>
            <a:pathLst>
              <a:path w="2276182" h="2393690">
                <a:moveTo>
                  <a:pt x="0" y="0"/>
                </a:moveTo>
                <a:lnTo>
                  <a:pt x="2276182" y="0"/>
                </a:lnTo>
                <a:lnTo>
                  <a:pt x="2276182" y="2393690"/>
                </a:lnTo>
                <a:lnTo>
                  <a:pt x="0" y="239369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TextBox 6"/>
          <p:cNvSpPr txBox="1"/>
          <p:nvPr/>
        </p:nvSpPr>
        <p:spPr>
          <a:xfrm>
            <a:off x="1028700" y="1312348"/>
            <a:ext cx="8030013" cy="1535111"/>
          </a:xfrm>
          <a:prstGeom prst="rect">
            <a:avLst/>
          </a:prstGeom>
        </p:spPr>
        <p:txBody>
          <a:bodyPr lIns="0" tIns="0" rIns="0" bIns="0" rtlCol="0" anchor="t">
            <a:spAutoFit/>
          </a:bodyPr>
          <a:lstStyle/>
          <a:p>
            <a:pPr algn="l">
              <a:lnSpc>
                <a:spcPts val="5937"/>
              </a:lnSpc>
            </a:pPr>
            <a:r>
              <a:rPr lang="en-US" sz="5208" b="1">
                <a:solidFill>
                  <a:srgbClr val="000000"/>
                </a:solidFill>
                <a:latin typeface="Arial Bold"/>
                <a:ea typeface="Arial Bold"/>
                <a:cs typeface="Arial Bold"/>
                <a:sym typeface="Arial Bold"/>
              </a:rPr>
              <a:t>Digital Innovation Overview</a:t>
            </a:r>
          </a:p>
        </p:txBody>
      </p:sp>
      <p:sp>
        <p:nvSpPr>
          <p:cNvPr id="7" name="TextBox 7"/>
          <p:cNvSpPr txBox="1"/>
          <p:nvPr/>
        </p:nvSpPr>
        <p:spPr>
          <a:xfrm>
            <a:off x="1028700" y="3679566"/>
            <a:ext cx="7590632" cy="3488134"/>
          </a:xfrm>
          <a:prstGeom prst="rect">
            <a:avLst/>
          </a:prstGeom>
        </p:spPr>
        <p:txBody>
          <a:bodyPr lIns="0" tIns="0" rIns="0" bIns="0" rtlCol="0" anchor="t">
            <a:spAutoFit/>
          </a:bodyPr>
          <a:lstStyle/>
          <a:p>
            <a:pPr marL="259079" lvl="1" algn="just">
              <a:lnSpc>
                <a:spcPts val="3359"/>
              </a:lnSpc>
            </a:pPr>
            <a:r>
              <a:rPr lang="en-US" sz="2399" dirty="0">
                <a:solidFill>
                  <a:srgbClr val="000000"/>
                </a:solidFill>
                <a:latin typeface="Arial"/>
                <a:ea typeface="Arial"/>
                <a:cs typeface="Arial"/>
                <a:sym typeface="Arial"/>
              </a:rPr>
              <a:t>NHS App was launched on a national level in 2019.</a:t>
            </a:r>
          </a:p>
          <a:p>
            <a:pPr marL="259079" lvl="1" algn="just">
              <a:lnSpc>
                <a:spcPts val="3359"/>
              </a:lnSpc>
            </a:pPr>
            <a:r>
              <a:rPr lang="en-US" sz="2399" dirty="0">
                <a:solidFill>
                  <a:srgbClr val="000000"/>
                </a:solidFill>
                <a:latin typeface="Arial"/>
                <a:ea typeface="Arial"/>
                <a:cs typeface="Arial"/>
                <a:sym typeface="Arial"/>
              </a:rPr>
              <a:t>It provides access to:</a:t>
            </a:r>
          </a:p>
          <a:p>
            <a:pPr marL="518158" lvl="1" indent="-259079" algn="just">
              <a:lnSpc>
                <a:spcPts val="3359"/>
              </a:lnSpc>
              <a:buFont typeface="Arial"/>
              <a:buChar char="•"/>
            </a:pPr>
            <a:r>
              <a:rPr lang="en-US" sz="2399" dirty="0">
                <a:solidFill>
                  <a:srgbClr val="000000"/>
                </a:solidFill>
                <a:latin typeface="Arial"/>
                <a:ea typeface="Arial"/>
                <a:cs typeface="Arial"/>
                <a:sym typeface="Arial"/>
              </a:rPr>
              <a:t>Appointments</a:t>
            </a:r>
          </a:p>
          <a:p>
            <a:pPr marL="518158" lvl="1" indent="-259079" algn="just">
              <a:lnSpc>
                <a:spcPts val="3359"/>
              </a:lnSpc>
              <a:buFont typeface="Arial"/>
              <a:buChar char="•"/>
            </a:pPr>
            <a:r>
              <a:rPr lang="en-US" sz="2399" dirty="0">
                <a:solidFill>
                  <a:srgbClr val="000000"/>
                </a:solidFill>
                <a:latin typeface="Arial"/>
                <a:ea typeface="Arial"/>
                <a:cs typeface="Arial"/>
                <a:sym typeface="Arial"/>
              </a:rPr>
              <a:t>Medical records</a:t>
            </a:r>
          </a:p>
          <a:p>
            <a:pPr marL="518158" lvl="1" indent="-259079" algn="just">
              <a:lnSpc>
                <a:spcPts val="3359"/>
              </a:lnSpc>
              <a:buFont typeface="Arial"/>
              <a:buChar char="•"/>
            </a:pPr>
            <a:r>
              <a:rPr lang="en-US" sz="2399" dirty="0">
                <a:solidFill>
                  <a:srgbClr val="000000"/>
                </a:solidFill>
                <a:latin typeface="Arial"/>
                <a:ea typeface="Arial"/>
                <a:cs typeface="Arial"/>
                <a:sym typeface="Arial"/>
              </a:rPr>
              <a:t>Prescriptions</a:t>
            </a:r>
          </a:p>
          <a:p>
            <a:pPr marL="518158" lvl="1" indent="-259079" algn="just">
              <a:lnSpc>
                <a:spcPts val="3359"/>
              </a:lnSpc>
              <a:buFont typeface="Arial"/>
              <a:buChar char="•"/>
            </a:pPr>
            <a:r>
              <a:rPr lang="en-US" sz="2399" dirty="0">
                <a:solidFill>
                  <a:srgbClr val="000000"/>
                </a:solidFill>
                <a:latin typeface="Arial"/>
                <a:ea typeface="Arial"/>
                <a:cs typeface="Arial"/>
                <a:sym typeface="Arial"/>
              </a:rPr>
              <a:t>Test results</a:t>
            </a:r>
          </a:p>
          <a:p>
            <a:pPr marL="518158" lvl="1" indent="-259079" algn="just">
              <a:lnSpc>
                <a:spcPts val="3359"/>
              </a:lnSpc>
              <a:buFont typeface="Arial"/>
              <a:buChar char="•"/>
            </a:pPr>
            <a:r>
              <a:rPr lang="en-US" sz="2399" dirty="0">
                <a:solidFill>
                  <a:srgbClr val="000000"/>
                </a:solidFill>
                <a:latin typeface="Arial"/>
                <a:ea typeface="Arial"/>
                <a:cs typeface="Arial"/>
                <a:sym typeface="Arial"/>
              </a:rPr>
              <a:t>Health information</a:t>
            </a:r>
          </a:p>
          <a:p>
            <a:pPr marL="518158" lvl="1" indent="-259079" algn="just">
              <a:lnSpc>
                <a:spcPts val="3359"/>
              </a:lnSpc>
              <a:buFont typeface="Arial"/>
              <a:buChar char="•"/>
            </a:pPr>
            <a:r>
              <a:rPr lang="en-US" sz="2399" dirty="0">
                <a:solidFill>
                  <a:srgbClr val="000000"/>
                </a:solidFill>
                <a:latin typeface="Arial"/>
                <a:ea typeface="Arial"/>
                <a:cs typeface="Arial"/>
                <a:sym typeface="Arial"/>
              </a:rPr>
              <a:t>It promotes self-administered and home-based care.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220474" y="2210489"/>
            <a:ext cx="8179381" cy="8179381"/>
            <a:chOff x="0" y="0"/>
            <a:chExt cx="6350000" cy="6350000"/>
          </a:xfrm>
        </p:grpSpPr>
        <p:sp>
          <p:nvSpPr>
            <p:cNvPr id="4" name="Freeform 4"/>
            <p:cNvSpPr/>
            <p:nvPr/>
          </p:nvSpPr>
          <p:spPr>
            <a:xfrm>
              <a:off x="0" y="0"/>
              <a:ext cx="6350000" cy="6350000"/>
            </a:xfrm>
            <a:custGeom>
              <a:avLst/>
              <a:gdLst/>
              <a:ahLst/>
              <a:cxnLst/>
              <a:rect l="l" t="t" r="r" b="b"/>
              <a:pathLst>
                <a:path w="6350000" h="6350000">
                  <a:moveTo>
                    <a:pt x="0" y="6350000"/>
                  </a:moveTo>
                  <a:lnTo>
                    <a:pt x="6350000" y="6350000"/>
                  </a:lnTo>
                  <a:lnTo>
                    <a:pt x="6350000" y="0"/>
                  </a:lnTo>
                  <a:cubicBezTo>
                    <a:pt x="2843530" y="0"/>
                    <a:pt x="0" y="2843530"/>
                    <a:pt x="0" y="6350000"/>
                  </a:cubicBezTo>
                  <a:close/>
                </a:path>
              </a:pathLst>
            </a:custGeom>
            <a:blipFill>
              <a:blip r:embed="rId4"/>
              <a:stretch>
                <a:fillRect l="-2897" r="-130436"/>
              </a:stretch>
            </a:blipFill>
          </p:spPr>
        </p:sp>
      </p:grpSp>
      <p:sp>
        <p:nvSpPr>
          <p:cNvPr id="5" name="Freeform 5"/>
          <p:cNvSpPr/>
          <p:nvPr/>
        </p:nvSpPr>
        <p:spPr>
          <a:xfrm rot="-580997">
            <a:off x="11590218" y="2841688"/>
            <a:ext cx="2276182" cy="2393690"/>
          </a:xfrm>
          <a:custGeom>
            <a:avLst/>
            <a:gdLst/>
            <a:ahLst/>
            <a:cxnLst/>
            <a:rect l="l" t="t" r="r" b="b"/>
            <a:pathLst>
              <a:path w="2276182" h="2393690">
                <a:moveTo>
                  <a:pt x="0" y="0"/>
                </a:moveTo>
                <a:lnTo>
                  <a:pt x="2276182" y="0"/>
                </a:lnTo>
                <a:lnTo>
                  <a:pt x="2276182" y="2393690"/>
                </a:lnTo>
                <a:lnTo>
                  <a:pt x="0" y="239369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TextBox 6"/>
          <p:cNvSpPr txBox="1"/>
          <p:nvPr/>
        </p:nvSpPr>
        <p:spPr>
          <a:xfrm>
            <a:off x="758657" y="1447696"/>
            <a:ext cx="7941169" cy="1535111"/>
          </a:xfrm>
          <a:prstGeom prst="rect">
            <a:avLst/>
          </a:prstGeom>
        </p:spPr>
        <p:txBody>
          <a:bodyPr lIns="0" tIns="0" rIns="0" bIns="0" rtlCol="0" anchor="t">
            <a:spAutoFit/>
          </a:bodyPr>
          <a:lstStyle/>
          <a:p>
            <a:pPr algn="l">
              <a:lnSpc>
                <a:spcPts val="5937"/>
              </a:lnSpc>
            </a:pPr>
            <a:r>
              <a:rPr lang="en-US" sz="5208" b="1">
                <a:solidFill>
                  <a:srgbClr val="000000"/>
                </a:solidFill>
                <a:latin typeface="Arial Bold"/>
                <a:ea typeface="Arial Bold"/>
                <a:cs typeface="Arial Bold"/>
                <a:sym typeface="Arial Bold"/>
              </a:rPr>
              <a:t>Method and Research Approach</a:t>
            </a:r>
          </a:p>
        </p:txBody>
      </p:sp>
      <p:sp>
        <p:nvSpPr>
          <p:cNvPr id="7" name="TextBox 7"/>
          <p:cNvSpPr txBox="1"/>
          <p:nvPr/>
        </p:nvSpPr>
        <p:spPr>
          <a:xfrm>
            <a:off x="1028700" y="3971858"/>
            <a:ext cx="7103949" cy="3855479"/>
          </a:xfrm>
          <a:prstGeom prst="rect">
            <a:avLst/>
          </a:prstGeom>
        </p:spPr>
        <p:txBody>
          <a:bodyPr lIns="0" tIns="0" rIns="0" bIns="0" rtlCol="0" anchor="t">
            <a:spAutoFit/>
          </a:bodyPr>
          <a:lstStyle/>
          <a:p>
            <a:pPr algn="just">
              <a:lnSpc>
                <a:spcPts val="3779"/>
              </a:lnSpc>
            </a:pPr>
            <a:r>
              <a:rPr lang="en-US" sz="2699" dirty="0">
                <a:solidFill>
                  <a:srgbClr val="000000"/>
                </a:solidFill>
                <a:latin typeface="Arial"/>
                <a:ea typeface="Arial"/>
                <a:cs typeface="Arial"/>
                <a:sym typeface="Arial"/>
              </a:rPr>
              <a:t>Literature review of:</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Academic journals</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NHS reports</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Government policies</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Patient surveys</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Case studies</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Focus on UK-based evidence</a:t>
            </a:r>
          </a:p>
          <a:p>
            <a:pPr marL="582927" lvl="1" indent="-291463" algn="just">
              <a:lnSpc>
                <a:spcPts val="3779"/>
              </a:lnSpc>
              <a:buFont typeface="Arial"/>
              <a:buChar char="•"/>
            </a:pPr>
            <a:r>
              <a:rPr lang="en-US" sz="2699" dirty="0">
                <a:solidFill>
                  <a:srgbClr val="000000"/>
                </a:solidFill>
                <a:latin typeface="Arial"/>
                <a:ea typeface="Arial"/>
                <a:cs typeface="Arial"/>
                <a:sym typeface="Arial"/>
              </a:rPr>
              <a:t>The critical evaluation </a:t>
            </a:r>
            <a:r>
              <a:rPr lang="en-US" sz="2699" dirty="0" smtClean="0">
                <a:solidFill>
                  <a:srgbClr val="000000"/>
                </a:solidFill>
                <a:latin typeface="Arial"/>
                <a:ea typeface="Arial"/>
                <a:cs typeface="Arial"/>
                <a:sym typeface="Arial"/>
              </a:rPr>
              <a:t>method</a:t>
            </a:r>
            <a:endParaRPr lang="en-US" sz="2699" dirty="0">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rot="-580997">
            <a:off x="1800060" y="4254777"/>
            <a:ext cx="478292" cy="502984"/>
          </a:xfrm>
          <a:custGeom>
            <a:avLst/>
            <a:gdLst/>
            <a:ahLst/>
            <a:cxnLst/>
            <a:rect l="l" t="t" r="r" b="b"/>
            <a:pathLst>
              <a:path w="478292" h="502984">
                <a:moveTo>
                  <a:pt x="0" y="0"/>
                </a:moveTo>
                <a:lnTo>
                  <a:pt x="478291" y="0"/>
                </a:lnTo>
                <a:lnTo>
                  <a:pt x="478291" y="502983"/>
                </a:lnTo>
                <a:lnTo>
                  <a:pt x="0" y="50298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4" name="Freeform 4"/>
          <p:cNvSpPr/>
          <p:nvPr/>
        </p:nvSpPr>
        <p:spPr>
          <a:xfrm>
            <a:off x="10436783" y="3031027"/>
            <a:ext cx="6479063" cy="4941231"/>
          </a:xfrm>
          <a:custGeom>
            <a:avLst/>
            <a:gdLst/>
            <a:ahLst/>
            <a:cxnLst/>
            <a:rect l="l" t="t" r="r" b="b"/>
            <a:pathLst>
              <a:path w="6479063" h="4941231">
                <a:moveTo>
                  <a:pt x="0" y="0"/>
                </a:moveTo>
                <a:lnTo>
                  <a:pt x="6479062" y="0"/>
                </a:lnTo>
                <a:lnTo>
                  <a:pt x="6479062" y="4941230"/>
                </a:lnTo>
                <a:lnTo>
                  <a:pt x="0" y="4941230"/>
                </a:lnTo>
                <a:lnTo>
                  <a:pt x="0" y="0"/>
                </a:lnTo>
                <a:close/>
              </a:path>
            </a:pathLst>
          </a:custGeom>
          <a:blipFill>
            <a:blip r:embed="rId6"/>
            <a:stretch>
              <a:fillRect/>
            </a:stretch>
          </a:blipFill>
        </p:spPr>
      </p:sp>
      <p:sp>
        <p:nvSpPr>
          <p:cNvPr id="5" name="TextBox 5"/>
          <p:cNvSpPr txBox="1"/>
          <p:nvPr/>
        </p:nvSpPr>
        <p:spPr>
          <a:xfrm>
            <a:off x="2317246" y="1038225"/>
            <a:ext cx="12964360" cy="782636"/>
          </a:xfrm>
          <a:prstGeom prst="rect">
            <a:avLst/>
          </a:prstGeom>
        </p:spPr>
        <p:txBody>
          <a:bodyPr lIns="0" tIns="0" rIns="0" bIns="0" rtlCol="0" anchor="t">
            <a:spAutoFit/>
          </a:bodyPr>
          <a:lstStyle/>
          <a:p>
            <a:pPr algn="ctr">
              <a:lnSpc>
                <a:spcPts val="5937"/>
              </a:lnSpc>
            </a:pPr>
            <a:r>
              <a:rPr lang="en-US" sz="5208" b="1">
                <a:solidFill>
                  <a:srgbClr val="000000"/>
                </a:solidFill>
                <a:latin typeface="Arial Bold"/>
                <a:ea typeface="Arial Bold"/>
                <a:cs typeface="Arial Bold"/>
                <a:sym typeface="Arial Bold"/>
              </a:rPr>
              <a:t>Workforce Impact – Role Changes</a:t>
            </a:r>
          </a:p>
        </p:txBody>
      </p:sp>
      <p:sp>
        <p:nvSpPr>
          <p:cNvPr id="6" name="TextBox 6"/>
          <p:cNvSpPr txBox="1"/>
          <p:nvPr/>
        </p:nvSpPr>
        <p:spPr>
          <a:xfrm>
            <a:off x="2317246" y="4141935"/>
            <a:ext cx="8119537" cy="3472180"/>
          </a:xfrm>
          <a:prstGeom prst="rect">
            <a:avLst/>
          </a:prstGeom>
        </p:spPr>
        <p:txBody>
          <a:bodyPr lIns="0" tIns="0" rIns="0" bIns="0" rtlCol="0" anchor="t">
            <a:spAutoFit/>
          </a:bodyPr>
          <a:lstStyle/>
          <a:p>
            <a:pPr marL="604516" lvl="1" indent="-302258" algn="just">
              <a:lnSpc>
                <a:spcPts val="3919"/>
              </a:lnSpc>
              <a:buFont typeface="Arial"/>
              <a:buChar char="•"/>
            </a:pPr>
            <a:r>
              <a:rPr lang="en-US" sz="2799" dirty="0">
                <a:solidFill>
                  <a:srgbClr val="000000"/>
                </a:solidFill>
                <a:latin typeface="Arial"/>
                <a:ea typeface="Arial"/>
                <a:cs typeface="Arial"/>
                <a:sym typeface="Arial"/>
              </a:rPr>
              <a:t>Staff roles have </a:t>
            </a:r>
            <a:r>
              <a:rPr lang="en-US" sz="2799" dirty="0" smtClean="0">
                <a:solidFill>
                  <a:srgbClr val="000000"/>
                </a:solidFill>
                <a:latin typeface="Arial"/>
                <a:ea typeface="Arial"/>
                <a:cs typeface="Arial"/>
                <a:sym typeface="Arial"/>
              </a:rPr>
              <a:t>evolved</a:t>
            </a:r>
            <a:endParaRPr lang="en-US" sz="2799" dirty="0">
              <a:solidFill>
                <a:srgbClr val="000000"/>
              </a:solidFill>
              <a:latin typeface="Arial"/>
              <a:ea typeface="Arial"/>
              <a:cs typeface="Arial"/>
              <a:sym typeface="Arial"/>
            </a:endParaRPr>
          </a:p>
          <a:p>
            <a:pPr marL="604516" lvl="1" indent="-302258" algn="just">
              <a:lnSpc>
                <a:spcPts val="3919"/>
              </a:lnSpc>
              <a:buFont typeface="Arial"/>
              <a:buChar char="•"/>
            </a:pPr>
            <a:r>
              <a:rPr lang="en-US" sz="2799" dirty="0">
                <a:solidFill>
                  <a:srgbClr val="000000"/>
                </a:solidFill>
                <a:latin typeface="Arial"/>
                <a:ea typeface="Arial"/>
                <a:cs typeface="Arial"/>
                <a:sym typeface="Arial"/>
              </a:rPr>
              <a:t>Emerging digital </a:t>
            </a:r>
            <a:r>
              <a:rPr lang="en-US" sz="2799" dirty="0" smtClean="0">
                <a:solidFill>
                  <a:srgbClr val="000000"/>
                </a:solidFill>
                <a:latin typeface="Arial"/>
                <a:ea typeface="Arial"/>
                <a:cs typeface="Arial"/>
                <a:sym typeface="Arial"/>
              </a:rPr>
              <a:t>accountabilities</a:t>
            </a:r>
            <a:endParaRPr lang="en-US" sz="2799" dirty="0">
              <a:solidFill>
                <a:srgbClr val="000000"/>
              </a:solidFill>
              <a:latin typeface="Arial"/>
              <a:ea typeface="Arial"/>
              <a:cs typeface="Arial"/>
              <a:sym typeface="Arial"/>
            </a:endParaRPr>
          </a:p>
          <a:p>
            <a:pPr marL="604516" lvl="1" indent="-302258" algn="just">
              <a:lnSpc>
                <a:spcPts val="3919"/>
              </a:lnSpc>
              <a:buFont typeface="Arial"/>
              <a:buChar char="•"/>
            </a:pPr>
            <a:r>
              <a:rPr lang="en-US" sz="2799" dirty="0">
                <a:solidFill>
                  <a:srgbClr val="000000"/>
                </a:solidFill>
                <a:latin typeface="Arial"/>
                <a:ea typeface="Arial"/>
                <a:cs typeface="Arial"/>
                <a:sym typeface="Arial"/>
              </a:rPr>
              <a:t>System management</a:t>
            </a:r>
          </a:p>
          <a:p>
            <a:pPr marL="604516" lvl="1" indent="-302258" algn="just">
              <a:lnSpc>
                <a:spcPts val="3919"/>
              </a:lnSpc>
              <a:buFont typeface="Arial"/>
              <a:buChar char="•"/>
            </a:pPr>
            <a:r>
              <a:rPr lang="en-US" sz="2799" dirty="0">
                <a:solidFill>
                  <a:srgbClr val="000000"/>
                </a:solidFill>
                <a:latin typeface="Arial"/>
                <a:ea typeface="Arial"/>
                <a:cs typeface="Arial"/>
                <a:sym typeface="Arial"/>
              </a:rPr>
              <a:t>Online communication</a:t>
            </a:r>
          </a:p>
          <a:p>
            <a:pPr marL="604516" lvl="1" indent="-302258" algn="just">
              <a:lnSpc>
                <a:spcPts val="3919"/>
              </a:lnSpc>
              <a:buFont typeface="Arial"/>
              <a:buChar char="•"/>
            </a:pPr>
            <a:r>
              <a:rPr lang="en-US" sz="2799" dirty="0">
                <a:solidFill>
                  <a:srgbClr val="000000"/>
                </a:solidFill>
                <a:latin typeface="Arial"/>
                <a:ea typeface="Arial"/>
                <a:cs typeface="Arial"/>
                <a:sym typeface="Arial"/>
              </a:rPr>
              <a:t>Data interpretation</a:t>
            </a:r>
          </a:p>
          <a:p>
            <a:pPr marL="604516" lvl="1" indent="-302258" algn="just">
              <a:lnSpc>
                <a:spcPts val="3919"/>
              </a:lnSpc>
              <a:buFont typeface="Arial"/>
              <a:buChar char="•"/>
            </a:pPr>
            <a:r>
              <a:rPr lang="en-US" sz="2799" dirty="0">
                <a:solidFill>
                  <a:srgbClr val="000000"/>
                </a:solidFill>
                <a:latin typeface="Arial"/>
                <a:ea typeface="Arial"/>
                <a:cs typeface="Arial"/>
                <a:sym typeface="Arial"/>
              </a:rPr>
              <a:t>Increased training needs</a:t>
            </a:r>
          </a:p>
          <a:p>
            <a:pPr marL="604516" lvl="1" indent="-302258" algn="just">
              <a:lnSpc>
                <a:spcPts val="3919"/>
              </a:lnSpc>
              <a:buFont typeface="Arial"/>
              <a:buChar char="•"/>
            </a:pPr>
            <a:r>
              <a:rPr lang="en-US" sz="2799" dirty="0">
                <a:solidFill>
                  <a:srgbClr val="000000"/>
                </a:solidFill>
                <a:latin typeface="Arial"/>
                <a:ea typeface="Arial"/>
                <a:cs typeface="Arial"/>
                <a:sym typeface="Arial"/>
              </a:rPr>
              <a:t>More focus on digital </a:t>
            </a:r>
            <a:r>
              <a:rPr lang="en-US" sz="2799" dirty="0" smtClean="0">
                <a:solidFill>
                  <a:srgbClr val="000000"/>
                </a:solidFill>
                <a:latin typeface="Arial"/>
                <a:ea typeface="Arial"/>
                <a:cs typeface="Arial"/>
                <a:sym typeface="Arial"/>
              </a:rPr>
              <a:t>competence</a:t>
            </a:r>
            <a:endParaRPr lang="en-US" sz="2799" dirty="0">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rot="-580997">
            <a:off x="1442458" y="2706071"/>
            <a:ext cx="1251024" cy="1315609"/>
          </a:xfrm>
          <a:custGeom>
            <a:avLst/>
            <a:gdLst/>
            <a:ahLst/>
            <a:cxnLst/>
            <a:rect l="l" t="t" r="r" b="b"/>
            <a:pathLst>
              <a:path w="1251024" h="1315609">
                <a:moveTo>
                  <a:pt x="0" y="0"/>
                </a:moveTo>
                <a:lnTo>
                  <a:pt x="1251025" y="0"/>
                </a:lnTo>
                <a:lnTo>
                  <a:pt x="1251025" y="1315609"/>
                </a:lnTo>
                <a:lnTo>
                  <a:pt x="0" y="131560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4" name="Freeform 4"/>
          <p:cNvSpPr/>
          <p:nvPr/>
        </p:nvSpPr>
        <p:spPr>
          <a:xfrm>
            <a:off x="2067971" y="3487074"/>
            <a:ext cx="6742108" cy="5771226"/>
          </a:xfrm>
          <a:custGeom>
            <a:avLst/>
            <a:gdLst/>
            <a:ahLst/>
            <a:cxnLst/>
            <a:rect l="l" t="t" r="r" b="b"/>
            <a:pathLst>
              <a:path w="6742108" h="5771226">
                <a:moveTo>
                  <a:pt x="0" y="0"/>
                </a:moveTo>
                <a:lnTo>
                  <a:pt x="6742108" y="0"/>
                </a:lnTo>
                <a:lnTo>
                  <a:pt x="6742108" y="5771226"/>
                </a:lnTo>
                <a:lnTo>
                  <a:pt x="0" y="5771226"/>
                </a:lnTo>
                <a:lnTo>
                  <a:pt x="0" y="0"/>
                </a:lnTo>
                <a:close/>
              </a:path>
            </a:pathLst>
          </a:custGeom>
          <a:blipFill>
            <a:blip r:embed="rId6"/>
            <a:stretch>
              <a:fillRect l="-15414" r="-19123"/>
            </a:stretch>
          </a:blipFill>
        </p:spPr>
      </p:sp>
      <p:sp>
        <p:nvSpPr>
          <p:cNvPr id="5" name="TextBox 5"/>
          <p:cNvSpPr txBox="1"/>
          <p:nvPr/>
        </p:nvSpPr>
        <p:spPr>
          <a:xfrm>
            <a:off x="4510699" y="1038225"/>
            <a:ext cx="11046994" cy="1535111"/>
          </a:xfrm>
          <a:prstGeom prst="rect">
            <a:avLst/>
          </a:prstGeom>
        </p:spPr>
        <p:txBody>
          <a:bodyPr lIns="0" tIns="0" rIns="0" bIns="0" rtlCol="0" anchor="t">
            <a:spAutoFit/>
          </a:bodyPr>
          <a:lstStyle/>
          <a:p>
            <a:pPr algn="ctr">
              <a:lnSpc>
                <a:spcPts val="5937"/>
              </a:lnSpc>
            </a:pPr>
            <a:r>
              <a:rPr lang="en-US" sz="5208" b="1">
                <a:solidFill>
                  <a:srgbClr val="000000"/>
                </a:solidFill>
                <a:latin typeface="Arial Bold"/>
                <a:ea typeface="Arial Bold"/>
                <a:cs typeface="Arial Bold"/>
                <a:sym typeface="Arial Bold"/>
              </a:rPr>
              <a:t>Workforce Impact – Benefits and Challenges</a:t>
            </a:r>
          </a:p>
        </p:txBody>
      </p:sp>
      <p:sp>
        <p:nvSpPr>
          <p:cNvPr id="6" name="TextBox 6"/>
          <p:cNvSpPr txBox="1"/>
          <p:nvPr/>
        </p:nvSpPr>
        <p:spPr>
          <a:xfrm>
            <a:off x="10060311" y="4060370"/>
            <a:ext cx="5497382" cy="4187190"/>
          </a:xfrm>
          <a:prstGeom prst="rect">
            <a:avLst/>
          </a:prstGeom>
        </p:spPr>
        <p:txBody>
          <a:bodyPr lIns="0" tIns="0" rIns="0" bIns="0" rtlCol="0" anchor="t">
            <a:spAutoFit/>
          </a:bodyPr>
          <a:lstStyle/>
          <a:p>
            <a:pPr algn="just">
              <a:lnSpc>
                <a:spcPts val="3359"/>
              </a:lnSpc>
            </a:pPr>
            <a:r>
              <a:rPr lang="en-US" sz="2399" b="1">
                <a:solidFill>
                  <a:srgbClr val="000000"/>
                </a:solidFill>
                <a:latin typeface="Arial Bold"/>
                <a:ea typeface="Arial Bold"/>
                <a:cs typeface="Arial Bold"/>
                <a:sym typeface="Arial Bold"/>
              </a:rPr>
              <a:t>Benefits:</a:t>
            </a:r>
          </a:p>
          <a:p>
            <a:pPr marL="518158" lvl="1" indent="-259079" algn="just">
              <a:lnSpc>
                <a:spcPts val="3359"/>
              </a:lnSpc>
              <a:buFont typeface="Arial"/>
              <a:buChar char="•"/>
            </a:pPr>
            <a:r>
              <a:rPr lang="en-US" sz="2399">
                <a:solidFill>
                  <a:srgbClr val="000000"/>
                </a:solidFill>
                <a:latin typeface="Arial"/>
                <a:ea typeface="Arial"/>
                <a:cs typeface="Arial"/>
                <a:sym typeface="Arial"/>
              </a:rPr>
              <a:t>Improved efficiency</a:t>
            </a:r>
          </a:p>
          <a:p>
            <a:pPr marL="518158" lvl="1" indent="-259079" algn="just">
              <a:lnSpc>
                <a:spcPts val="3359"/>
              </a:lnSpc>
              <a:buFont typeface="Arial"/>
              <a:buChar char="•"/>
            </a:pPr>
            <a:r>
              <a:rPr lang="en-US" sz="2399">
                <a:solidFill>
                  <a:srgbClr val="000000"/>
                </a:solidFill>
                <a:latin typeface="Arial"/>
                <a:ea typeface="Arial"/>
                <a:cs typeface="Arial"/>
                <a:sym typeface="Arial"/>
              </a:rPr>
              <a:t>Reduced paperwork</a:t>
            </a:r>
          </a:p>
          <a:p>
            <a:pPr marL="518158" lvl="1" indent="-259079" algn="just">
              <a:lnSpc>
                <a:spcPts val="3359"/>
              </a:lnSpc>
              <a:buFont typeface="Arial"/>
              <a:buChar char="•"/>
            </a:pPr>
            <a:r>
              <a:rPr lang="en-US" sz="2399">
                <a:solidFill>
                  <a:srgbClr val="000000"/>
                </a:solidFill>
                <a:latin typeface="Arial"/>
                <a:ea typeface="Arial"/>
                <a:cs typeface="Arial"/>
                <a:sym typeface="Arial"/>
              </a:rPr>
              <a:t>Better coordination</a:t>
            </a:r>
          </a:p>
          <a:p>
            <a:pPr algn="just">
              <a:lnSpc>
                <a:spcPts val="3359"/>
              </a:lnSpc>
            </a:pPr>
            <a:r>
              <a:rPr lang="en-US" sz="2399" b="1">
                <a:solidFill>
                  <a:srgbClr val="000000"/>
                </a:solidFill>
                <a:latin typeface="Arial Bold"/>
                <a:ea typeface="Arial Bold"/>
                <a:cs typeface="Arial Bold"/>
                <a:sym typeface="Arial Bold"/>
              </a:rPr>
              <a:t>Challenges:</a:t>
            </a:r>
          </a:p>
          <a:p>
            <a:pPr marL="518158" lvl="1" indent="-259079" algn="just">
              <a:lnSpc>
                <a:spcPts val="3359"/>
              </a:lnSpc>
              <a:buFont typeface="Arial"/>
              <a:buChar char="•"/>
            </a:pPr>
            <a:r>
              <a:rPr lang="en-US" sz="2399">
                <a:solidFill>
                  <a:srgbClr val="000000"/>
                </a:solidFill>
                <a:latin typeface="Arial"/>
                <a:ea typeface="Arial"/>
                <a:cs typeface="Arial"/>
                <a:sym typeface="Arial"/>
              </a:rPr>
              <a:t>Resistance to change</a:t>
            </a:r>
          </a:p>
          <a:p>
            <a:pPr marL="518158" lvl="1" indent="-259079" algn="just">
              <a:lnSpc>
                <a:spcPts val="3359"/>
              </a:lnSpc>
              <a:buFont typeface="Arial"/>
              <a:buChar char="•"/>
            </a:pPr>
            <a:r>
              <a:rPr lang="en-US" sz="2399">
                <a:solidFill>
                  <a:srgbClr val="000000"/>
                </a:solidFill>
                <a:latin typeface="Arial"/>
                <a:ea typeface="Arial"/>
                <a:cs typeface="Arial"/>
                <a:sym typeface="Arial"/>
              </a:rPr>
              <a:t>Increased workload</a:t>
            </a:r>
          </a:p>
          <a:p>
            <a:pPr marL="518158" lvl="1" indent="-259079" algn="just">
              <a:lnSpc>
                <a:spcPts val="3359"/>
              </a:lnSpc>
              <a:buFont typeface="Arial"/>
              <a:buChar char="•"/>
            </a:pPr>
            <a:r>
              <a:rPr lang="en-US" sz="2399">
                <a:solidFill>
                  <a:srgbClr val="000000"/>
                </a:solidFill>
                <a:latin typeface="Arial"/>
                <a:ea typeface="Arial"/>
                <a:cs typeface="Arial"/>
                <a:sym typeface="Arial"/>
              </a:rPr>
              <a:t>Stress</a:t>
            </a:r>
          </a:p>
          <a:p>
            <a:pPr marL="518158" lvl="1" indent="-259079" algn="just">
              <a:lnSpc>
                <a:spcPts val="3359"/>
              </a:lnSpc>
              <a:buFont typeface="Arial"/>
              <a:buChar char="•"/>
            </a:pPr>
            <a:r>
              <a:rPr lang="en-US" sz="2399">
                <a:solidFill>
                  <a:srgbClr val="000000"/>
                </a:solidFill>
                <a:latin typeface="Arial"/>
                <a:ea typeface="Arial"/>
                <a:cs typeface="Arial"/>
                <a:sym typeface="Arial"/>
              </a:rPr>
              <a:t>Skill gaps</a:t>
            </a:r>
          </a:p>
          <a:p>
            <a:pPr marL="518158" lvl="1" indent="-259079" algn="just">
              <a:lnSpc>
                <a:spcPts val="3359"/>
              </a:lnSpc>
              <a:buFont typeface="Arial"/>
              <a:buChar char="•"/>
            </a:pPr>
            <a:r>
              <a:rPr lang="en-US" sz="2399">
                <a:solidFill>
                  <a:srgbClr val="000000"/>
                </a:solidFill>
                <a:latin typeface="Arial"/>
                <a:ea typeface="Arial"/>
                <a:cs typeface="Arial"/>
                <a:sym typeface="Arial"/>
              </a:rPr>
              <a:t>Technical difficulties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13740" y="2854467"/>
            <a:ext cx="11707011" cy="3653539"/>
            <a:chOff x="0" y="0"/>
            <a:chExt cx="3486172" cy="1087969"/>
          </a:xfrm>
        </p:grpSpPr>
        <p:sp>
          <p:nvSpPr>
            <p:cNvPr id="4" name="Freeform 4"/>
            <p:cNvSpPr/>
            <p:nvPr/>
          </p:nvSpPr>
          <p:spPr>
            <a:xfrm>
              <a:off x="0" y="0"/>
              <a:ext cx="3486172" cy="1087969"/>
            </a:xfrm>
            <a:custGeom>
              <a:avLst/>
              <a:gdLst/>
              <a:ahLst/>
              <a:cxnLst/>
              <a:rect l="l" t="t" r="r" b="b"/>
              <a:pathLst>
                <a:path w="3486172" h="1087969">
                  <a:moveTo>
                    <a:pt x="10581" y="0"/>
                  </a:moveTo>
                  <a:lnTo>
                    <a:pt x="3475592" y="0"/>
                  </a:lnTo>
                  <a:cubicBezTo>
                    <a:pt x="3478398" y="0"/>
                    <a:pt x="3481089" y="1115"/>
                    <a:pt x="3483073" y="3099"/>
                  </a:cubicBezTo>
                  <a:cubicBezTo>
                    <a:pt x="3485058" y="5083"/>
                    <a:pt x="3486172" y="7775"/>
                    <a:pt x="3486172" y="10581"/>
                  </a:cubicBezTo>
                  <a:lnTo>
                    <a:pt x="3486172" y="1077388"/>
                  </a:lnTo>
                  <a:cubicBezTo>
                    <a:pt x="3486172" y="1080194"/>
                    <a:pt x="3485058" y="1082886"/>
                    <a:pt x="3483073" y="1084870"/>
                  </a:cubicBezTo>
                  <a:cubicBezTo>
                    <a:pt x="3481089" y="1086854"/>
                    <a:pt x="3478398" y="1087969"/>
                    <a:pt x="3475592" y="1087969"/>
                  </a:cubicBezTo>
                  <a:lnTo>
                    <a:pt x="10581" y="1087969"/>
                  </a:lnTo>
                  <a:cubicBezTo>
                    <a:pt x="7775" y="1087969"/>
                    <a:pt x="5083" y="1086854"/>
                    <a:pt x="3099" y="1084870"/>
                  </a:cubicBezTo>
                  <a:cubicBezTo>
                    <a:pt x="1115" y="1082886"/>
                    <a:pt x="0" y="1080194"/>
                    <a:pt x="0" y="1077388"/>
                  </a:cubicBezTo>
                  <a:lnTo>
                    <a:pt x="0" y="10581"/>
                  </a:lnTo>
                  <a:cubicBezTo>
                    <a:pt x="0" y="7775"/>
                    <a:pt x="1115" y="5083"/>
                    <a:pt x="3099" y="3099"/>
                  </a:cubicBezTo>
                  <a:cubicBezTo>
                    <a:pt x="5083" y="1115"/>
                    <a:pt x="7775" y="0"/>
                    <a:pt x="10581" y="0"/>
                  </a:cubicBezTo>
                  <a:close/>
                </a:path>
              </a:pathLst>
            </a:custGeom>
            <a:solidFill>
              <a:srgbClr val="F3BAFF"/>
            </a:solidFill>
          </p:spPr>
        </p:sp>
        <p:sp>
          <p:nvSpPr>
            <p:cNvPr id="5" name="TextBox 5"/>
            <p:cNvSpPr txBox="1"/>
            <p:nvPr/>
          </p:nvSpPr>
          <p:spPr>
            <a:xfrm>
              <a:off x="0" y="-57150"/>
              <a:ext cx="3486172" cy="1145119"/>
            </a:xfrm>
            <a:prstGeom prst="rect">
              <a:avLst/>
            </a:prstGeom>
          </p:spPr>
          <p:txBody>
            <a:bodyPr lIns="50800" tIns="50800" rIns="50800" bIns="50800" rtlCol="0" anchor="ctr"/>
            <a:lstStyle/>
            <a:p>
              <a:pPr algn="ctr">
                <a:lnSpc>
                  <a:spcPts val="2520"/>
                </a:lnSpc>
              </a:pPr>
              <a:endParaRPr/>
            </a:p>
          </p:txBody>
        </p:sp>
      </p:grpSp>
      <p:sp>
        <p:nvSpPr>
          <p:cNvPr id="6" name="Freeform 6"/>
          <p:cNvSpPr/>
          <p:nvPr/>
        </p:nvSpPr>
        <p:spPr>
          <a:xfrm rot="-580997">
            <a:off x="118658" y="1932647"/>
            <a:ext cx="1459171" cy="1534501"/>
          </a:xfrm>
          <a:custGeom>
            <a:avLst/>
            <a:gdLst/>
            <a:ahLst/>
            <a:cxnLst/>
            <a:rect l="l" t="t" r="r" b="b"/>
            <a:pathLst>
              <a:path w="1459171" h="1534501">
                <a:moveTo>
                  <a:pt x="0" y="0"/>
                </a:moveTo>
                <a:lnTo>
                  <a:pt x="1459171" y="0"/>
                </a:lnTo>
                <a:lnTo>
                  <a:pt x="1459171" y="1534501"/>
                </a:lnTo>
                <a:lnTo>
                  <a:pt x="0" y="1534501"/>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7" name="Freeform 7"/>
          <p:cNvSpPr/>
          <p:nvPr/>
        </p:nvSpPr>
        <p:spPr>
          <a:xfrm>
            <a:off x="9144000" y="5791217"/>
            <a:ext cx="8437035" cy="4179092"/>
          </a:xfrm>
          <a:custGeom>
            <a:avLst/>
            <a:gdLst/>
            <a:ahLst/>
            <a:cxnLst/>
            <a:rect l="l" t="t" r="r" b="b"/>
            <a:pathLst>
              <a:path w="8437035" h="4179092">
                <a:moveTo>
                  <a:pt x="0" y="0"/>
                </a:moveTo>
                <a:lnTo>
                  <a:pt x="8437035" y="0"/>
                </a:lnTo>
                <a:lnTo>
                  <a:pt x="8437035" y="4179092"/>
                </a:lnTo>
                <a:lnTo>
                  <a:pt x="0" y="4179092"/>
                </a:lnTo>
                <a:lnTo>
                  <a:pt x="0" y="0"/>
                </a:lnTo>
                <a:close/>
              </a:path>
            </a:pathLst>
          </a:custGeom>
          <a:blipFill>
            <a:blip r:embed="rId6"/>
            <a:stretch>
              <a:fillRect/>
            </a:stretch>
          </a:blipFill>
        </p:spPr>
      </p:sp>
      <p:sp>
        <p:nvSpPr>
          <p:cNvPr id="8" name="TextBox 8"/>
          <p:cNvSpPr txBox="1"/>
          <p:nvPr/>
        </p:nvSpPr>
        <p:spPr>
          <a:xfrm>
            <a:off x="3735275" y="1038225"/>
            <a:ext cx="7941169" cy="782636"/>
          </a:xfrm>
          <a:prstGeom prst="rect">
            <a:avLst/>
          </a:prstGeom>
        </p:spPr>
        <p:txBody>
          <a:bodyPr lIns="0" tIns="0" rIns="0" bIns="0" rtlCol="0" anchor="t">
            <a:spAutoFit/>
          </a:bodyPr>
          <a:lstStyle/>
          <a:p>
            <a:pPr algn="ctr">
              <a:lnSpc>
                <a:spcPts val="5937"/>
              </a:lnSpc>
            </a:pPr>
            <a:r>
              <a:rPr lang="en-US" sz="5208" b="1">
                <a:solidFill>
                  <a:srgbClr val="000000"/>
                </a:solidFill>
                <a:latin typeface="Arial Bold"/>
                <a:ea typeface="Arial Bold"/>
                <a:cs typeface="Arial Bold"/>
                <a:sym typeface="Arial Bold"/>
              </a:rPr>
              <a:t>Workforce Evaluation</a:t>
            </a:r>
          </a:p>
        </p:txBody>
      </p:sp>
      <p:sp>
        <p:nvSpPr>
          <p:cNvPr id="9" name="TextBox 9"/>
          <p:cNvSpPr txBox="1"/>
          <p:nvPr/>
        </p:nvSpPr>
        <p:spPr>
          <a:xfrm>
            <a:off x="2047115" y="3504582"/>
            <a:ext cx="9640261" cy="2286635"/>
          </a:xfrm>
          <a:prstGeom prst="rect">
            <a:avLst/>
          </a:prstGeom>
        </p:spPr>
        <p:txBody>
          <a:bodyPr lIns="0" tIns="0" rIns="0" bIns="0" rtlCol="0" anchor="t">
            <a:spAutoFit/>
          </a:bodyPr>
          <a:lstStyle/>
          <a:p>
            <a:pPr marL="561337" lvl="1" indent="-280669" algn="just">
              <a:lnSpc>
                <a:spcPts val="3639"/>
              </a:lnSpc>
              <a:buFont typeface="Arial"/>
              <a:buChar char="•"/>
            </a:pPr>
            <a:r>
              <a:rPr lang="en-US" sz="2599">
                <a:solidFill>
                  <a:srgbClr val="000000"/>
                </a:solidFill>
                <a:latin typeface="Arial"/>
                <a:ea typeface="Arial"/>
                <a:cs typeface="Arial"/>
                <a:sym typeface="Arial"/>
              </a:rPr>
              <a:t>There is some evidence of mixed results.</a:t>
            </a:r>
          </a:p>
          <a:p>
            <a:pPr marL="561337" lvl="1" indent="-280669" algn="just">
              <a:lnSpc>
                <a:spcPts val="3639"/>
              </a:lnSpc>
              <a:buFont typeface="Arial"/>
              <a:buChar char="•"/>
            </a:pPr>
            <a:r>
              <a:rPr lang="en-US" sz="2599">
                <a:solidFill>
                  <a:srgbClr val="000000"/>
                </a:solidFill>
                <a:latin typeface="Arial"/>
                <a:ea typeface="Arial"/>
                <a:cs typeface="Arial"/>
                <a:sym typeface="Arial"/>
              </a:rPr>
              <a:t>There is positive influence where training prevails.</a:t>
            </a:r>
          </a:p>
          <a:p>
            <a:pPr marL="561337" lvl="1" indent="-280669" algn="just">
              <a:lnSpc>
                <a:spcPts val="3639"/>
              </a:lnSpc>
              <a:buFont typeface="Arial"/>
              <a:buChar char="•"/>
            </a:pPr>
            <a:r>
              <a:rPr lang="en-US" sz="2599">
                <a:solidFill>
                  <a:srgbClr val="000000"/>
                </a:solidFill>
                <a:latin typeface="Arial"/>
                <a:ea typeface="Arial"/>
                <a:cs typeface="Arial"/>
                <a:sym typeface="Arial"/>
              </a:rPr>
              <a:t>Harmful effect where the support is inadequate.</a:t>
            </a:r>
          </a:p>
          <a:p>
            <a:pPr marL="561337" lvl="1" indent="-280669" algn="just">
              <a:lnSpc>
                <a:spcPts val="3639"/>
              </a:lnSpc>
              <a:buFont typeface="Arial"/>
              <a:buChar char="•"/>
            </a:pPr>
            <a:r>
              <a:rPr lang="en-US" sz="2599">
                <a:solidFill>
                  <a:srgbClr val="000000"/>
                </a:solidFill>
                <a:latin typeface="Arial"/>
                <a:ea typeface="Arial"/>
                <a:cs typeface="Arial"/>
                <a:sym typeface="Arial"/>
              </a:rPr>
              <a:t>Regions have different degrees of effectiveness.</a:t>
            </a:r>
          </a:p>
          <a:p>
            <a:pPr marL="561337" lvl="1" indent="-280669" algn="just">
              <a:lnSpc>
                <a:spcPts val="3639"/>
              </a:lnSpc>
              <a:buFont typeface="Arial"/>
              <a:buChar char="•"/>
            </a:pPr>
            <a:r>
              <a:rPr lang="en-US" sz="2599">
                <a:solidFill>
                  <a:srgbClr val="000000"/>
                </a:solidFill>
                <a:latin typeface="Arial"/>
                <a:ea typeface="Arial"/>
                <a:cs typeface="Arial"/>
                <a:sym typeface="Arial"/>
              </a:rPr>
              <a:t>Needs to be invested in continuously.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979563" y="3600450"/>
            <a:ext cx="8105321" cy="4171452"/>
            <a:chOff x="0" y="0"/>
            <a:chExt cx="2134735" cy="1098654"/>
          </a:xfrm>
        </p:grpSpPr>
        <p:sp>
          <p:nvSpPr>
            <p:cNvPr id="4" name="Freeform 4"/>
            <p:cNvSpPr/>
            <p:nvPr/>
          </p:nvSpPr>
          <p:spPr>
            <a:xfrm>
              <a:off x="0" y="0"/>
              <a:ext cx="2134735" cy="1098654"/>
            </a:xfrm>
            <a:custGeom>
              <a:avLst/>
              <a:gdLst/>
              <a:ahLst/>
              <a:cxnLst/>
              <a:rect l="l" t="t" r="r" b="b"/>
              <a:pathLst>
                <a:path w="2134735" h="1098654">
                  <a:moveTo>
                    <a:pt x="21969" y="0"/>
                  </a:moveTo>
                  <a:lnTo>
                    <a:pt x="2112766" y="0"/>
                  </a:lnTo>
                  <a:cubicBezTo>
                    <a:pt x="2118593" y="0"/>
                    <a:pt x="2124180" y="2315"/>
                    <a:pt x="2128300" y="6435"/>
                  </a:cubicBezTo>
                  <a:cubicBezTo>
                    <a:pt x="2132420" y="10554"/>
                    <a:pt x="2134735" y="16142"/>
                    <a:pt x="2134735" y="21969"/>
                  </a:cubicBezTo>
                  <a:lnTo>
                    <a:pt x="2134735" y="1076685"/>
                  </a:lnTo>
                  <a:cubicBezTo>
                    <a:pt x="2134735" y="1082512"/>
                    <a:pt x="2132420" y="1088100"/>
                    <a:pt x="2128300" y="1092220"/>
                  </a:cubicBezTo>
                  <a:cubicBezTo>
                    <a:pt x="2124180" y="1096340"/>
                    <a:pt x="2118593" y="1098654"/>
                    <a:pt x="2112766" y="1098654"/>
                  </a:cubicBezTo>
                  <a:lnTo>
                    <a:pt x="21969" y="1098654"/>
                  </a:lnTo>
                  <a:cubicBezTo>
                    <a:pt x="16142" y="1098654"/>
                    <a:pt x="10554" y="1096340"/>
                    <a:pt x="6435" y="1092220"/>
                  </a:cubicBezTo>
                  <a:cubicBezTo>
                    <a:pt x="2315" y="1088100"/>
                    <a:pt x="0" y="1082512"/>
                    <a:pt x="0" y="1076685"/>
                  </a:cubicBezTo>
                  <a:lnTo>
                    <a:pt x="0" y="21969"/>
                  </a:lnTo>
                  <a:cubicBezTo>
                    <a:pt x="0" y="16142"/>
                    <a:pt x="2315" y="10554"/>
                    <a:pt x="6435" y="6435"/>
                  </a:cubicBezTo>
                  <a:cubicBezTo>
                    <a:pt x="10554" y="2315"/>
                    <a:pt x="16142" y="0"/>
                    <a:pt x="21969" y="0"/>
                  </a:cubicBezTo>
                  <a:close/>
                </a:path>
              </a:pathLst>
            </a:custGeom>
            <a:solidFill>
              <a:srgbClr val="B3B0F8"/>
            </a:solidFill>
          </p:spPr>
        </p:sp>
        <p:sp>
          <p:nvSpPr>
            <p:cNvPr id="5" name="TextBox 5"/>
            <p:cNvSpPr txBox="1"/>
            <p:nvPr/>
          </p:nvSpPr>
          <p:spPr>
            <a:xfrm>
              <a:off x="0" y="-57150"/>
              <a:ext cx="2134735" cy="1155804"/>
            </a:xfrm>
            <a:prstGeom prst="rect">
              <a:avLst/>
            </a:prstGeom>
          </p:spPr>
          <p:txBody>
            <a:bodyPr lIns="50800" tIns="50800" rIns="50800" bIns="50800" rtlCol="0" anchor="ctr"/>
            <a:lstStyle/>
            <a:p>
              <a:pPr algn="ctr">
                <a:lnSpc>
                  <a:spcPts val="2520"/>
                </a:lnSpc>
              </a:pPr>
              <a:endParaRPr/>
            </a:p>
          </p:txBody>
        </p:sp>
      </p:grpSp>
      <p:sp>
        <p:nvSpPr>
          <p:cNvPr id="6" name="Freeform 6"/>
          <p:cNvSpPr/>
          <p:nvPr/>
        </p:nvSpPr>
        <p:spPr>
          <a:xfrm rot="-580997">
            <a:off x="16120698" y="1867466"/>
            <a:ext cx="1459171" cy="1534501"/>
          </a:xfrm>
          <a:custGeom>
            <a:avLst/>
            <a:gdLst/>
            <a:ahLst/>
            <a:cxnLst/>
            <a:rect l="l" t="t" r="r" b="b"/>
            <a:pathLst>
              <a:path w="1459171" h="1534501">
                <a:moveTo>
                  <a:pt x="0" y="0"/>
                </a:moveTo>
                <a:lnTo>
                  <a:pt x="1459171" y="0"/>
                </a:lnTo>
                <a:lnTo>
                  <a:pt x="1459171" y="1534501"/>
                </a:lnTo>
                <a:lnTo>
                  <a:pt x="0" y="1534501"/>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7" name="Freeform 7"/>
          <p:cNvSpPr/>
          <p:nvPr/>
        </p:nvSpPr>
        <p:spPr>
          <a:xfrm>
            <a:off x="10576568" y="3513753"/>
            <a:ext cx="5650629" cy="5650629"/>
          </a:xfrm>
          <a:custGeom>
            <a:avLst/>
            <a:gdLst/>
            <a:ahLst/>
            <a:cxnLst/>
            <a:rect l="l" t="t" r="r" b="b"/>
            <a:pathLst>
              <a:path w="5650629" h="5650629">
                <a:moveTo>
                  <a:pt x="0" y="0"/>
                </a:moveTo>
                <a:lnTo>
                  <a:pt x="5650630" y="0"/>
                </a:lnTo>
                <a:lnTo>
                  <a:pt x="5650630" y="5650629"/>
                </a:lnTo>
                <a:lnTo>
                  <a:pt x="0" y="5650629"/>
                </a:lnTo>
                <a:lnTo>
                  <a:pt x="0" y="0"/>
                </a:lnTo>
                <a:close/>
              </a:path>
            </a:pathLst>
          </a:custGeom>
          <a:blipFill>
            <a:blip r:embed="rId6"/>
            <a:stretch>
              <a:fillRect l="-100000"/>
            </a:stretch>
          </a:blipFill>
        </p:spPr>
      </p:sp>
      <p:sp>
        <p:nvSpPr>
          <p:cNvPr id="8" name="TextBox 8"/>
          <p:cNvSpPr txBox="1"/>
          <p:nvPr/>
        </p:nvSpPr>
        <p:spPr>
          <a:xfrm>
            <a:off x="3637741" y="1038225"/>
            <a:ext cx="9991280" cy="1535111"/>
          </a:xfrm>
          <a:prstGeom prst="rect">
            <a:avLst/>
          </a:prstGeom>
        </p:spPr>
        <p:txBody>
          <a:bodyPr lIns="0" tIns="0" rIns="0" bIns="0" rtlCol="0" anchor="t">
            <a:spAutoFit/>
          </a:bodyPr>
          <a:lstStyle/>
          <a:p>
            <a:pPr algn="ctr">
              <a:lnSpc>
                <a:spcPts val="5937"/>
              </a:lnSpc>
            </a:pPr>
            <a:r>
              <a:rPr lang="en-US" sz="5208" b="1">
                <a:solidFill>
                  <a:srgbClr val="000000"/>
                </a:solidFill>
                <a:latin typeface="Arial Bold"/>
                <a:ea typeface="Arial Bold"/>
                <a:cs typeface="Arial Bold"/>
                <a:sym typeface="Arial Bold"/>
              </a:rPr>
              <a:t>Service Delivery – Practice Changes</a:t>
            </a:r>
          </a:p>
        </p:txBody>
      </p:sp>
      <p:sp>
        <p:nvSpPr>
          <p:cNvPr id="9" name="TextBox 9"/>
          <p:cNvSpPr txBox="1"/>
          <p:nvPr/>
        </p:nvSpPr>
        <p:spPr>
          <a:xfrm>
            <a:off x="2401645" y="4471570"/>
            <a:ext cx="7123355" cy="2536698"/>
          </a:xfrm>
          <a:prstGeom prst="rect">
            <a:avLst/>
          </a:prstGeom>
        </p:spPr>
        <p:txBody>
          <a:bodyPr wrap="square" lIns="0" tIns="0" rIns="0" bIns="0" rtlCol="0" anchor="t">
            <a:spAutoFit/>
          </a:bodyPr>
          <a:lstStyle/>
          <a:p>
            <a:pPr marL="626106" lvl="1" indent="-313053" algn="l">
              <a:lnSpc>
                <a:spcPts val="3305"/>
              </a:lnSpc>
              <a:buFont typeface="Arial"/>
              <a:buChar char="•"/>
            </a:pPr>
            <a:r>
              <a:rPr lang="en-US" sz="2899" dirty="0">
                <a:solidFill>
                  <a:srgbClr val="000000"/>
                </a:solidFill>
                <a:latin typeface="Arial"/>
                <a:ea typeface="Arial"/>
                <a:cs typeface="Arial"/>
                <a:sym typeface="Arial"/>
              </a:rPr>
              <a:t>Online reservation of </a:t>
            </a:r>
            <a:r>
              <a:rPr lang="en-US" sz="2899" dirty="0" smtClean="0">
                <a:solidFill>
                  <a:srgbClr val="000000"/>
                </a:solidFill>
                <a:latin typeface="Arial"/>
                <a:ea typeface="Arial"/>
                <a:cs typeface="Arial"/>
                <a:sym typeface="Arial"/>
              </a:rPr>
              <a:t>appointments</a:t>
            </a:r>
            <a:endParaRPr lang="en-US" sz="2899" dirty="0">
              <a:solidFill>
                <a:srgbClr val="000000"/>
              </a:solidFill>
              <a:latin typeface="Arial"/>
              <a:ea typeface="Arial"/>
              <a:cs typeface="Arial"/>
              <a:sym typeface="Arial"/>
            </a:endParaRPr>
          </a:p>
          <a:p>
            <a:pPr marL="626106" lvl="1" indent="-313053" algn="l">
              <a:lnSpc>
                <a:spcPts val="3305"/>
              </a:lnSpc>
              <a:buFont typeface="Arial"/>
              <a:buChar char="•"/>
            </a:pPr>
            <a:r>
              <a:rPr lang="en-US" sz="2899" dirty="0">
                <a:solidFill>
                  <a:srgbClr val="000000"/>
                </a:solidFill>
                <a:latin typeface="Arial"/>
                <a:ea typeface="Arial"/>
                <a:cs typeface="Arial"/>
                <a:sym typeface="Arial"/>
              </a:rPr>
              <a:t>Electronic prescriptions</a:t>
            </a:r>
          </a:p>
          <a:p>
            <a:pPr marL="626106" lvl="1" indent="-313053" algn="l">
              <a:lnSpc>
                <a:spcPts val="3305"/>
              </a:lnSpc>
              <a:buFont typeface="Arial"/>
              <a:buChar char="•"/>
            </a:pPr>
            <a:r>
              <a:rPr lang="en-US" sz="2899" dirty="0">
                <a:solidFill>
                  <a:srgbClr val="000000"/>
                </a:solidFill>
                <a:latin typeface="Arial"/>
                <a:ea typeface="Arial"/>
                <a:cs typeface="Arial"/>
                <a:sym typeface="Arial"/>
              </a:rPr>
              <a:t>Online communication</a:t>
            </a:r>
          </a:p>
          <a:p>
            <a:pPr marL="626106" lvl="1" indent="-313053" algn="l">
              <a:lnSpc>
                <a:spcPts val="3305"/>
              </a:lnSpc>
              <a:buFont typeface="Arial"/>
              <a:buChar char="•"/>
            </a:pPr>
            <a:r>
              <a:rPr lang="en-US" sz="2899" dirty="0">
                <a:solidFill>
                  <a:srgbClr val="000000"/>
                </a:solidFill>
                <a:latin typeface="Arial"/>
                <a:ea typeface="Arial"/>
                <a:cs typeface="Arial"/>
                <a:sym typeface="Arial"/>
              </a:rPr>
              <a:t>Integrated records</a:t>
            </a:r>
          </a:p>
          <a:p>
            <a:pPr marL="626106" lvl="1" indent="-313053" algn="l">
              <a:lnSpc>
                <a:spcPts val="3305"/>
              </a:lnSpc>
              <a:buFont typeface="Arial"/>
              <a:buChar char="•"/>
            </a:pPr>
            <a:r>
              <a:rPr lang="en-US" sz="2899" dirty="0">
                <a:solidFill>
                  <a:srgbClr val="000000"/>
                </a:solidFill>
                <a:latin typeface="Arial"/>
                <a:ea typeface="Arial"/>
                <a:cs typeface="Arial"/>
                <a:sym typeface="Arial"/>
              </a:rPr>
              <a:t>Less face-to-face dependency.</a:t>
            </a:r>
          </a:p>
          <a:p>
            <a:pPr marL="626106" lvl="1" indent="-313053" algn="l">
              <a:lnSpc>
                <a:spcPts val="3305"/>
              </a:lnSpc>
              <a:buFont typeface="Arial"/>
              <a:buChar char="•"/>
            </a:pPr>
            <a:r>
              <a:rPr lang="en-US" sz="2899" dirty="0">
                <a:solidFill>
                  <a:srgbClr val="000000"/>
                </a:solidFill>
                <a:latin typeface="Arial"/>
                <a:ea typeface="Arial"/>
                <a:cs typeface="Arial"/>
                <a:sym typeface="Arial"/>
              </a:rPr>
              <a:t>Faster information sharing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288345" y="1810720"/>
            <a:ext cx="7045562" cy="7045562"/>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3785" r="-73992"/>
              </a:stretch>
            </a:blipFill>
          </p:spPr>
        </p:sp>
      </p:grpSp>
      <p:sp>
        <p:nvSpPr>
          <p:cNvPr id="5" name="Freeform 5"/>
          <p:cNvSpPr/>
          <p:nvPr/>
        </p:nvSpPr>
        <p:spPr>
          <a:xfrm rot="-580997">
            <a:off x="5526726" y="3316359"/>
            <a:ext cx="2276182" cy="2393690"/>
          </a:xfrm>
          <a:custGeom>
            <a:avLst/>
            <a:gdLst/>
            <a:ahLst/>
            <a:cxnLst/>
            <a:rect l="l" t="t" r="r" b="b"/>
            <a:pathLst>
              <a:path w="2276182" h="2393690">
                <a:moveTo>
                  <a:pt x="0" y="0"/>
                </a:moveTo>
                <a:lnTo>
                  <a:pt x="2276182" y="0"/>
                </a:lnTo>
                <a:lnTo>
                  <a:pt x="2276182" y="2393690"/>
                </a:lnTo>
                <a:lnTo>
                  <a:pt x="0" y="239369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TextBox 6"/>
          <p:cNvSpPr txBox="1"/>
          <p:nvPr/>
        </p:nvSpPr>
        <p:spPr>
          <a:xfrm>
            <a:off x="8333907" y="1047927"/>
            <a:ext cx="7137491" cy="1535111"/>
          </a:xfrm>
          <a:prstGeom prst="rect">
            <a:avLst/>
          </a:prstGeom>
        </p:spPr>
        <p:txBody>
          <a:bodyPr lIns="0" tIns="0" rIns="0" bIns="0" rtlCol="0" anchor="t">
            <a:spAutoFit/>
          </a:bodyPr>
          <a:lstStyle/>
          <a:p>
            <a:pPr algn="l">
              <a:lnSpc>
                <a:spcPts val="5937"/>
              </a:lnSpc>
            </a:pPr>
            <a:r>
              <a:rPr lang="en-US" sz="5208" b="1">
                <a:solidFill>
                  <a:srgbClr val="000000"/>
                </a:solidFill>
                <a:latin typeface="Arial Bold"/>
                <a:ea typeface="Arial Bold"/>
                <a:cs typeface="Arial Bold"/>
                <a:sym typeface="Arial Bold"/>
              </a:rPr>
              <a:t>Service Delivery – Benefits and Risks</a:t>
            </a:r>
          </a:p>
        </p:txBody>
      </p:sp>
      <p:sp>
        <p:nvSpPr>
          <p:cNvPr id="7" name="TextBox 7"/>
          <p:cNvSpPr txBox="1"/>
          <p:nvPr/>
        </p:nvSpPr>
        <p:spPr>
          <a:xfrm>
            <a:off x="8983338" y="3537585"/>
            <a:ext cx="6488060" cy="3937000"/>
          </a:xfrm>
          <a:prstGeom prst="rect">
            <a:avLst/>
          </a:prstGeom>
        </p:spPr>
        <p:txBody>
          <a:bodyPr lIns="0" tIns="0" rIns="0" bIns="0" rtlCol="0" anchor="t">
            <a:spAutoFit/>
          </a:bodyPr>
          <a:lstStyle/>
          <a:p>
            <a:pPr algn="just">
              <a:lnSpc>
                <a:spcPts val="3499"/>
              </a:lnSpc>
            </a:pPr>
            <a:r>
              <a:rPr lang="en-US" sz="2499" b="1">
                <a:solidFill>
                  <a:srgbClr val="000000"/>
                </a:solidFill>
                <a:latin typeface="Arial Bold"/>
                <a:ea typeface="Arial Bold"/>
                <a:cs typeface="Arial Bold"/>
                <a:sym typeface="Arial Bold"/>
              </a:rPr>
              <a:t>Benefits:</a:t>
            </a:r>
          </a:p>
          <a:p>
            <a:pPr marL="539748" lvl="1" indent="-269874" algn="just">
              <a:lnSpc>
                <a:spcPts val="3499"/>
              </a:lnSpc>
              <a:buFont typeface="Arial"/>
              <a:buChar char="•"/>
            </a:pPr>
            <a:r>
              <a:rPr lang="en-US" sz="2499">
                <a:solidFill>
                  <a:srgbClr val="000000"/>
                </a:solidFill>
                <a:latin typeface="Arial"/>
                <a:ea typeface="Arial"/>
                <a:cs typeface="Arial"/>
                <a:sym typeface="Arial"/>
              </a:rPr>
              <a:t>Faster access</a:t>
            </a:r>
          </a:p>
          <a:p>
            <a:pPr marL="539748" lvl="1" indent="-269874" algn="just">
              <a:lnSpc>
                <a:spcPts val="3499"/>
              </a:lnSpc>
              <a:buFont typeface="Arial"/>
              <a:buChar char="•"/>
            </a:pPr>
            <a:r>
              <a:rPr lang="en-US" sz="2499">
                <a:solidFill>
                  <a:srgbClr val="000000"/>
                </a:solidFill>
                <a:latin typeface="Arial"/>
                <a:ea typeface="Arial"/>
                <a:cs typeface="Arial"/>
                <a:sym typeface="Arial"/>
              </a:rPr>
              <a:t>Improved safety</a:t>
            </a:r>
          </a:p>
          <a:p>
            <a:pPr marL="539748" lvl="1" indent="-269874" algn="just">
              <a:lnSpc>
                <a:spcPts val="3499"/>
              </a:lnSpc>
              <a:buFont typeface="Arial"/>
              <a:buChar char="•"/>
            </a:pPr>
            <a:r>
              <a:rPr lang="en-US" sz="2499">
                <a:solidFill>
                  <a:srgbClr val="000000"/>
                </a:solidFill>
                <a:latin typeface="Arial"/>
                <a:ea typeface="Arial"/>
                <a:cs typeface="Arial"/>
                <a:sym typeface="Arial"/>
              </a:rPr>
              <a:t>Cost reduction</a:t>
            </a:r>
          </a:p>
          <a:p>
            <a:pPr algn="just">
              <a:lnSpc>
                <a:spcPts val="3499"/>
              </a:lnSpc>
            </a:pPr>
            <a:r>
              <a:rPr lang="en-US" sz="2499" b="1">
                <a:solidFill>
                  <a:srgbClr val="000000"/>
                </a:solidFill>
                <a:latin typeface="Arial Bold"/>
                <a:ea typeface="Arial Bold"/>
                <a:cs typeface="Arial Bold"/>
                <a:sym typeface="Arial Bold"/>
              </a:rPr>
              <a:t>Risks:</a:t>
            </a:r>
          </a:p>
          <a:p>
            <a:pPr marL="539748" lvl="1" indent="-269874" algn="just">
              <a:lnSpc>
                <a:spcPts val="3499"/>
              </a:lnSpc>
              <a:buFont typeface="Arial"/>
              <a:buChar char="•"/>
            </a:pPr>
            <a:r>
              <a:rPr lang="en-US" sz="2499">
                <a:solidFill>
                  <a:srgbClr val="000000"/>
                </a:solidFill>
                <a:latin typeface="Arial"/>
                <a:ea typeface="Arial"/>
                <a:cs typeface="Arial"/>
                <a:sym typeface="Arial"/>
              </a:rPr>
              <a:t>System failures</a:t>
            </a:r>
          </a:p>
          <a:p>
            <a:pPr marL="539748" lvl="1" indent="-269874" algn="just">
              <a:lnSpc>
                <a:spcPts val="3499"/>
              </a:lnSpc>
              <a:buFont typeface="Arial"/>
              <a:buChar char="•"/>
            </a:pPr>
            <a:r>
              <a:rPr lang="en-US" sz="2499">
                <a:solidFill>
                  <a:srgbClr val="000000"/>
                </a:solidFill>
                <a:latin typeface="Arial"/>
                <a:ea typeface="Arial"/>
                <a:cs typeface="Arial"/>
                <a:sym typeface="Arial"/>
              </a:rPr>
              <a:t>Cybersecurity threats</a:t>
            </a:r>
          </a:p>
          <a:p>
            <a:pPr marL="539748" lvl="1" indent="-269874" algn="just">
              <a:lnSpc>
                <a:spcPts val="3499"/>
              </a:lnSpc>
              <a:buFont typeface="Arial"/>
              <a:buChar char="•"/>
            </a:pPr>
            <a:r>
              <a:rPr lang="en-US" sz="2499">
                <a:solidFill>
                  <a:srgbClr val="000000"/>
                </a:solidFill>
                <a:latin typeface="Arial"/>
                <a:ea typeface="Arial"/>
                <a:cs typeface="Arial"/>
                <a:sym typeface="Arial"/>
              </a:rPr>
              <a:t>Infrastructure limitations</a:t>
            </a:r>
          </a:p>
          <a:p>
            <a:pPr marL="539748" lvl="1" indent="-269874" algn="just">
              <a:lnSpc>
                <a:spcPts val="3499"/>
              </a:lnSpc>
              <a:buFont typeface="Arial"/>
              <a:buChar char="•"/>
            </a:pPr>
            <a:r>
              <a:rPr lang="en-US" sz="2499">
                <a:solidFill>
                  <a:srgbClr val="000000"/>
                </a:solidFill>
                <a:latin typeface="Arial"/>
                <a:ea typeface="Arial"/>
                <a:cs typeface="Arial"/>
                <a:sym typeface="Arial"/>
              </a:rPr>
              <a:t>Data breaches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8338897" y="281495"/>
            <a:ext cx="9724009" cy="972400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38888" r="-38888"/>
              </a:stretch>
            </a:blipFill>
          </p:spPr>
        </p:sp>
      </p:grpSp>
      <p:sp>
        <p:nvSpPr>
          <p:cNvPr id="5" name="Freeform 5"/>
          <p:cNvSpPr/>
          <p:nvPr/>
        </p:nvSpPr>
        <p:spPr>
          <a:xfrm rot="-580997">
            <a:off x="9313505" y="2707859"/>
            <a:ext cx="2276182" cy="2393690"/>
          </a:xfrm>
          <a:custGeom>
            <a:avLst/>
            <a:gdLst/>
            <a:ahLst/>
            <a:cxnLst/>
            <a:rect l="l" t="t" r="r" b="b"/>
            <a:pathLst>
              <a:path w="2276182" h="2393690">
                <a:moveTo>
                  <a:pt x="0" y="0"/>
                </a:moveTo>
                <a:lnTo>
                  <a:pt x="2276181" y="0"/>
                </a:lnTo>
                <a:lnTo>
                  <a:pt x="2276181" y="2393690"/>
                </a:lnTo>
                <a:lnTo>
                  <a:pt x="0" y="239369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TextBox 6"/>
          <p:cNvSpPr txBox="1"/>
          <p:nvPr/>
        </p:nvSpPr>
        <p:spPr>
          <a:xfrm>
            <a:off x="772150" y="1770689"/>
            <a:ext cx="6850462" cy="1535111"/>
          </a:xfrm>
          <a:prstGeom prst="rect">
            <a:avLst/>
          </a:prstGeom>
        </p:spPr>
        <p:txBody>
          <a:bodyPr lIns="0" tIns="0" rIns="0" bIns="0" rtlCol="0" anchor="t">
            <a:spAutoFit/>
          </a:bodyPr>
          <a:lstStyle/>
          <a:p>
            <a:pPr algn="l">
              <a:lnSpc>
                <a:spcPts val="5937"/>
              </a:lnSpc>
            </a:pPr>
            <a:r>
              <a:rPr lang="en-US" sz="5208" b="1">
                <a:solidFill>
                  <a:srgbClr val="000000"/>
                </a:solidFill>
                <a:latin typeface="Arial Bold"/>
                <a:ea typeface="Arial Bold"/>
                <a:cs typeface="Arial Bold"/>
                <a:sym typeface="Arial Bold"/>
              </a:rPr>
              <a:t>Service Delivery Evaluation</a:t>
            </a:r>
          </a:p>
        </p:txBody>
      </p:sp>
      <p:sp>
        <p:nvSpPr>
          <p:cNvPr id="7" name="TextBox 7"/>
          <p:cNvSpPr txBox="1"/>
          <p:nvPr/>
        </p:nvSpPr>
        <p:spPr>
          <a:xfrm>
            <a:off x="772150" y="4225220"/>
            <a:ext cx="7566746" cy="2628925"/>
          </a:xfrm>
          <a:prstGeom prst="rect">
            <a:avLst/>
          </a:prstGeom>
        </p:spPr>
        <p:txBody>
          <a:bodyPr lIns="0" tIns="0" rIns="0" bIns="0" rtlCol="0" anchor="t">
            <a:spAutoFit/>
          </a:bodyPr>
          <a:lstStyle/>
          <a:p>
            <a:pPr marL="626106" lvl="1" indent="-313053" algn="just">
              <a:lnSpc>
                <a:spcPts val="4059"/>
              </a:lnSpc>
              <a:buFont typeface="Arial"/>
              <a:buChar char="•"/>
            </a:pPr>
            <a:r>
              <a:rPr lang="en-US" sz="2899" dirty="0">
                <a:solidFill>
                  <a:srgbClr val="000000"/>
                </a:solidFill>
                <a:latin typeface="Arial"/>
                <a:ea typeface="Arial"/>
                <a:cs typeface="Arial"/>
                <a:sym typeface="Arial"/>
              </a:rPr>
              <a:t>Improvements on quality </a:t>
            </a:r>
            <a:r>
              <a:rPr lang="en-US" sz="2899" dirty="0" smtClean="0">
                <a:solidFill>
                  <a:srgbClr val="000000"/>
                </a:solidFill>
                <a:latin typeface="Arial"/>
                <a:ea typeface="Arial"/>
                <a:cs typeface="Arial"/>
                <a:sym typeface="Arial"/>
              </a:rPr>
              <a:t>reported</a:t>
            </a:r>
            <a:endParaRPr lang="en-US" sz="2899" dirty="0">
              <a:solidFill>
                <a:srgbClr val="000000"/>
              </a:solidFill>
              <a:latin typeface="Arial"/>
              <a:ea typeface="Arial"/>
              <a:cs typeface="Arial"/>
              <a:sym typeface="Arial"/>
            </a:endParaRPr>
          </a:p>
          <a:p>
            <a:pPr marL="626106" lvl="1" indent="-313053" algn="just">
              <a:lnSpc>
                <a:spcPts val="4059"/>
              </a:lnSpc>
              <a:buFont typeface="Arial"/>
              <a:buChar char="•"/>
            </a:pPr>
            <a:r>
              <a:rPr lang="en-US" sz="2899" dirty="0">
                <a:solidFill>
                  <a:srgbClr val="000000"/>
                </a:solidFill>
                <a:latin typeface="Arial"/>
                <a:ea typeface="Arial"/>
                <a:cs typeface="Arial"/>
                <a:sym typeface="Arial"/>
              </a:rPr>
              <a:t>Inconsistent implementation</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Relational care may reduce</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High maintenance costs</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Sustainability concerns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108619" y="2107619"/>
            <a:ext cx="8179381" cy="8179381"/>
            <a:chOff x="0" y="0"/>
            <a:chExt cx="6350000" cy="6350000"/>
          </a:xfrm>
        </p:grpSpPr>
        <p:sp>
          <p:nvSpPr>
            <p:cNvPr id="4" name="Freeform 4"/>
            <p:cNvSpPr/>
            <p:nvPr/>
          </p:nvSpPr>
          <p:spPr>
            <a:xfrm>
              <a:off x="0" y="0"/>
              <a:ext cx="6350000" cy="6350000"/>
            </a:xfrm>
            <a:custGeom>
              <a:avLst/>
              <a:gdLst/>
              <a:ahLst/>
              <a:cxnLst/>
              <a:rect l="l" t="t" r="r" b="b"/>
              <a:pathLst>
                <a:path w="6350000" h="6350000">
                  <a:moveTo>
                    <a:pt x="0" y="6350000"/>
                  </a:moveTo>
                  <a:lnTo>
                    <a:pt x="6350000" y="6350000"/>
                  </a:lnTo>
                  <a:lnTo>
                    <a:pt x="6350000" y="0"/>
                  </a:lnTo>
                  <a:cubicBezTo>
                    <a:pt x="2843530" y="0"/>
                    <a:pt x="0" y="2843530"/>
                    <a:pt x="0" y="6350000"/>
                  </a:cubicBezTo>
                  <a:close/>
                </a:path>
              </a:pathLst>
            </a:custGeom>
            <a:blipFill>
              <a:blip r:embed="rId4"/>
              <a:stretch>
                <a:fillRect l="-49200" r="-49199"/>
              </a:stretch>
            </a:blipFill>
          </p:spPr>
        </p:sp>
      </p:grpSp>
      <p:sp>
        <p:nvSpPr>
          <p:cNvPr id="5" name="Freeform 5"/>
          <p:cNvSpPr/>
          <p:nvPr/>
        </p:nvSpPr>
        <p:spPr>
          <a:xfrm rot="-580997">
            <a:off x="11590218" y="2841688"/>
            <a:ext cx="2276182" cy="2393690"/>
          </a:xfrm>
          <a:custGeom>
            <a:avLst/>
            <a:gdLst/>
            <a:ahLst/>
            <a:cxnLst/>
            <a:rect l="l" t="t" r="r" b="b"/>
            <a:pathLst>
              <a:path w="2276182" h="2393690">
                <a:moveTo>
                  <a:pt x="0" y="0"/>
                </a:moveTo>
                <a:lnTo>
                  <a:pt x="2276182" y="0"/>
                </a:lnTo>
                <a:lnTo>
                  <a:pt x="2276182" y="2393690"/>
                </a:lnTo>
                <a:lnTo>
                  <a:pt x="0" y="239369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6" name="TextBox 6"/>
          <p:cNvSpPr txBox="1"/>
          <p:nvPr/>
        </p:nvSpPr>
        <p:spPr>
          <a:xfrm>
            <a:off x="758657" y="1447696"/>
            <a:ext cx="10018393" cy="782636"/>
          </a:xfrm>
          <a:prstGeom prst="rect">
            <a:avLst/>
          </a:prstGeom>
        </p:spPr>
        <p:txBody>
          <a:bodyPr lIns="0" tIns="0" rIns="0" bIns="0" rtlCol="0" anchor="t">
            <a:spAutoFit/>
          </a:bodyPr>
          <a:lstStyle/>
          <a:p>
            <a:pPr algn="l">
              <a:lnSpc>
                <a:spcPts val="5937"/>
              </a:lnSpc>
            </a:pPr>
            <a:r>
              <a:rPr lang="en-US" sz="5208" b="1">
                <a:solidFill>
                  <a:srgbClr val="000000"/>
                </a:solidFill>
                <a:latin typeface="Arial Bold"/>
                <a:ea typeface="Arial Bold"/>
                <a:cs typeface="Arial Bold"/>
                <a:sym typeface="Arial Bold"/>
              </a:rPr>
              <a:t>Patient Experience – Benefits</a:t>
            </a:r>
          </a:p>
        </p:txBody>
      </p:sp>
      <p:sp>
        <p:nvSpPr>
          <p:cNvPr id="7" name="TextBox 7"/>
          <p:cNvSpPr txBox="1"/>
          <p:nvPr/>
        </p:nvSpPr>
        <p:spPr>
          <a:xfrm>
            <a:off x="758657" y="3971858"/>
            <a:ext cx="7103949" cy="3079116"/>
          </a:xfrm>
          <a:prstGeom prst="rect">
            <a:avLst/>
          </a:prstGeom>
        </p:spPr>
        <p:txBody>
          <a:bodyPr lIns="0" tIns="0" rIns="0" bIns="0" rtlCol="0" anchor="t">
            <a:spAutoFit/>
          </a:bodyPr>
          <a:lstStyle/>
          <a:p>
            <a:pPr marL="626106" lvl="1" indent="-313053" algn="just">
              <a:lnSpc>
                <a:spcPts val="4059"/>
              </a:lnSpc>
              <a:buFont typeface="Arial"/>
              <a:buChar char="•"/>
            </a:pPr>
            <a:r>
              <a:rPr lang="en-US" sz="2899">
                <a:solidFill>
                  <a:srgbClr val="000000"/>
                </a:solidFill>
                <a:latin typeface="Arial"/>
                <a:ea typeface="Arial"/>
                <a:cs typeface="Arial"/>
                <a:sym typeface="Arial"/>
              </a:rPr>
              <a:t>Improved accessibility</a:t>
            </a:r>
          </a:p>
          <a:p>
            <a:pPr marL="626106" lvl="1" indent="-313053" algn="just">
              <a:lnSpc>
                <a:spcPts val="4059"/>
              </a:lnSpc>
              <a:buFont typeface="Arial"/>
              <a:buChar char="•"/>
            </a:pPr>
            <a:r>
              <a:rPr lang="en-US" sz="2899">
                <a:solidFill>
                  <a:srgbClr val="000000"/>
                </a:solidFill>
                <a:latin typeface="Arial"/>
                <a:ea typeface="Arial"/>
                <a:cs typeface="Arial"/>
                <a:sym typeface="Arial"/>
              </a:rPr>
              <a:t>24/7 service access</a:t>
            </a:r>
          </a:p>
          <a:p>
            <a:pPr marL="626106" lvl="1" indent="-313053" algn="just">
              <a:lnSpc>
                <a:spcPts val="4059"/>
              </a:lnSpc>
              <a:buFont typeface="Arial"/>
              <a:buChar char="•"/>
            </a:pPr>
            <a:r>
              <a:rPr lang="en-US" sz="2899">
                <a:solidFill>
                  <a:srgbClr val="000000"/>
                </a:solidFill>
                <a:latin typeface="Arial"/>
                <a:ea typeface="Arial"/>
                <a:cs typeface="Arial"/>
                <a:sym typeface="Arial"/>
              </a:rPr>
              <a:t>Greater convenience</a:t>
            </a:r>
          </a:p>
          <a:p>
            <a:pPr marL="626106" lvl="1" indent="-313053" algn="just">
              <a:lnSpc>
                <a:spcPts val="4059"/>
              </a:lnSpc>
              <a:buFont typeface="Arial"/>
              <a:buChar char="•"/>
            </a:pPr>
            <a:r>
              <a:rPr lang="en-US" sz="2899">
                <a:solidFill>
                  <a:srgbClr val="000000"/>
                </a:solidFill>
                <a:latin typeface="Arial"/>
                <a:ea typeface="Arial"/>
                <a:cs typeface="Arial"/>
                <a:sym typeface="Arial"/>
              </a:rPr>
              <a:t>Self-management support</a:t>
            </a:r>
          </a:p>
          <a:p>
            <a:pPr marL="626106" lvl="1" indent="-313053" algn="just">
              <a:lnSpc>
                <a:spcPts val="4059"/>
              </a:lnSpc>
              <a:buFont typeface="Arial"/>
              <a:buChar char="•"/>
            </a:pPr>
            <a:r>
              <a:rPr lang="en-US" sz="2899">
                <a:solidFill>
                  <a:srgbClr val="000000"/>
                </a:solidFill>
                <a:latin typeface="Arial"/>
                <a:ea typeface="Arial"/>
                <a:cs typeface="Arial"/>
                <a:sym typeface="Arial"/>
              </a:rPr>
              <a:t>Faster results</a:t>
            </a:r>
          </a:p>
          <a:p>
            <a:pPr marL="626106" lvl="1" indent="-313053" algn="just">
              <a:lnSpc>
                <a:spcPts val="4059"/>
              </a:lnSpc>
              <a:buFont typeface="Arial"/>
              <a:buChar char="•"/>
            </a:pPr>
            <a:r>
              <a:rPr lang="en-US" sz="2899">
                <a:solidFill>
                  <a:srgbClr val="000000"/>
                </a:solidFill>
                <a:latin typeface="Arial"/>
                <a:ea typeface="Arial"/>
                <a:cs typeface="Arial"/>
                <a:sym typeface="Arial"/>
              </a:rPr>
              <a:t>Increased engagement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rot="-580997">
            <a:off x="1076141" y="3984531"/>
            <a:ext cx="704961" cy="741355"/>
          </a:xfrm>
          <a:custGeom>
            <a:avLst/>
            <a:gdLst/>
            <a:ahLst/>
            <a:cxnLst/>
            <a:rect l="l" t="t" r="r" b="b"/>
            <a:pathLst>
              <a:path w="704961" h="741355">
                <a:moveTo>
                  <a:pt x="0" y="0"/>
                </a:moveTo>
                <a:lnTo>
                  <a:pt x="704961" y="0"/>
                </a:lnTo>
                <a:lnTo>
                  <a:pt x="704961" y="741355"/>
                </a:lnTo>
                <a:lnTo>
                  <a:pt x="0" y="741355"/>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4" name="Freeform 4"/>
          <p:cNvSpPr/>
          <p:nvPr/>
        </p:nvSpPr>
        <p:spPr>
          <a:xfrm>
            <a:off x="9163784" y="3930524"/>
            <a:ext cx="8190766" cy="4869424"/>
          </a:xfrm>
          <a:custGeom>
            <a:avLst/>
            <a:gdLst/>
            <a:ahLst/>
            <a:cxnLst/>
            <a:rect l="l" t="t" r="r" b="b"/>
            <a:pathLst>
              <a:path w="8190766" h="4869424">
                <a:moveTo>
                  <a:pt x="0" y="0"/>
                </a:moveTo>
                <a:lnTo>
                  <a:pt x="8190766" y="0"/>
                </a:lnTo>
                <a:lnTo>
                  <a:pt x="8190766" y="4869424"/>
                </a:lnTo>
                <a:lnTo>
                  <a:pt x="0" y="4869424"/>
                </a:lnTo>
                <a:lnTo>
                  <a:pt x="0" y="0"/>
                </a:lnTo>
                <a:close/>
              </a:path>
            </a:pathLst>
          </a:custGeom>
          <a:blipFill>
            <a:blip r:embed="rId6"/>
            <a:stretch>
              <a:fillRect/>
            </a:stretch>
          </a:blipFill>
        </p:spPr>
      </p:sp>
      <p:sp>
        <p:nvSpPr>
          <p:cNvPr id="5" name="TextBox 5"/>
          <p:cNvSpPr txBox="1"/>
          <p:nvPr/>
        </p:nvSpPr>
        <p:spPr>
          <a:xfrm>
            <a:off x="3341912" y="1639457"/>
            <a:ext cx="10959521" cy="782636"/>
          </a:xfrm>
          <a:prstGeom prst="rect">
            <a:avLst/>
          </a:prstGeom>
        </p:spPr>
        <p:txBody>
          <a:bodyPr lIns="0" tIns="0" rIns="0" bIns="0" rtlCol="0" anchor="t">
            <a:spAutoFit/>
          </a:bodyPr>
          <a:lstStyle/>
          <a:p>
            <a:pPr algn="ctr">
              <a:lnSpc>
                <a:spcPts val="5937"/>
              </a:lnSpc>
            </a:pPr>
            <a:r>
              <a:rPr lang="en-US" sz="5208" b="1">
                <a:solidFill>
                  <a:srgbClr val="000000"/>
                </a:solidFill>
                <a:latin typeface="Arial Bold"/>
                <a:ea typeface="Arial Bold"/>
                <a:cs typeface="Arial Bold"/>
                <a:sym typeface="Arial Bold"/>
              </a:rPr>
              <a:t>Patient Experience – Challenges</a:t>
            </a:r>
          </a:p>
        </p:txBody>
      </p:sp>
      <p:sp>
        <p:nvSpPr>
          <p:cNvPr id="6" name="TextBox 6"/>
          <p:cNvSpPr txBox="1"/>
          <p:nvPr/>
        </p:nvSpPr>
        <p:spPr>
          <a:xfrm>
            <a:off x="1935957" y="3844799"/>
            <a:ext cx="7132577" cy="3622808"/>
          </a:xfrm>
          <a:prstGeom prst="rect">
            <a:avLst/>
          </a:prstGeom>
        </p:spPr>
        <p:txBody>
          <a:bodyPr lIns="0" tIns="0" rIns="0" bIns="0" rtlCol="0" anchor="t">
            <a:spAutoFit/>
          </a:bodyPr>
          <a:lstStyle/>
          <a:p>
            <a:pPr marL="739304" lvl="1" indent="-369652" algn="just">
              <a:lnSpc>
                <a:spcPts val="4794"/>
              </a:lnSpc>
              <a:buFont typeface="Arial"/>
              <a:buChar char="•"/>
            </a:pPr>
            <a:r>
              <a:rPr lang="en-US" sz="3424">
                <a:solidFill>
                  <a:srgbClr val="000000"/>
                </a:solidFill>
                <a:latin typeface="Arial"/>
                <a:ea typeface="Arial"/>
                <a:cs typeface="Arial"/>
                <a:sym typeface="Arial"/>
              </a:rPr>
              <a:t>Digital exclusion</a:t>
            </a:r>
          </a:p>
          <a:p>
            <a:pPr marL="739304" lvl="1" indent="-369652" algn="just">
              <a:lnSpc>
                <a:spcPts val="4794"/>
              </a:lnSpc>
              <a:buFont typeface="Arial"/>
              <a:buChar char="•"/>
            </a:pPr>
            <a:r>
              <a:rPr lang="en-US" sz="3424">
                <a:solidFill>
                  <a:srgbClr val="000000"/>
                </a:solidFill>
                <a:latin typeface="Arial"/>
                <a:ea typeface="Arial"/>
                <a:cs typeface="Arial"/>
                <a:sym typeface="Arial"/>
              </a:rPr>
              <a:t>Low digital literacy</a:t>
            </a:r>
          </a:p>
          <a:p>
            <a:pPr marL="739304" lvl="1" indent="-369652" algn="just">
              <a:lnSpc>
                <a:spcPts val="4794"/>
              </a:lnSpc>
              <a:buFont typeface="Arial"/>
              <a:buChar char="•"/>
            </a:pPr>
            <a:r>
              <a:rPr lang="en-US" sz="3424">
                <a:solidFill>
                  <a:srgbClr val="000000"/>
                </a:solidFill>
                <a:latin typeface="Arial"/>
                <a:ea typeface="Arial"/>
                <a:cs typeface="Arial"/>
                <a:sym typeface="Arial"/>
              </a:rPr>
              <a:t>Limited internet access</a:t>
            </a:r>
          </a:p>
          <a:p>
            <a:pPr marL="739304" lvl="1" indent="-369652" algn="just">
              <a:lnSpc>
                <a:spcPts val="4794"/>
              </a:lnSpc>
              <a:buFont typeface="Arial"/>
              <a:buChar char="•"/>
            </a:pPr>
            <a:r>
              <a:rPr lang="en-US" sz="3424">
                <a:solidFill>
                  <a:srgbClr val="000000"/>
                </a:solidFill>
                <a:latin typeface="Arial"/>
                <a:ea typeface="Arial"/>
                <a:cs typeface="Arial"/>
                <a:sym typeface="Arial"/>
              </a:rPr>
              <a:t>Privacy concerns</a:t>
            </a:r>
          </a:p>
          <a:p>
            <a:pPr marL="739304" lvl="1" indent="-369652" algn="just">
              <a:lnSpc>
                <a:spcPts val="4794"/>
              </a:lnSpc>
              <a:buFont typeface="Arial"/>
              <a:buChar char="•"/>
            </a:pPr>
            <a:r>
              <a:rPr lang="en-US" sz="3424">
                <a:solidFill>
                  <a:srgbClr val="000000"/>
                </a:solidFill>
                <a:latin typeface="Arial"/>
                <a:ea typeface="Arial"/>
                <a:cs typeface="Arial"/>
                <a:sym typeface="Arial"/>
              </a:rPr>
              <a:t>Trust issues</a:t>
            </a:r>
          </a:p>
          <a:p>
            <a:pPr marL="739304" lvl="1" indent="-369652" algn="just">
              <a:lnSpc>
                <a:spcPts val="4794"/>
              </a:lnSpc>
              <a:buFont typeface="Arial"/>
              <a:buChar char="•"/>
            </a:pPr>
            <a:r>
              <a:rPr lang="en-US" sz="3424">
                <a:solidFill>
                  <a:srgbClr val="000000"/>
                </a:solidFill>
                <a:latin typeface="Arial"/>
                <a:ea typeface="Arial"/>
                <a:cs typeface="Arial"/>
                <a:sym typeface="Arial"/>
              </a:rPr>
              <a:t>Information misunderstanding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rot="-580997">
            <a:off x="11590218" y="2841688"/>
            <a:ext cx="2276182" cy="2393690"/>
          </a:xfrm>
          <a:custGeom>
            <a:avLst/>
            <a:gdLst/>
            <a:ahLst/>
            <a:cxnLst/>
            <a:rect l="l" t="t" r="r" b="b"/>
            <a:pathLst>
              <a:path w="2276182" h="2393690">
                <a:moveTo>
                  <a:pt x="0" y="0"/>
                </a:moveTo>
                <a:lnTo>
                  <a:pt x="2276182" y="0"/>
                </a:lnTo>
                <a:lnTo>
                  <a:pt x="2276182" y="2393690"/>
                </a:lnTo>
                <a:lnTo>
                  <a:pt x="0" y="239369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4" name="Freeform 4"/>
          <p:cNvSpPr/>
          <p:nvPr/>
        </p:nvSpPr>
        <p:spPr>
          <a:xfrm>
            <a:off x="8132649" y="3269321"/>
            <a:ext cx="9617992" cy="5438731"/>
          </a:xfrm>
          <a:custGeom>
            <a:avLst/>
            <a:gdLst/>
            <a:ahLst/>
            <a:cxnLst/>
            <a:rect l="l" t="t" r="r" b="b"/>
            <a:pathLst>
              <a:path w="9617992" h="5438731">
                <a:moveTo>
                  <a:pt x="0" y="0"/>
                </a:moveTo>
                <a:lnTo>
                  <a:pt x="9617991" y="0"/>
                </a:lnTo>
                <a:lnTo>
                  <a:pt x="9617991" y="5438731"/>
                </a:lnTo>
                <a:lnTo>
                  <a:pt x="0" y="5438731"/>
                </a:lnTo>
                <a:lnTo>
                  <a:pt x="0" y="0"/>
                </a:lnTo>
                <a:close/>
              </a:path>
            </a:pathLst>
          </a:custGeom>
          <a:blipFill>
            <a:blip r:embed="rId6"/>
            <a:stretch>
              <a:fillRect r="-17501"/>
            </a:stretch>
          </a:blipFill>
        </p:spPr>
      </p:sp>
      <p:sp>
        <p:nvSpPr>
          <p:cNvPr id="5" name="TextBox 5"/>
          <p:cNvSpPr txBox="1"/>
          <p:nvPr/>
        </p:nvSpPr>
        <p:spPr>
          <a:xfrm>
            <a:off x="1028700" y="1447696"/>
            <a:ext cx="7941169" cy="1535111"/>
          </a:xfrm>
          <a:prstGeom prst="rect">
            <a:avLst/>
          </a:prstGeom>
        </p:spPr>
        <p:txBody>
          <a:bodyPr lIns="0" tIns="0" rIns="0" bIns="0" rtlCol="0" anchor="t">
            <a:spAutoFit/>
          </a:bodyPr>
          <a:lstStyle/>
          <a:p>
            <a:pPr algn="l">
              <a:lnSpc>
                <a:spcPts val="5937"/>
              </a:lnSpc>
            </a:pPr>
            <a:r>
              <a:rPr lang="en-US" sz="5208" b="1">
                <a:solidFill>
                  <a:srgbClr val="000000"/>
                </a:solidFill>
                <a:latin typeface="Arial Bold"/>
                <a:ea typeface="Arial Bold"/>
                <a:cs typeface="Arial Bold"/>
                <a:sym typeface="Arial Bold"/>
              </a:rPr>
              <a:t>Overall Evaluation and Findings</a:t>
            </a:r>
          </a:p>
        </p:txBody>
      </p:sp>
      <p:sp>
        <p:nvSpPr>
          <p:cNvPr id="6" name="TextBox 6"/>
          <p:cNvSpPr txBox="1"/>
          <p:nvPr/>
        </p:nvSpPr>
        <p:spPr>
          <a:xfrm>
            <a:off x="1028700" y="3685223"/>
            <a:ext cx="7103949" cy="3079116"/>
          </a:xfrm>
          <a:prstGeom prst="rect">
            <a:avLst/>
          </a:prstGeom>
        </p:spPr>
        <p:txBody>
          <a:bodyPr lIns="0" tIns="0" rIns="0" bIns="0" rtlCol="0" anchor="t">
            <a:spAutoFit/>
          </a:bodyPr>
          <a:lstStyle/>
          <a:p>
            <a:pPr marL="626106" lvl="1" indent="-313053" algn="just">
              <a:lnSpc>
                <a:spcPts val="4059"/>
              </a:lnSpc>
              <a:buFont typeface="Arial"/>
              <a:buChar char="•"/>
            </a:pPr>
            <a:r>
              <a:rPr lang="en-US" sz="2899" dirty="0">
                <a:solidFill>
                  <a:srgbClr val="000000"/>
                </a:solidFill>
                <a:latin typeface="Arial"/>
                <a:ea typeface="Arial"/>
                <a:cs typeface="Arial"/>
                <a:sym typeface="Arial"/>
              </a:rPr>
              <a:t>Positive impact overall</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Greater efficiency and </a:t>
            </a:r>
            <a:r>
              <a:rPr lang="en-US" sz="2899" dirty="0" smtClean="0">
                <a:solidFill>
                  <a:srgbClr val="000000"/>
                </a:solidFill>
                <a:latin typeface="Arial"/>
                <a:ea typeface="Arial"/>
                <a:cs typeface="Arial"/>
                <a:sym typeface="Arial"/>
              </a:rPr>
              <a:t>accessibility</a:t>
            </a:r>
            <a:endParaRPr lang="en-US" sz="2899" dirty="0">
              <a:solidFill>
                <a:srgbClr val="000000"/>
              </a:solidFill>
              <a:latin typeface="Arial"/>
              <a:ea typeface="Arial"/>
              <a:cs typeface="Arial"/>
              <a:sym typeface="Arial"/>
            </a:endParaRPr>
          </a:p>
          <a:p>
            <a:pPr marL="626106" lvl="1" indent="-313053" algn="just">
              <a:lnSpc>
                <a:spcPts val="4059"/>
              </a:lnSpc>
              <a:buFont typeface="Arial"/>
              <a:buChar char="•"/>
            </a:pPr>
            <a:r>
              <a:rPr lang="en-US" sz="2899" dirty="0">
                <a:solidFill>
                  <a:srgbClr val="000000"/>
                </a:solidFill>
                <a:latin typeface="Arial"/>
                <a:ea typeface="Arial"/>
                <a:cs typeface="Arial"/>
                <a:sym typeface="Arial"/>
              </a:rPr>
              <a:t>Unequal benefits</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Ongoing challenges</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Demands encompassing </a:t>
            </a:r>
            <a:r>
              <a:rPr lang="en-US" sz="2899" dirty="0" smtClean="0">
                <a:solidFill>
                  <a:srgbClr val="000000"/>
                </a:solidFill>
                <a:latin typeface="Arial"/>
                <a:ea typeface="Arial"/>
                <a:cs typeface="Arial"/>
                <a:sym typeface="Arial"/>
              </a:rPr>
              <a:t>policies</a:t>
            </a:r>
            <a:endParaRPr lang="en-US" sz="2899" dirty="0">
              <a:solidFill>
                <a:srgbClr val="000000"/>
              </a:solidFill>
              <a:latin typeface="Arial"/>
              <a:ea typeface="Arial"/>
              <a:cs typeface="Arial"/>
              <a:sym typeface="Arial"/>
            </a:endParaRPr>
          </a:p>
          <a:p>
            <a:pPr marL="626106" lvl="1" indent="-313053" algn="just">
              <a:lnSpc>
                <a:spcPts val="4059"/>
              </a:lnSpc>
              <a:buFont typeface="Arial"/>
              <a:buChar char="•"/>
            </a:pPr>
            <a:r>
              <a:rPr lang="en-US" sz="2899" dirty="0">
                <a:solidFill>
                  <a:srgbClr val="000000"/>
                </a:solidFill>
                <a:latin typeface="Arial"/>
                <a:ea typeface="Arial"/>
                <a:cs typeface="Arial"/>
                <a:sym typeface="Arial"/>
              </a:rPr>
              <a:t>Needs regular evaluation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3338795" y="3022060"/>
            <a:ext cx="10787982" cy="5730763"/>
            <a:chOff x="0" y="0"/>
            <a:chExt cx="3212499" cy="1706535"/>
          </a:xfrm>
        </p:grpSpPr>
        <p:sp>
          <p:nvSpPr>
            <p:cNvPr id="4" name="Freeform 4"/>
            <p:cNvSpPr/>
            <p:nvPr/>
          </p:nvSpPr>
          <p:spPr>
            <a:xfrm>
              <a:off x="0" y="0"/>
              <a:ext cx="3212499" cy="1706535"/>
            </a:xfrm>
            <a:custGeom>
              <a:avLst/>
              <a:gdLst/>
              <a:ahLst/>
              <a:cxnLst/>
              <a:rect l="l" t="t" r="r" b="b"/>
              <a:pathLst>
                <a:path w="3212499" h="1706535">
                  <a:moveTo>
                    <a:pt x="11482" y="0"/>
                  </a:moveTo>
                  <a:lnTo>
                    <a:pt x="3201017" y="0"/>
                  </a:lnTo>
                  <a:cubicBezTo>
                    <a:pt x="3207358" y="0"/>
                    <a:pt x="3212499" y="5141"/>
                    <a:pt x="3212499" y="11482"/>
                  </a:cubicBezTo>
                  <a:lnTo>
                    <a:pt x="3212499" y="1695053"/>
                  </a:lnTo>
                  <a:cubicBezTo>
                    <a:pt x="3212499" y="1698098"/>
                    <a:pt x="3211289" y="1701019"/>
                    <a:pt x="3209136" y="1703172"/>
                  </a:cubicBezTo>
                  <a:cubicBezTo>
                    <a:pt x="3206983" y="1705325"/>
                    <a:pt x="3204062" y="1706535"/>
                    <a:pt x="3201017" y="1706535"/>
                  </a:cubicBezTo>
                  <a:lnTo>
                    <a:pt x="11482" y="1706535"/>
                  </a:lnTo>
                  <a:cubicBezTo>
                    <a:pt x="8437" y="1706535"/>
                    <a:pt x="5516" y="1705325"/>
                    <a:pt x="3363" y="1703172"/>
                  </a:cubicBezTo>
                  <a:cubicBezTo>
                    <a:pt x="1210" y="1701019"/>
                    <a:pt x="0" y="1698098"/>
                    <a:pt x="0" y="1695053"/>
                  </a:cubicBezTo>
                  <a:lnTo>
                    <a:pt x="0" y="11482"/>
                  </a:lnTo>
                  <a:cubicBezTo>
                    <a:pt x="0" y="5141"/>
                    <a:pt x="5141" y="0"/>
                    <a:pt x="11482" y="0"/>
                  </a:cubicBezTo>
                  <a:close/>
                </a:path>
              </a:pathLst>
            </a:custGeom>
            <a:solidFill>
              <a:srgbClr val="F3BAFF"/>
            </a:solidFill>
          </p:spPr>
        </p:sp>
        <p:sp>
          <p:nvSpPr>
            <p:cNvPr id="5" name="TextBox 5"/>
            <p:cNvSpPr txBox="1"/>
            <p:nvPr/>
          </p:nvSpPr>
          <p:spPr>
            <a:xfrm>
              <a:off x="0" y="-57150"/>
              <a:ext cx="3212499" cy="1763685"/>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3338795" y="1038225"/>
            <a:ext cx="11652140" cy="782636"/>
          </a:xfrm>
          <a:prstGeom prst="rect">
            <a:avLst/>
          </a:prstGeom>
        </p:spPr>
        <p:txBody>
          <a:bodyPr lIns="0" tIns="0" rIns="0" bIns="0" rtlCol="0" anchor="t">
            <a:spAutoFit/>
          </a:bodyPr>
          <a:lstStyle/>
          <a:p>
            <a:pPr algn="ctr">
              <a:lnSpc>
                <a:spcPts val="5937"/>
              </a:lnSpc>
            </a:pPr>
            <a:r>
              <a:rPr lang="en-US" sz="5208" b="1">
                <a:solidFill>
                  <a:srgbClr val="000000"/>
                </a:solidFill>
                <a:latin typeface="Arial Bold"/>
                <a:ea typeface="Arial Bold"/>
                <a:cs typeface="Arial Bold"/>
                <a:sym typeface="Arial Bold"/>
              </a:rPr>
              <a:t>Conclusion and Recommendations</a:t>
            </a:r>
          </a:p>
        </p:txBody>
      </p:sp>
      <p:sp>
        <p:nvSpPr>
          <p:cNvPr id="7" name="TextBox 7"/>
          <p:cNvSpPr txBox="1"/>
          <p:nvPr/>
        </p:nvSpPr>
        <p:spPr>
          <a:xfrm>
            <a:off x="4777034" y="3285846"/>
            <a:ext cx="8775662" cy="5211042"/>
          </a:xfrm>
          <a:prstGeom prst="rect">
            <a:avLst/>
          </a:prstGeom>
        </p:spPr>
        <p:txBody>
          <a:bodyPr lIns="0" tIns="0" rIns="0" bIns="0" rtlCol="0" anchor="t">
            <a:spAutoFit/>
          </a:bodyPr>
          <a:lstStyle/>
          <a:p>
            <a:pPr algn="just">
              <a:lnSpc>
                <a:spcPts val="4059"/>
              </a:lnSpc>
            </a:pPr>
            <a:r>
              <a:rPr lang="en-US" sz="2899" b="1" dirty="0">
                <a:solidFill>
                  <a:srgbClr val="000000"/>
                </a:solidFill>
                <a:latin typeface="Arial Bold"/>
                <a:ea typeface="Arial Bold"/>
                <a:cs typeface="Arial Bold"/>
                <a:sym typeface="Arial Bold"/>
              </a:rPr>
              <a:t>Conclusion:</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Critical digital </a:t>
            </a:r>
            <a:r>
              <a:rPr lang="en-US" sz="2899" dirty="0" smtClean="0">
                <a:solidFill>
                  <a:srgbClr val="000000"/>
                </a:solidFill>
                <a:latin typeface="Arial"/>
                <a:ea typeface="Arial"/>
                <a:cs typeface="Arial"/>
                <a:sym typeface="Arial"/>
              </a:rPr>
              <a:t>innovation</a:t>
            </a:r>
            <a:endParaRPr lang="en-US" sz="2899" dirty="0">
              <a:solidFill>
                <a:srgbClr val="000000"/>
              </a:solidFill>
              <a:latin typeface="Arial"/>
              <a:ea typeface="Arial"/>
              <a:cs typeface="Arial"/>
              <a:sym typeface="Arial"/>
            </a:endParaRPr>
          </a:p>
          <a:p>
            <a:pPr marL="626106" lvl="1" indent="-313053" algn="just">
              <a:lnSpc>
                <a:spcPts val="4059"/>
              </a:lnSpc>
              <a:buFont typeface="Arial"/>
              <a:buChar char="•"/>
            </a:pPr>
            <a:r>
              <a:rPr lang="en-US" sz="2899" dirty="0" err="1">
                <a:solidFill>
                  <a:srgbClr val="000000"/>
                </a:solidFill>
                <a:latin typeface="Arial"/>
                <a:ea typeface="Arial"/>
                <a:cs typeface="Arial"/>
                <a:sym typeface="Arial"/>
              </a:rPr>
              <a:t>Modernises</a:t>
            </a:r>
            <a:r>
              <a:rPr lang="en-US" sz="2899" dirty="0">
                <a:solidFill>
                  <a:srgbClr val="000000"/>
                </a:solidFill>
                <a:latin typeface="Arial"/>
                <a:ea typeface="Arial"/>
                <a:cs typeface="Arial"/>
                <a:sym typeface="Arial"/>
              </a:rPr>
              <a:t> healthcare</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Mixed outcomes</a:t>
            </a:r>
          </a:p>
          <a:p>
            <a:pPr algn="just">
              <a:lnSpc>
                <a:spcPts val="4059"/>
              </a:lnSpc>
            </a:pPr>
            <a:r>
              <a:rPr lang="en-US" sz="2899" b="1" dirty="0">
                <a:solidFill>
                  <a:srgbClr val="000000"/>
                </a:solidFill>
                <a:latin typeface="Arial Bold"/>
                <a:ea typeface="Arial Bold"/>
                <a:cs typeface="Arial Bold"/>
                <a:sym typeface="Arial Bold"/>
              </a:rPr>
              <a:t>Recommendations:</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Staff training</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Patient support</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Infrastructure investment</a:t>
            </a:r>
          </a:p>
          <a:p>
            <a:pPr marL="626106" lvl="1" indent="-313053" algn="just">
              <a:lnSpc>
                <a:spcPts val="4059"/>
              </a:lnSpc>
              <a:buFont typeface="Arial"/>
              <a:buChar char="•"/>
            </a:pPr>
            <a:r>
              <a:rPr lang="en-US" sz="2899" dirty="0" err="1">
                <a:solidFill>
                  <a:srgbClr val="000000"/>
                </a:solidFill>
                <a:latin typeface="Arial"/>
                <a:ea typeface="Arial"/>
                <a:cs typeface="Arial"/>
                <a:sym typeface="Arial"/>
              </a:rPr>
              <a:t>Cybersecurity</a:t>
            </a:r>
            <a:r>
              <a:rPr lang="en-US" sz="2899" dirty="0">
                <a:solidFill>
                  <a:srgbClr val="000000"/>
                </a:solidFill>
                <a:latin typeface="Arial"/>
                <a:ea typeface="Arial"/>
                <a:cs typeface="Arial"/>
                <a:sym typeface="Arial"/>
              </a:rPr>
              <a:t> improvement</a:t>
            </a:r>
          </a:p>
          <a:p>
            <a:pPr marL="626106" lvl="1" indent="-313053" algn="just">
              <a:lnSpc>
                <a:spcPts val="4059"/>
              </a:lnSpc>
              <a:buFont typeface="Arial"/>
              <a:buChar char="•"/>
            </a:pPr>
            <a:r>
              <a:rPr lang="en-US" sz="2899" dirty="0">
                <a:solidFill>
                  <a:srgbClr val="000000"/>
                </a:solidFill>
                <a:latin typeface="Arial"/>
                <a:ea typeface="Arial"/>
                <a:cs typeface="Arial"/>
                <a:sym typeface="Arial"/>
              </a:rPr>
              <a:t>Regular feedback systems</a:t>
            </a:r>
          </a:p>
        </p:txBody>
      </p:sp>
      <p:sp>
        <p:nvSpPr>
          <p:cNvPr id="8" name="Freeform 8"/>
          <p:cNvSpPr/>
          <p:nvPr/>
        </p:nvSpPr>
        <p:spPr>
          <a:xfrm rot="-580997">
            <a:off x="1472536" y="3133846"/>
            <a:ext cx="1459171" cy="1534501"/>
          </a:xfrm>
          <a:custGeom>
            <a:avLst/>
            <a:gdLst/>
            <a:ahLst/>
            <a:cxnLst/>
            <a:rect l="l" t="t" r="r" b="b"/>
            <a:pathLst>
              <a:path w="1459171" h="1534501">
                <a:moveTo>
                  <a:pt x="0" y="0"/>
                </a:moveTo>
                <a:lnTo>
                  <a:pt x="1459171" y="0"/>
                </a:lnTo>
                <a:lnTo>
                  <a:pt x="1459171" y="1534501"/>
                </a:lnTo>
                <a:lnTo>
                  <a:pt x="0" y="1534501"/>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sp>
      <p:sp>
        <p:nvSpPr>
          <p:cNvPr id="3" name="TextBox 3"/>
          <p:cNvSpPr txBox="1"/>
          <p:nvPr/>
        </p:nvSpPr>
        <p:spPr>
          <a:xfrm>
            <a:off x="5153281" y="1028700"/>
            <a:ext cx="7981437" cy="762000"/>
          </a:xfrm>
          <a:prstGeom prst="rect">
            <a:avLst/>
          </a:prstGeom>
        </p:spPr>
        <p:txBody>
          <a:bodyPr lIns="0" tIns="0" rIns="0" bIns="0" rtlCol="0" anchor="t">
            <a:spAutoFit/>
          </a:bodyPr>
          <a:lstStyle/>
          <a:p>
            <a:pPr algn="ctr">
              <a:lnSpc>
                <a:spcPts val="5700"/>
              </a:lnSpc>
            </a:pPr>
            <a:r>
              <a:rPr lang="en-US" sz="5000" b="1">
                <a:solidFill>
                  <a:srgbClr val="000000"/>
                </a:solidFill>
                <a:latin typeface="Arial Bold"/>
                <a:ea typeface="Arial Bold"/>
                <a:cs typeface="Arial Bold"/>
                <a:sym typeface="Arial Bold"/>
              </a:rPr>
              <a:t>References</a:t>
            </a:r>
          </a:p>
        </p:txBody>
      </p:sp>
      <p:sp>
        <p:nvSpPr>
          <p:cNvPr id="4" name="TextBox 3"/>
          <p:cNvSpPr txBox="1"/>
          <p:nvPr/>
        </p:nvSpPr>
        <p:spPr>
          <a:xfrm>
            <a:off x="533400" y="2324100"/>
            <a:ext cx="17449800" cy="7721794"/>
          </a:xfrm>
          <a:prstGeom prst="rect">
            <a:avLst/>
          </a:prstGeom>
          <a:noFill/>
        </p:spPr>
        <p:txBody>
          <a:bodyPr wrap="square" rtlCol="0">
            <a:spAutoFit/>
          </a:bodyPr>
          <a:lstStyle/>
          <a:p>
            <a:pPr algn="just">
              <a:lnSpc>
                <a:spcPct val="150000"/>
              </a:lnSpc>
              <a:spcAft>
                <a:spcPts val="1200"/>
              </a:spcAft>
            </a:pPr>
            <a:r>
              <a:rPr lang="en-US" sz="1200" dirty="0">
                <a:latin typeface="Arial" pitchFamily="34" charset="0"/>
                <a:ea typeface="Times New Roman"/>
                <a:cs typeface="Arial" pitchFamily="34" charset="0"/>
              </a:rPr>
              <a:t>Al-</a:t>
            </a:r>
            <a:r>
              <a:rPr lang="en-US" sz="1200" dirty="0" err="1">
                <a:latin typeface="Arial" pitchFamily="34" charset="0"/>
                <a:ea typeface="Times New Roman"/>
                <a:cs typeface="Arial" pitchFamily="34" charset="0"/>
              </a:rPr>
              <a:t>haimi</a:t>
            </a:r>
            <a:r>
              <a:rPr lang="en-US" sz="1200" dirty="0">
                <a:latin typeface="Arial" pitchFamily="34" charset="0"/>
                <a:ea typeface="Times New Roman"/>
                <a:cs typeface="Arial" pitchFamily="34" charset="0"/>
              </a:rPr>
              <a:t>, B., Khalid, H., </a:t>
            </a:r>
            <a:r>
              <a:rPr lang="en-US" sz="1200" dirty="0" err="1">
                <a:latin typeface="Arial" pitchFamily="34" charset="0"/>
                <a:ea typeface="Times New Roman"/>
                <a:cs typeface="Arial" pitchFamily="34" charset="0"/>
              </a:rPr>
              <a:t>Zakaria</a:t>
            </a:r>
            <a:r>
              <a:rPr lang="en-US" sz="1200" dirty="0">
                <a:latin typeface="Arial" pitchFamily="34" charset="0"/>
                <a:ea typeface="Times New Roman"/>
                <a:cs typeface="Arial" pitchFamily="34" charset="0"/>
              </a:rPr>
              <a:t>, N.H. and </a:t>
            </a:r>
            <a:r>
              <a:rPr lang="en-US" sz="1200" dirty="0" err="1">
                <a:latin typeface="Arial" pitchFamily="34" charset="0"/>
                <a:ea typeface="Times New Roman"/>
                <a:cs typeface="Arial" pitchFamily="34" charset="0"/>
              </a:rPr>
              <a:t>Jasimin</a:t>
            </a:r>
            <a:r>
              <a:rPr lang="en-US" sz="1200" dirty="0">
                <a:latin typeface="Arial" pitchFamily="34" charset="0"/>
                <a:ea typeface="Times New Roman"/>
                <a:cs typeface="Arial" pitchFamily="34" charset="0"/>
              </a:rPr>
              <a:t>, T.H. (2025) ‘Digital transformation in the real estate industry: A systematic literature review of current technologies, benefits, and challenges’, </a:t>
            </a:r>
            <a:r>
              <a:rPr lang="en-US" sz="1200" i="1" dirty="0">
                <a:latin typeface="Arial" pitchFamily="34" charset="0"/>
                <a:ea typeface="Times New Roman"/>
                <a:cs typeface="Arial" pitchFamily="34" charset="0"/>
              </a:rPr>
              <a:t>International Journal of Information Management Data Insights</a:t>
            </a:r>
            <a:r>
              <a:rPr lang="en-US" sz="1200" dirty="0">
                <a:latin typeface="Arial" pitchFamily="34" charset="0"/>
                <a:ea typeface="Times New Roman"/>
                <a:cs typeface="Arial" pitchFamily="34" charset="0"/>
              </a:rPr>
              <a:t>, [online] 5(1), p.100340.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://doi.org/10.1016/j.jjimei.2025.100340.</a:t>
            </a:r>
          </a:p>
          <a:p>
            <a:pPr algn="just">
              <a:lnSpc>
                <a:spcPct val="150000"/>
              </a:lnSpc>
              <a:spcAft>
                <a:spcPts val="1200"/>
              </a:spcAft>
            </a:pPr>
            <a:r>
              <a:rPr lang="en-US" sz="1200" dirty="0" err="1">
                <a:latin typeface="Arial" pitchFamily="34" charset="0"/>
                <a:ea typeface="Times New Roman"/>
                <a:cs typeface="Arial" pitchFamily="34" charset="0"/>
              </a:rPr>
              <a:t>Bittencourt</a:t>
            </a:r>
            <a:r>
              <a:rPr lang="en-US" sz="1200" dirty="0">
                <a:latin typeface="Arial" pitchFamily="34" charset="0"/>
                <a:ea typeface="Times New Roman"/>
                <a:cs typeface="Arial" pitchFamily="34" charset="0"/>
              </a:rPr>
              <a:t>, T.A. and </a:t>
            </a:r>
            <a:r>
              <a:rPr lang="en-US" sz="1200" dirty="0" err="1">
                <a:latin typeface="Arial" pitchFamily="34" charset="0"/>
                <a:ea typeface="Times New Roman"/>
                <a:cs typeface="Arial" pitchFamily="34" charset="0"/>
              </a:rPr>
              <a:t>Giannotti</a:t>
            </a:r>
            <a:r>
              <a:rPr lang="en-US" sz="1200" dirty="0">
                <a:latin typeface="Arial" pitchFamily="34" charset="0"/>
                <a:ea typeface="Times New Roman"/>
                <a:cs typeface="Arial" pitchFamily="34" charset="0"/>
              </a:rPr>
              <a:t>, M. (2023) ‘Evaluating the accessibility and availability of public services to reduce inequalities in everyday mobility’, </a:t>
            </a:r>
            <a:r>
              <a:rPr lang="en-US" sz="1200" i="1" dirty="0">
                <a:latin typeface="Arial" pitchFamily="34" charset="0"/>
                <a:ea typeface="Times New Roman"/>
                <a:cs typeface="Arial" pitchFamily="34" charset="0"/>
              </a:rPr>
              <a:t>Transportation Research Part A: Policy and Practice</a:t>
            </a:r>
            <a:r>
              <a:rPr lang="en-US" sz="1200" dirty="0">
                <a:latin typeface="Arial" pitchFamily="34" charset="0"/>
                <a:ea typeface="Times New Roman"/>
                <a:cs typeface="Arial" pitchFamily="34" charset="0"/>
              </a:rPr>
              <a:t>, [online] 177, p.103833.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://doi.org/10.1016/j.tra.2023.103833.</a:t>
            </a:r>
          </a:p>
          <a:p>
            <a:pPr algn="just">
              <a:lnSpc>
                <a:spcPct val="150000"/>
              </a:lnSpc>
              <a:spcAft>
                <a:spcPts val="1200"/>
              </a:spcAft>
            </a:pPr>
            <a:r>
              <a:rPr lang="en-US" sz="1200" dirty="0" err="1">
                <a:latin typeface="Arial" pitchFamily="34" charset="0"/>
                <a:ea typeface="Times New Roman"/>
                <a:cs typeface="Arial" pitchFamily="34" charset="0"/>
              </a:rPr>
              <a:t>Chatterjee</a:t>
            </a:r>
            <a:r>
              <a:rPr lang="en-US" sz="1200" dirty="0">
                <a:latin typeface="Arial" pitchFamily="34" charset="0"/>
                <a:ea typeface="Times New Roman"/>
                <a:cs typeface="Arial" pitchFamily="34" charset="0"/>
              </a:rPr>
              <a:t>, S., </a:t>
            </a:r>
            <a:r>
              <a:rPr lang="en-US" sz="1200" dirty="0" err="1">
                <a:latin typeface="Arial" pitchFamily="34" charset="0"/>
                <a:ea typeface="Times New Roman"/>
                <a:cs typeface="Arial" pitchFamily="34" charset="0"/>
              </a:rPr>
              <a:t>Chaudhuri</a:t>
            </a:r>
            <a:r>
              <a:rPr lang="en-US" sz="1200" dirty="0">
                <a:latin typeface="Arial" pitchFamily="34" charset="0"/>
                <a:ea typeface="Times New Roman"/>
                <a:cs typeface="Arial" pitchFamily="34" charset="0"/>
              </a:rPr>
              <a:t>, R., </a:t>
            </a:r>
            <a:r>
              <a:rPr lang="en-US" sz="1200" dirty="0" err="1">
                <a:latin typeface="Arial" pitchFamily="34" charset="0"/>
                <a:ea typeface="Times New Roman"/>
                <a:cs typeface="Arial" pitchFamily="34" charset="0"/>
              </a:rPr>
              <a:t>Vrontis</a:t>
            </a:r>
            <a:r>
              <a:rPr lang="en-US" sz="1200" dirty="0">
                <a:latin typeface="Arial" pitchFamily="34" charset="0"/>
                <a:ea typeface="Times New Roman"/>
                <a:cs typeface="Arial" pitchFamily="34" charset="0"/>
              </a:rPr>
              <a:t>, D. and </a:t>
            </a:r>
            <a:r>
              <a:rPr lang="en-US" sz="1200" dirty="0" err="1">
                <a:latin typeface="Arial" pitchFamily="34" charset="0"/>
                <a:ea typeface="Times New Roman"/>
                <a:cs typeface="Arial" pitchFamily="34" charset="0"/>
              </a:rPr>
              <a:t>Giovando</a:t>
            </a:r>
            <a:r>
              <a:rPr lang="en-US" sz="1200" dirty="0">
                <a:latin typeface="Arial" pitchFamily="34" charset="0"/>
                <a:ea typeface="Times New Roman"/>
                <a:cs typeface="Arial" pitchFamily="34" charset="0"/>
              </a:rPr>
              <a:t>, G. (2023) ‘Digital workplace and organization performance: Moderating role of digital leadership capability’, </a:t>
            </a:r>
            <a:r>
              <a:rPr lang="en-US" sz="1200" i="1" dirty="0">
                <a:latin typeface="Arial" pitchFamily="34" charset="0"/>
                <a:ea typeface="Times New Roman"/>
                <a:cs typeface="Arial" pitchFamily="34" charset="0"/>
              </a:rPr>
              <a:t>Journal of Innovation &amp; Knowledge</a:t>
            </a:r>
            <a:r>
              <a:rPr lang="en-US" sz="1200" dirty="0">
                <a:latin typeface="Arial" pitchFamily="34" charset="0"/>
                <a:ea typeface="Times New Roman"/>
                <a:cs typeface="Arial" pitchFamily="34" charset="0"/>
              </a:rPr>
              <a:t>, 8(1).</a:t>
            </a:r>
          </a:p>
          <a:p>
            <a:pPr algn="just">
              <a:lnSpc>
                <a:spcPct val="150000"/>
              </a:lnSpc>
              <a:spcAft>
                <a:spcPts val="1200"/>
              </a:spcAft>
            </a:pPr>
            <a:r>
              <a:rPr lang="en-US" sz="1200" dirty="0">
                <a:latin typeface="Arial" pitchFamily="34" charset="0"/>
                <a:ea typeface="Times New Roman"/>
                <a:cs typeface="Arial" pitchFamily="34" charset="0"/>
              </a:rPr>
              <a:t>Cremer, F., Sheehan, B., </a:t>
            </a:r>
            <a:r>
              <a:rPr lang="en-US" sz="1200" dirty="0" err="1">
                <a:latin typeface="Arial" pitchFamily="34" charset="0"/>
                <a:ea typeface="Times New Roman"/>
                <a:cs typeface="Arial" pitchFamily="34" charset="0"/>
              </a:rPr>
              <a:t>Fortmann</a:t>
            </a:r>
            <a:r>
              <a:rPr lang="en-US" sz="1200" dirty="0">
                <a:latin typeface="Arial" pitchFamily="34" charset="0"/>
                <a:ea typeface="Times New Roman"/>
                <a:cs typeface="Arial" pitchFamily="34" charset="0"/>
              </a:rPr>
              <a:t>, M., Kia, A.N., Mullins, M., Murphy, F. and </a:t>
            </a:r>
            <a:r>
              <a:rPr lang="en-US" sz="1200" dirty="0" err="1">
                <a:latin typeface="Arial" pitchFamily="34" charset="0"/>
                <a:ea typeface="Times New Roman"/>
                <a:cs typeface="Arial" pitchFamily="34" charset="0"/>
              </a:rPr>
              <a:t>Materne</a:t>
            </a:r>
            <a:r>
              <a:rPr lang="en-US" sz="1200" dirty="0">
                <a:latin typeface="Arial" pitchFamily="34" charset="0"/>
                <a:ea typeface="Times New Roman"/>
                <a:cs typeface="Arial" pitchFamily="34" charset="0"/>
              </a:rPr>
              <a:t>, S. (2022) ‘Cyber risk and </a:t>
            </a:r>
            <a:r>
              <a:rPr lang="en-US" sz="1200" dirty="0" err="1">
                <a:latin typeface="Arial" pitchFamily="34" charset="0"/>
                <a:ea typeface="Times New Roman"/>
                <a:cs typeface="Arial" pitchFamily="34" charset="0"/>
              </a:rPr>
              <a:t>cybersecurity</a:t>
            </a:r>
            <a:r>
              <a:rPr lang="en-US" sz="1200" dirty="0">
                <a:latin typeface="Arial" pitchFamily="34" charset="0"/>
                <a:ea typeface="Times New Roman"/>
                <a:cs typeface="Arial" pitchFamily="34" charset="0"/>
              </a:rPr>
              <a:t>: A systematic review of data availability’, </a:t>
            </a:r>
            <a:r>
              <a:rPr lang="en-US" sz="1200" i="1" dirty="0">
                <a:latin typeface="Arial" pitchFamily="34" charset="0"/>
                <a:ea typeface="Times New Roman"/>
                <a:cs typeface="Arial" pitchFamily="34" charset="0"/>
              </a:rPr>
              <a:t>The Geneva Papers on Risk and Insurance - Issues and Practice</a:t>
            </a:r>
            <a:r>
              <a:rPr lang="en-US" sz="1200" dirty="0">
                <a:latin typeface="Arial" pitchFamily="34" charset="0"/>
                <a:ea typeface="Times New Roman"/>
                <a:cs typeface="Arial" pitchFamily="34" charset="0"/>
              </a:rPr>
              <a:t>, 47(3), pp.698–736.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://doi.org/10.1057/s41288-022-00266-6.</a:t>
            </a:r>
          </a:p>
          <a:p>
            <a:pPr algn="just">
              <a:lnSpc>
                <a:spcPct val="150000"/>
              </a:lnSpc>
              <a:spcAft>
                <a:spcPts val="1200"/>
              </a:spcAft>
            </a:pPr>
            <a:r>
              <a:rPr lang="en-US" sz="1200" dirty="0" err="1">
                <a:latin typeface="Arial" pitchFamily="34" charset="0"/>
                <a:ea typeface="Times New Roman"/>
                <a:cs typeface="Arial" pitchFamily="34" charset="0"/>
              </a:rPr>
              <a:t>Dael</a:t>
            </a:r>
            <a:r>
              <a:rPr lang="en-US" sz="1200" dirty="0">
                <a:latin typeface="Arial" pitchFamily="34" charset="0"/>
                <a:ea typeface="Times New Roman"/>
                <a:cs typeface="Arial" pitchFamily="34" charset="0"/>
              </a:rPr>
              <a:t>, J. van , Reader, T.W., Gillespie, A., </a:t>
            </a:r>
            <a:r>
              <a:rPr lang="en-US" sz="1200" dirty="0" err="1">
                <a:latin typeface="Arial" pitchFamily="34" charset="0"/>
                <a:ea typeface="Times New Roman"/>
                <a:cs typeface="Arial" pitchFamily="34" charset="0"/>
              </a:rPr>
              <a:t>Neves</a:t>
            </a:r>
            <a:r>
              <a:rPr lang="en-US" sz="1200" dirty="0">
                <a:latin typeface="Arial" pitchFamily="34" charset="0"/>
                <a:ea typeface="Times New Roman"/>
                <a:cs typeface="Arial" pitchFamily="34" charset="0"/>
              </a:rPr>
              <a:t>, A.L., </a:t>
            </a:r>
            <a:r>
              <a:rPr lang="en-US" sz="1200" dirty="0" err="1">
                <a:latin typeface="Arial" pitchFamily="34" charset="0"/>
                <a:ea typeface="Times New Roman"/>
                <a:cs typeface="Arial" pitchFamily="34" charset="0"/>
              </a:rPr>
              <a:t>Darzi</a:t>
            </a:r>
            <a:r>
              <a:rPr lang="en-US" sz="1200" dirty="0">
                <a:latin typeface="Arial" pitchFamily="34" charset="0"/>
                <a:ea typeface="Times New Roman"/>
                <a:cs typeface="Arial" pitchFamily="34" charset="0"/>
              </a:rPr>
              <a:t>, A. and Mayer, E.K. (2020) ‘Learning from Complaints in healthcare: a Realist Review of Academic literature, Policy Evidence and front-line Insights’, </a:t>
            </a:r>
            <a:r>
              <a:rPr lang="en-US" sz="1200" i="1" dirty="0">
                <a:latin typeface="Arial" pitchFamily="34" charset="0"/>
                <a:ea typeface="Times New Roman"/>
                <a:cs typeface="Arial" pitchFamily="34" charset="0"/>
              </a:rPr>
              <a:t>BMJ Quality &amp; Safety</a:t>
            </a:r>
            <a:r>
              <a:rPr lang="en-US" sz="1200" dirty="0">
                <a:latin typeface="Arial" pitchFamily="34" charset="0"/>
                <a:ea typeface="Times New Roman"/>
                <a:cs typeface="Arial" pitchFamily="34" charset="0"/>
              </a:rPr>
              <a:t>, [online] 29(8), p.bmjqs-2019-009704.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://doi.org/10.1136/bmjqs-2019-009704.</a:t>
            </a:r>
          </a:p>
          <a:p>
            <a:pPr algn="just">
              <a:lnSpc>
                <a:spcPct val="150000"/>
              </a:lnSpc>
              <a:spcAft>
                <a:spcPts val="1200"/>
              </a:spcAft>
            </a:pPr>
            <a:r>
              <a:rPr lang="en-US" sz="1200" dirty="0">
                <a:latin typeface="Arial" pitchFamily="34" charset="0"/>
                <a:ea typeface="Times New Roman"/>
                <a:cs typeface="Arial" pitchFamily="34" charset="0"/>
              </a:rPr>
              <a:t>Daniel, S. (2024) ‘</a:t>
            </a:r>
            <a:r>
              <a:rPr lang="en-US" sz="1200" i="1" dirty="0" err="1">
                <a:latin typeface="Arial" pitchFamily="34" charset="0"/>
                <a:ea typeface="Times New Roman"/>
                <a:cs typeface="Arial" pitchFamily="34" charset="0"/>
              </a:rPr>
              <a:t>EasyChair</a:t>
            </a:r>
            <a:r>
              <a:rPr lang="en-US" sz="1200" i="1" dirty="0">
                <a:latin typeface="Arial" pitchFamily="34" charset="0"/>
                <a:ea typeface="Times New Roman"/>
                <a:cs typeface="Arial" pitchFamily="34" charset="0"/>
              </a:rPr>
              <a:t> Preprint Enhancing Patient Engagement and Improving Accessibility</a:t>
            </a:r>
            <a:r>
              <a:rPr lang="en-US" sz="1200" dirty="0">
                <a:latin typeface="Arial" pitchFamily="34" charset="0"/>
                <a:ea typeface="Times New Roman"/>
                <a:cs typeface="Arial" pitchFamily="34" charset="0"/>
              </a:rPr>
              <a:t>’, [online] Available at: https://easychair.org/publications/preprint/Ng2N/open.</a:t>
            </a:r>
          </a:p>
          <a:p>
            <a:pPr algn="just">
              <a:lnSpc>
                <a:spcPct val="150000"/>
              </a:lnSpc>
              <a:spcAft>
                <a:spcPts val="1200"/>
              </a:spcAft>
            </a:pPr>
            <a:r>
              <a:rPr lang="en-US" sz="1200" dirty="0" err="1">
                <a:latin typeface="Arial" pitchFamily="34" charset="0"/>
                <a:ea typeface="Times New Roman"/>
                <a:cs typeface="Arial" pitchFamily="34" charset="0"/>
              </a:rPr>
              <a:t>Gebrehiwot</a:t>
            </a:r>
            <a:r>
              <a:rPr lang="en-US" sz="1200" dirty="0">
                <a:latin typeface="Arial" pitchFamily="34" charset="0"/>
                <a:ea typeface="Times New Roman"/>
                <a:cs typeface="Arial" pitchFamily="34" charset="0"/>
              </a:rPr>
              <a:t>, G.D. and </a:t>
            </a:r>
            <a:r>
              <a:rPr lang="en-US" sz="1200" dirty="0" err="1">
                <a:latin typeface="Arial" pitchFamily="34" charset="0"/>
                <a:ea typeface="Times New Roman"/>
                <a:cs typeface="Arial" pitchFamily="34" charset="0"/>
              </a:rPr>
              <a:t>Elantheraiyan</a:t>
            </a:r>
            <a:r>
              <a:rPr lang="en-US" sz="1200" dirty="0">
                <a:latin typeface="Arial" pitchFamily="34" charset="0"/>
                <a:ea typeface="Times New Roman"/>
                <a:cs typeface="Arial" pitchFamily="34" charset="0"/>
              </a:rPr>
              <a:t>, P. (2023) ‘A study on the effect of training on employee performance in the case of </a:t>
            </a:r>
            <a:r>
              <a:rPr lang="en-US" sz="1200" dirty="0" err="1">
                <a:latin typeface="Arial" pitchFamily="34" charset="0"/>
                <a:ea typeface="Times New Roman"/>
                <a:cs typeface="Arial" pitchFamily="34" charset="0"/>
              </a:rPr>
              <a:t>Mekelle</a:t>
            </a:r>
            <a:r>
              <a:rPr lang="en-US" sz="1200" dirty="0">
                <a:latin typeface="Arial" pitchFamily="34" charset="0"/>
                <a:ea typeface="Times New Roman"/>
                <a:cs typeface="Arial" pitchFamily="34" charset="0"/>
              </a:rPr>
              <a:t> City, </a:t>
            </a:r>
            <a:r>
              <a:rPr lang="en-US" sz="1200" dirty="0" err="1">
                <a:latin typeface="Arial" pitchFamily="34" charset="0"/>
                <a:ea typeface="Times New Roman"/>
                <a:cs typeface="Arial" pitchFamily="34" charset="0"/>
              </a:rPr>
              <a:t>Tigray</a:t>
            </a:r>
            <a:r>
              <a:rPr lang="en-US" sz="1200" dirty="0">
                <a:latin typeface="Arial" pitchFamily="34" charset="0"/>
                <a:ea typeface="Times New Roman"/>
                <a:cs typeface="Arial" pitchFamily="34" charset="0"/>
              </a:rPr>
              <a:t>, Ethiopia’, </a:t>
            </a:r>
            <a:r>
              <a:rPr lang="en-US" sz="1200" i="1" dirty="0">
                <a:latin typeface="Arial" pitchFamily="34" charset="0"/>
                <a:ea typeface="Times New Roman"/>
                <a:cs typeface="Arial" pitchFamily="34" charset="0"/>
              </a:rPr>
              <a:t>Social Sciences &amp; Humanities Open</a:t>
            </a:r>
            <a:r>
              <a:rPr lang="en-US" sz="1200" dirty="0">
                <a:latin typeface="Arial" pitchFamily="34" charset="0"/>
                <a:ea typeface="Times New Roman"/>
                <a:cs typeface="Arial" pitchFamily="34" charset="0"/>
              </a:rPr>
              <a:t>, [online] 8(1), p.100567.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://doi.org/10.1016/j.ssaho.2023.100567.</a:t>
            </a:r>
          </a:p>
          <a:p>
            <a:pPr algn="just">
              <a:lnSpc>
                <a:spcPct val="150000"/>
              </a:lnSpc>
              <a:spcAft>
                <a:spcPts val="1200"/>
              </a:spcAft>
            </a:pPr>
            <a:r>
              <a:rPr lang="en-US" sz="1200" dirty="0" err="1">
                <a:latin typeface="Arial" pitchFamily="34" charset="0"/>
                <a:ea typeface="Times New Roman"/>
                <a:cs typeface="Arial" pitchFamily="34" charset="0"/>
              </a:rPr>
              <a:t>Haleem</a:t>
            </a:r>
            <a:r>
              <a:rPr lang="en-US" sz="1200" dirty="0">
                <a:latin typeface="Arial" pitchFamily="34" charset="0"/>
                <a:ea typeface="Times New Roman"/>
                <a:cs typeface="Arial" pitchFamily="34" charset="0"/>
              </a:rPr>
              <a:t>, A., </a:t>
            </a:r>
            <a:r>
              <a:rPr lang="en-US" sz="1200" dirty="0" err="1">
                <a:latin typeface="Arial" pitchFamily="34" charset="0"/>
                <a:ea typeface="Times New Roman"/>
                <a:cs typeface="Arial" pitchFamily="34" charset="0"/>
              </a:rPr>
              <a:t>Javaid</a:t>
            </a:r>
            <a:r>
              <a:rPr lang="en-US" sz="1200" dirty="0">
                <a:latin typeface="Arial" pitchFamily="34" charset="0"/>
                <a:ea typeface="Times New Roman"/>
                <a:cs typeface="Arial" pitchFamily="34" charset="0"/>
              </a:rPr>
              <a:t>, M., Singh, R. and </a:t>
            </a:r>
            <a:r>
              <a:rPr lang="en-US" sz="1200" dirty="0" err="1">
                <a:latin typeface="Arial" pitchFamily="34" charset="0"/>
                <a:ea typeface="Times New Roman"/>
                <a:cs typeface="Arial" pitchFamily="34" charset="0"/>
              </a:rPr>
              <a:t>Suman</a:t>
            </a:r>
            <a:r>
              <a:rPr lang="en-US" sz="1200" dirty="0">
                <a:latin typeface="Arial" pitchFamily="34" charset="0"/>
                <a:ea typeface="Times New Roman"/>
                <a:cs typeface="Arial" pitchFamily="34" charset="0"/>
              </a:rPr>
              <a:t>, R. (2021) ‘Telemedicine for healthcare: Capabilities, features, barriers, and Applications’, </a:t>
            </a:r>
            <a:r>
              <a:rPr lang="en-US" sz="1200" i="1" dirty="0">
                <a:latin typeface="Arial" pitchFamily="34" charset="0"/>
                <a:ea typeface="Times New Roman"/>
                <a:cs typeface="Arial" pitchFamily="34" charset="0"/>
              </a:rPr>
              <a:t>Sensors International</a:t>
            </a:r>
            <a:r>
              <a:rPr lang="en-US" sz="1200" dirty="0">
                <a:latin typeface="Arial" pitchFamily="34" charset="0"/>
                <a:ea typeface="Times New Roman"/>
                <a:cs typeface="Arial" pitchFamily="34" charset="0"/>
              </a:rPr>
              <a:t>, 2(2), pp.100–117.</a:t>
            </a:r>
          </a:p>
          <a:p>
            <a:pPr algn="just">
              <a:lnSpc>
                <a:spcPct val="150000"/>
              </a:lnSpc>
              <a:spcAft>
                <a:spcPts val="1200"/>
              </a:spcAft>
            </a:pPr>
            <a:r>
              <a:rPr lang="en-US" sz="1200" dirty="0" err="1">
                <a:latin typeface="Arial" pitchFamily="34" charset="0"/>
                <a:ea typeface="Times New Roman"/>
                <a:cs typeface="Arial" pitchFamily="34" charset="0"/>
              </a:rPr>
              <a:t>Kc</a:t>
            </a:r>
            <a:r>
              <a:rPr lang="en-US" sz="1200" dirty="0">
                <a:latin typeface="Arial" pitchFamily="34" charset="0"/>
                <a:ea typeface="Times New Roman"/>
                <a:cs typeface="Arial" pitchFamily="34" charset="0"/>
              </a:rPr>
              <a:t>, S., </a:t>
            </a:r>
            <a:r>
              <a:rPr lang="en-US" sz="1200" dirty="0" err="1">
                <a:latin typeface="Arial" pitchFamily="34" charset="0"/>
                <a:ea typeface="Times New Roman"/>
                <a:cs typeface="Arial" pitchFamily="34" charset="0"/>
              </a:rPr>
              <a:t>Tewolde</a:t>
            </a:r>
            <a:r>
              <a:rPr lang="en-US" sz="1200" dirty="0">
                <a:latin typeface="Arial" pitchFamily="34" charset="0"/>
                <a:ea typeface="Times New Roman"/>
                <a:cs typeface="Arial" pitchFamily="34" charset="0"/>
              </a:rPr>
              <a:t>, S., Laverty, A.A., </a:t>
            </a:r>
            <a:r>
              <a:rPr lang="en-US" sz="1200" dirty="0" err="1">
                <a:latin typeface="Arial" pitchFamily="34" charset="0"/>
                <a:ea typeface="Times New Roman"/>
                <a:cs typeface="Arial" pitchFamily="34" charset="0"/>
              </a:rPr>
              <a:t>Costelloe</a:t>
            </a:r>
            <a:r>
              <a:rPr lang="en-US" sz="1200" dirty="0">
                <a:latin typeface="Arial" pitchFamily="34" charset="0"/>
                <a:ea typeface="Times New Roman"/>
                <a:cs typeface="Arial" pitchFamily="34" charset="0"/>
              </a:rPr>
              <a:t>, C., </a:t>
            </a:r>
            <a:r>
              <a:rPr lang="en-US" sz="1200" dirty="0" err="1">
                <a:latin typeface="Arial" pitchFamily="34" charset="0"/>
                <a:ea typeface="Times New Roman"/>
                <a:cs typeface="Arial" pitchFamily="34" charset="0"/>
              </a:rPr>
              <a:t>Papoutsi</a:t>
            </a:r>
            <a:r>
              <a:rPr lang="en-US" sz="1200" dirty="0">
                <a:latin typeface="Arial" pitchFamily="34" charset="0"/>
                <a:ea typeface="Times New Roman"/>
                <a:cs typeface="Arial" pitchFamily="34" charset="0"/>
              </a:rPr>
              <a:t>, C., </a:t>
            </a:r>
            <a:r>
              <a:rPr lang="en-US" sz="1200" dirty="0" err="1">
                <a:latin typeface="Arial" pitchFamily="34" charset="0"/>
                <a:ea typeface="Times New Roman"/>
                <a:cs typeface="Arial" pitchFamily="34" charset="0"/>
              </a:rPr>
              <a:t>Reidy</a:t>
            </a:r>
            <a:r>
              <a:rPr lang="en-US" sz="1200" dirty="0">
                <a:latin typeface="Arial" pitchFamily="34" charset="0"/>
                <a:ea typeface="Times New Roman"/>
                <a:cs typeface="Arial" pitchFamily="34" charset="0"/>
              </a:rPr>
              <a:t>, C., </a:t>
            </a:r>
            <a:r>
              <a:rPr lang="en-US" sz="1200" dirty="0" err="1">
                <a:latin typeface="Arial" pitchFamily="34" charset="0"/>
                <a:ea typeface="Times New Roman"/>
                <a:cs typeface="Arial" pitchFamily="34" charset="0"/>
              </a:rPr>
              <a:t>Gudgin</a:t>
            </a:r>
            <a:r>
              <a:rPr lang="en-US" sz="1200" dirty="0">
                <a:latin typeface="Arial" pitchFamily="34" charset="0"/>
                <a:ea typeface="Times New Roman"/>
                <a:cs typeface="Arial" pitchFamily="34" charset="0"/>
              </a:rPr>
              <a:t>, B., </a:t>
            </a:r>
            <a:r>
              <a:rPr lang="en-US" sz="1200" dirty="0" err="1">
                <a:latin typeface="Arial" pitchFamily="34" charset="0"/>
                <a:ea typeface="Times New Roman"/>
                <a:cs typeface="Arial" pitchFamily="34" charset="0"/>
              </a:rPr>
              <a:t>Shenton</a:t>
            </a:r>
            <a:r>
              <a:rPr lang="en-US" sz="1200" dirty="0">
                <a:latin typeface="Arial" pitchFamily="34" charset="0"/>
                <a:ea typeface="Times New Roman"/>
                <a:cs typeface="Arial" pitchFamily="34" charset="0"/>
              </a:rPr>
              <a:t>, C., </a:t>
            </a:r>
            <a:r>
              <a:rPr lang="en-US" sz="1200" dirty="0" err="1">
                <a:latin typeface="Arial" pitchFamily="34" charset="0"/>
                <a:ea typeface="Times New Roman"/>
                <a:cs typeface="Arial" pitchFamily="34" charset="0"/>
              </a:rPr>
              <a:t>Majeed</a:t>
            </a:r>
            <a:r>
              <a:rPr lang="en-US" sz="1200" dirty="0">
                <a:latin typeface="Arial" pitchFamily="34" charset="0"/>
                <a:ea typeface="Times New Roman"/>
                <a:cs typeface="Arial" pitchFamily="34" charset="0"/>
              </a:rPr>
              <a:t>, A., Powell, J. and Greaves, F. (2023) ‘Uptake and adoption of the NHS App in England: an observational study’, </a:t>
            </a:r>
            <a:r>
              <a:rPr lang="en-US" sz="1200" i="1" dirty="0">
                <a:latin typeface="Arial" pitchFamily="34" charset="0"/>
                <a:ea typeface="Times New Roman"/>
                <a:cs typeface="Arial" pitchFamily="34" charset="0"/>
              </a:rPr>
              <a:t>British Journal of General Practice</a:t>
            </a:r>
            <a:r>
              <a:rPr lang="en-US" sz="1200" dirty="0">
                <a:latin typeface="Arial" pitchFamily="34" charset="0"/>
                <a:ea typeface="Times New Roman"/>
                <a:cs typeface="Arial" pitchFamily="34" charset="0"/>
              </a:rPr>
              <a:t>, [online] 73(737).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://doi.org/10.3399/BJGP.2022.0150.</a:t>
            </a:r>
          </a:p>
          <a:p>
            <a:pPr algn="just">
              <a:lnSpc>
                <a:spcPct val="150000"/>
              </a:lnSpc>
              <a:spcAft>
                <a:spcPts val="1200"/>
              </a:spcAft>
            </a:pPr>
            <a:r>
              <a:rPr lang="en-US" sz="1200" dirty="0" err="1">
                <a:latin typeface="Arial" pitchFamily="34" charset="0"/>
                <a:ea typeface="Times New Roman"/>
                <a:cs typeface="Arial" pitchFamily="34" charset="0"/>
              </a:rPr>
              <a:t>Livieri</a:t>
            </a:r>
            <a:r>
              <a:rPr lang="en-US" sz="1200" dirty="0">
                <a:latin typeface="Arial" pitchFamily="34" charset="0"/>
                <a:ea typeface="Times New Roman"/>
                <a:cs typeface="Arial" pitchFamily="34" charset="0"/>
              </a:rPr>
              <a:t>, G., </a:t>
            </a:r>
            <a:r>
              <a:rPr lang="en-US" sz="1200" dirty="0" err="1">
                <a:latin typeface="Arial" pitchFamily="34" charset="0"/>
                <a:ea typeface="Times New Roman"/>
                <a:cs typeface="Arial" pitchFamily="34" charset="0"/>
              </a:rPr>
              <a:t>Mangina</a:t>
            </a:r>
            <a:r>
              <a:rPr lang="en-US" sz="1200" dirty="0">
                <a:latin typeface="Arial" pitchFamily="34" charset="0"/>
                <a:ea typeface="Times New Roman"/>
                <a:cs typeface="Arial" pitchFamily="34" charset="0"/>
              </a:rPr>
              <a:t>, E., </a:t>
            </a:r>
            <a:r>
              <a:rPr lang="en-US" sz="1200" dirty="0" err="1">
                <a:latin typeface="Arial" pitchFamily="34" charset="0"/>
                <a:ea typeface="Times New Roman"/>
                <a:cs typeface="Arial" pitchFamily="34" charset="0"/>
              </a:rPr>
              <a:t>Protopapadakis</a:t>
            </a:r>
            <a:r>
              <a:rPr lang="en-US" sz="1200" dirty="0">
                <a:latin typeface="Arial" pitchFamily="34" charset="0"/>
                <a:ea typeface="Times New Roman"/>
                <a:cs typeface="Arial" pitchFamily="34" charset="0"/>
              </a:rPr>
              <a:t>, E.D. and </a:t>
            </a:r>
            <a:r>
              <a:rPr lang="en-US" sz="1200" dirty="0" err="1">
                <a:latin typeface="Arial" pitchFamily="34" charset="0"/>
                <a:ea typeface="Times New Roman"/>
                <a:cs typeface="Arial" pitchFamily="34" charset="0"/>
              </a:rPr>
              <a:t>Panayiotou</a:t>
            </a:r>
            <a:r>
              <a:rPr lang="en-US" sz="1200" dirty="0">
                <a:latin typeface="Arial" pitchFamily="34" charset="0"/>
                <a:ea typeface="Times New Roman"/>
                <a:cs typeface="Arial" pitchFamily="34" charset="0"/>
              </a:rPr>
              <a:t>, A.G. (2025) ‘The gaps and challenges in digital health technology use as perceived by patients: a scoping review and narrative meta-synthesis’, </a:t>
            </a:r>
            <a:r>
              <a:rPr lang="en-US" sz="1200" i="1" dirty="0">
                <a:latin typeface="Arial" pitchFamily="34" charset="0"/>
                <a:ea typeface="Times New Roman"/>
                <a:cs typeface="Arial" pitchFamily="34" charset="0"/>
              </a:rPr>
              <a:t>Frontiers in Digital Health</a:t>
            </a:r>
            <a:r>
              <a:rPr lang="en-US" sz="1200" dirty="0">
                <a:latin typeface="Arial" pitchFamily="34" charset="0"/>
                <a:ea typeface="Times New Roman"/>
                <a:cs typeface="Arial" pitchFamily="34" charset="0"/>
              </a:rPr>
              <a:t>, [online] 7.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://doi.org/10.3389/fdgth.2025.1474956.</a:t>
            </a:r>
          </a:p>
          <a:p>
            <a:pPr algn="just">
              <a:lnSpc>
                <a:spcPct val="150000"/>
              </a:lnSpc>
              <a:spcAft>
                <a:spcPts val="1200"/>
              </a:spcAft>
            </a:pPr>
            <a:r>
              <a:rPr lang="en-US" sz="1200" dirty="0">
                <a:latin typeface="Arial" pitchFamily="34" charset="0"/>
                <a:ea typeface="Times New Roman"/>
                <a:cs typeface="Arial" pitchFamily="34" charset="0"/>
              </a:rPr>
              <a:t>NHS (2021) ‘</a:t>
            </a:r>
            <a:r>
              <a:rPr lang="en-US" sz="1200" i="1" dirty="0">
                <a:latin typeface="Arial" pitchFamily="34" charset="0"/>
                <a:ea typeface="Times New Roman"/>
                <a:cs typeface="Arial" pitchFamily="34" charset="0"/>
              </a:rPr>
              <a:t>NHS App</a:t>
            </a:r>
            <a:r>
              <a:rPr lang="en-US" sz="1200" dirty="0">
                <a:latin typeface="Arial" pitchFamily="34" charset="0"/>
                <a:ea typeface="Times New Roman"/>
                <a:cs typeface="Arial" pitchFamily="34" charset="0"/>
              </a:rPr>
              <a:t>’, [online] nhs.uk. Available at: https://www.nhs.uk/nhs-app/.</a:t>
            </a:r>
          </a:p>
          <a:p>
            <a:pPr algn="just">
              <a:lnSpc>
                <a:spcPct val="150000"/>
              </a:lnSpc>
              <a:spcAft>
                <a:spcPts val="1200"/>
              </a:spcAft>
            </a:pPr>
            <a:r>
              <a:rPr lang="en-US" sz="1200" dirty="0" err="1">
                <a:latin typeface="Arial" pitchFamily="34" charset="0"/>
                <a:ea typeface="Times New Roman"/>
                <a:cs typeface="Arial" pitchFamily="34" charset="0"/>
              </a:rPr>
              <a:t>Vasileiou</a:t>
            </a:r>
            <a:r>
              <a:rPr lang="en-US" sz="1200" dirty="0">
                <a:latin typeface="Arial" pitchFamily="34" charset="0"/>
                <a:ea typeface="Times New Roman"/>
                <a:cs typeface="Arial" pitchFamily="34" charset="0"/>
              </a:rPr>
              <a:t>, A., </a:t>
            </a:r>
            <a:r>
              <a:rPr lang="en-US" sz="1200" dirty="0" err="1">
                <a:latin typeface="Arial" pitchFamily="34" charset="0"/>
                <a:ea typeface="Times New Roman"/>
                <a:cs typeface="Arial" pitchFamily="34" charset="0"/>
              </a:rPr>
              <a:t>Sfakianaki</a:t>
            </a:r>
            <a:r>
              <a:rPr lang="en-US" sz="1200" dirty="0">
                <a:latin typeface="Arial" pitchFamily="34" charset="0"/>
                <a:ea typeface="Times New Roman"/>
                <a:cs typeface="Arial" pitchFamily="34" charset="0"/>
              </a:rPr>
              <a:t>, E. and </a:t>
            </a:r>
            <a:r>
              <a:rPr lang="en-US" sz="1200" dirty="0" err="1">
                <a:latin typeface="Arial" pitchFamily="34" charset="0"/>
                <a:ea typeface="Times New Roman"/>
                <a:cs typeface="Arial" pitchFamily="34" charset="0"/>
              </a:rPr>
              <a:t>Tsekouropoulos</a:t>
            </a:r>
            <a:r>
              <a:rPr lang="en-US" sz="1200" dirty="0">
                <a:latin typeface="Arial" pitchFamily="34" charset="0"/>
                <a:ea typeface="Times New Roman"/>
                <a:cs typeface="Arial" pitchFamily="34" charset="0"/>
              </a:rPr>
              <a:t>, G. (2024) ‘Exploring Sustainability and Efficiency Improvements in Healthcare: A Qualitative Study’, </a:t>
            </a:r>
            <a:r>
              <a:rPr lang="en-US" sz="1200" i="1" dirty="0">
                <a:latin typeface="Arial" pitchFamily="34" charset="0"/>
                <a:ea typeface="Times New Roman"/>
                <a:cs typeface="Arial" pitchFamily="34" charset="0"/>
              </a:rPr>
              <a:t>Sustainability</a:t>
            </a:r>
            <a:r>
              <a:rPr lang="en-US" sz="1200" dirty="0">
                <a:latin typeface="Arial" pitchFamily="34" charset="0"/>
                <a:ea typeface="Times New Roman"/>
                <a:cs typeface="Arial" pitchFamily="34" charset="0"/>
              </a:rPr>
              <a:t>, [online] 16(19), pp.8306–8306.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://doi.org/10.3390/su16198306.</a:t>
            </a:r>
          </a:p>
          <a:p>
            <a:pPr algn="just">
              <a:lnSpc>
                <a:spcPct val="150000"/>
              </a:lnSpc>
              <a:spcAft>
                <a:spcPts val="1200"/>
              </a:spcAft>
            </a:pPr>
            <a:r>
              <a:rPr lang="en-US" sz="1200" dirty="0">
                <a:latin typeface="Arial" pitchFamily="34" charset="0"/>
                <a:ea typeface="Times New Roman"/>
                <a:cs typeface="Arial" pitchFamily="34" charset="0"/>
              </a:rPr>
              <a:t>Wang, Y., Shao, Z., </a:t>
            </a:r>
            <a:r>
              <a:rPr lang="en-US" sz="1200" dirty="0" err="1">
                <a:latin typeface="Arial" pitchFamily="34" charset="0"/>
                <a:ea typeface="Times New Roman"/>
                <a:cs typeface="Arial" pitchFamily="34" charset="0"/>
              </a:rPr>
              <a:t>Tian</a:t>
            </a:r>
            <a:r>
              <a:rPr lang="en-US" sz="1200" dirty="0">
                <a:latin typeface="Arial" pitchFamily="34" charset="0"/>
                <a:ea typeface="Times New Roman"/>
                <a:cs typeface="Arial" pitchFamily="34" charset="0"/>
              </a:rPr>
              <a:t>, Z. and Chen, J. (2025) ‘Advancements and Innovation Trends of Information Technology Empowering Elderly Care Community Services Based on </a:t>
            </a:r>
            <a:r>
              <a:rPr lang="en-US" sz="1200" dirty="0" err="1">
                <a:latin typeface="Arial" pitchFamily="34" charset="0"/>
                <a:ea typeface="Times New Roman"/>
                <a:cs typeface="Arial" pitchFamily="34" charset="0"/>
              </a:rPr>
              <a:t>CiteSpace</a:t>
            </a:r>
            <a:r>
              <a:rPr lang="en-US" sz="1200" dirty="0">
                <a:latin typeface="Arial" pitchFamily="34" charset="0"/>
                <a:ea typeface="Times New Roman"/>
                <a:cs typeface="Arial" pitchFamily="34" charset="0"/>
              </a:rPr>
              <a:t> and </a:t>
            </a:r>
            <a:r>
              <a:rPr lang="en-US" sz="1200" dirty="0" err="1">
                <a:latin typeface="Arial" pitchFamily="34" charset="0"/>
                <a:ea typeface="Times New Roman"/>
                <a:cs typeface="Arial" pitchFamily="34" charset="0"/>
              </a:rPr>
              <a:t>VOSViewer</a:t>
            </a:r>
            <a:r>
              <a:rPr lang="en-US" sz="1200" dirty="0">
                <a:latin typeface="Arial" pitchFamily="34" charset="0"/>
                <a:ea typeface="Times New Roman"/>
                <a:cs typeface="Arial" pitchFamily="34" charset="0"/>
              </a:rPr>
              <a:t>’, </a:t>
            </a:r>
            <a:r>
              <a:rPr lang="en-US" sz="1200" i="1" dirty="0">
                <a:latin typeface="Arial" pitchFamily="34" charset="0"/>
                <a:ea typeface="Times New Roman"/>
                <a:cs typeface="Arial" pitchFamily="34" charset="0"/>
              </a:rPr>
              <a:t>Healthcare</a:t>
            </a:r>
            <a:r>
              <a:rPr lang="en-US" sz="1200" dirty="0">
                <a:latin typeface="Arial" pitchFamily="34" charset="0"/>
                <a:ea typeface="Times New Roman"/>
                <a:cs typeface="Arial" pitchFamily="34" charset="0"/>
              </a:rPr>
              <a:t>, [online] 13(13), pp.1628–1628. </a:t>
            </a:r>
            <a:r>
              <a:rPr lang="en-US" sz="1200" dirty="0" err="1">
                <a:latin typeface="Arial" pitchFamily="34" charset="0"/>
                <a:ea typeface="Times New Roman"/>
                <a:cs typeface="Arial" pitchFamily="34" charset="0"/>
              </a:rPr>
              <a:t>doi:https</a:t>
            </a:r>
            <a:r>
              <a:rPr lang="en-US" sz="1200" dirty="0">
                <a:latin typeface="Arial" pitchFamily="34" charset="0"/>
                <a:ea typeface="Times New Roman"/>
                <a:cs typeface="Arial" pitchFamily="34" charset="0"/>
              </a:rPr>
              <a:t>://doi.org/10.3390/healthcare13131628</a:t>
            </a:r>
            <a:r>
              <a:rPr lang="en-US" sz="1200" dirty="0" smtClean="0">
                <a:latin typeface="Arial" pitchFamily="34" charset="0"/>
                <a:ea typeface="Times New Roman"/>
                <a:cs typeface="Arial" pitchFamily="34" charset="0"/>
              </a:rPr>
              <a:t>.</a:t>
            </a:r>
            <a:endParaRPr lang="en-US" sz="1200" dirty="0">
              <a:latin typeface="Arial" pitchFamily="34" charset="0"/>
              <a:ea typeface="Times New Roman"/>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1749</Words>
  <Application>Microsoft Office PowerPoint</Application>
  <PresentationFormat>Custom</PresentationFormat>
  <Paragraphs>186</Paragraphs>
  <Slides>17</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Arial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 Component 2</dc:title>
  <cp:lastModifiedBy>pc</cp:lastModifiedBy>
  <cp:revision>3</cp:revision>
  <dcterms:created xsi:type="dcterms:W3CDTF">2006-08-16T00:00:00Z</dcterms:created>
  <dcterms:modified xsi:type="dcterms:W3CDTF">2026-02-16T06:04:59Z</dcterms:modified>
  <dc:identifier>DAHBdTUIuMI</dc:identifier>
</cp:coreProperties>
</file>